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6" r:id="rId5"/>
  </p:sldMasterIdLst>
  <p:notesMasterIdLst>
    <p:notesMasterId r:id="rId42"/>
  </p:notesMasterIdLst>
  <p:sldIdLst>
    <p:sldId id="256" r:id="rId6"/>
    <p:sldId id="271" r:id="rId7"/>
    <p:sldId id="467" r:id="rId8"/>
    <p:sldId id="266" r:id="rId9"/>
    <p:sldId id="267" r:id="rId10"/>
    <p:sldId id="263" r:id="rId11"/>
    <p:sldId id="451" r:id="rId12"/>
    <p:sldId id="259" r:id="rId13"/>
    <p:sldId id="461" r:id="rId14"/>
    <p:sldId id="268" r:id="rId15"/>
    <p:sldId id="274" r:id="rId16"/>
    <p:sldId id="469" r:id="rId17"/>
    <p:sldId id="462" r:id="rId18"/>
    <p:sldId id="460" r:id="rId19"/>
    <p:sldId id="472" r:id="rId20"/>
    <p:sldId id="270" r:id="rId21"/>
    <p:sldId id="454" r:id="rId22"/>
    <p:sldId id="463" r:id="rId23"/>
    <p:sldId id="471" r:id="rId24"/>
    <p:sldId id="465" r:id="rId25"/>
    <p:sldId id="470" r:id="rId26"/>
    <p:sldId id="273" r:id="rId27"/>
    <p:sldId id="265" r:id="rId28"/>
    <p:sldId id="276" r:id="rId29"/>
    <p:sldId id="284" r:id="rId30"/>
    <p:sldId id="282" r:id="rId31"/>
    <p:sldId id="457" r:id="rId32"/>
    <p:sldId id="437" r:id="rId33"/>
    <p:sldId id="435" r:id="rId34"/>
    <p:sldId id="455" r:id="rId35"/>
    <p:sldId id="278" r:id="rId36"/>
    <p:sldId id="279" r:id="rId37"/>
    <p:sldId id="275" r:id="rId38"/>
    <p:sldId id="281" r:id="rId39"/>
    <p:sldId id="456" r:id="rId40"/>
    <p:sldId id="2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22D89-8AB1-9B3A-EBC7-AF29974B305E}" name="Hatch, David" initials="HD" userId="S::dhatch@mbta.com::2b75ceb8-b2db-46c9-94c0-a11a06336c6e" providerId="AD"/>
  <p188:author id="{E8AB04C2-DE2D-4707-56E1-48DA6039AD74}" name="Arnold, Jill" initials="JA" userId="S::JArnold2@mbta.com::f37c0ad2-e8b0-4ab6-9299-8ab5ac7630d4" providerId="AD"/>
  <p188:author id="{CD10D8E4-7D9B-8B8E-C402-38CAE98254CF}" name="Barends, Maureen" initials="BM" userId="S::mbarends@MBTA.COM::edf3cc38-5a38-4714-ada0-e50e5752fd6b" providerId="AD"/>
  <p188:author id="{DCAEE8EC-7EFC-D434-FF93-8BDA8230C36C}" name="Dionne, Tracey" initials="DT" userId="S::tdionne@mbta.com::43df4ceb-103e-4391-b542-e1391f8366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diagrams/_rels/data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hyperlink" Target="https://www.commbuys.com/bso/view/login/login.xhtml" TargetMode="External"/><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hyperlink" Target="https://www.commbuys.com/bso/view/login/login.xhtml" TargetMode="External"/><Relationship Id="rId2" Type="http://schemas.openxmlformats.org/officeDocument/2006/relationships/image" Target="../media/image15.svg"/><Relationship Id="rId1" Type="http://schemas.openxmlformats.org/officeDocument/2006/relationships/image" Target="../media/image14.sv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888B7-6365-4539-9C40-8C5DB33BDAB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483CAAB-AB4F-4F35-857B-BBC78E361D1D}">
      <dgm:prSet/>
      <dgm:spPr/>
      <dgm:t>
        <a:bodyPr/>
        <a:lstStyle/>
        <a:p>
          <a:r>
            <a:rPr lang="en-US">
              <a:latin typeface="+mn-lt"/>
              <a:cs typeface="Arial" panose="020B0604020202020204" pitchFamily="34" charset="0"/>
            </a:rPr>
            <a:t>Overview of the Contract</a:t>
          </a:r>
        </a:p>
      </dgm:t>
    </dgm:pt>
    <dgm:pt modelId="{45929F4E-9B4F-42BD-8A82-0EA1A7EBADE3}" type="parTrans" cxnId="{D2F773FA-021F-4B8A-89EF-D9F913216DD9}">
      <dgm:prSet/>
      <dgm:spPr/>
      <dgm:t>
        <a:bodyPr/>
        <a:lstStyle/>
        <a:p>
          <a:endParaRPr lang="en-US"/>
        </a:p>
      </dgm:t>
    </dgm:pt>
    <dgm:pt modelId="{19DCAAE0-E9A4-43F3-B019-CEE739D2EE41}" type="sibTrans" cxnId="{D2F773FA-021F-4B8A-89EF-D9F913216DD9}">
      <dgm:prSet/>
      <dgm:spPr/>
      <dgm:t>
        <a:bodyPr/>
        <a:lstStyle/>
        <a:p>
          <a:endParaRPr lang="en-US"/>
        </a:p>
      </dgm:t>
    </dgm:pt>
    <dgm:pt modelId="{93110322-F72A-48D9-8B35-56330E5AB733}">
      <dgm:prSet/>
      <dgm:spPr/>
      <dgm:t>
        <a:bodyPr/>
        <a:lstStyle/>
        <a:p>
          <a:r>
            <a:rPr lang="en-US">
              <a:latin typeface="+mn-lt"/>
              <a:cs typeface="Arial" panose="020B0604020202020204" pitchFamily="34" charset="0"/>
            </a:rPr>
            <a:t>Documents to be included in Your Response</a:t>
          </a:r>
        </a:p>
      </dgm:t>
    </dgm:pt>
    <dgm:pt modelId="{C824CE48-15D4-4F06-89D1-F0CBB6FE5C75}" type="parTrans" cxnId="{B8AF2D3F-FD1D-4D59-83A1-B7DC13D4FDF0}">
      <dgm:prSet/>
      <dgm:spPr/>
      <dgm:t>
        <a:bodyPr/>
        <a:lstStyle/>
        <a:p>
          <a:endParaRPr lang="en-US"/>
        </a:p>
      </dgm:t>
    </dgm:pt>
    <dgm:pt modelId="{5326B43F-7BC8-4B26-90A9-80A4BCDC2B8B}" type="sibTrans" cxnId="{B8AF2D3F-FD1D-4D59-83A1-B7DC13D4FDF0}">
      <dgm:prSet/>
      <dgm:spPr/>
      <dgm:t>
        <a:bodyPr/>
        <a:lstStyle/>
        <a:p>
          <a:endParaRPr lang="en-US"/>
        </a:p>
      </dgm:t>
    </dgm:pt>
    <dgm:pt modelId="{DB854F86-7B04-402F-9BE5-EB7B84320867}">
      <dgm:prSet/>
      <dgm:spPr/>
      <dgm:t>
        <a:bodyPr/>
        <a:lstStyle/>
        <a:p>
          <a:r>
            <a:rPr lang="en-US">
              <a:latin typeface="+mn-lt"/>
              <a:cs typeface="Arial" panose="020B0604020202020204" pitchFamily="34" charset="0"/>
            </a:rPr>
            <a:t>Training &amp; Additional Resources</a:t>
          </a:r>
        </a:p>
      </dgm:t>
    </dgm:pt>
    <dgm:pt modelId="{06C5D900-EE34-41E4-969B-CF7234213F34}" type="parTrans" cxnId="{9642886E-98D6-44BA-A275-A37200F249E6}">
      <dgm:prSet/>
      <dgm:spPr/>
      <dgm:t>
        <a:bodyPr/>
        <a:lstStyle/>
        <a:p>
          <a:endParaRPr lang="en-US"/>
        </a:p>
      </dgm:t>
    </dgm:pt>
    <dgm:pt modelId="{7703E7AF-CE97-4C0F-8FC3-7C126E39D33F}" type="sibTrans" cxnId="{9642886E-98D6-44BA-A275-A37200F249E6}">
      <dgm:prSet/>
      <dgm:spPr/>
      <dgm:t>
        <a:bodyPr/>
        <a:lstStyle/>
        <a:p>
          <a:endParaRPr lang="en-US"/>
        </a:p>
      </dgm:t>
    </dgm:pt>
    <dgm:pt modelId="{924DDB08-72D6-4D8A-9E10-29E6807DA428}">
      <dgm:prSet/>
      <dgm:spPr/>
      <dgm:t>
        <a:bodyPr/>
        <a:lstStyle/>
        <a:p>
          <a:r>
            <a:rPr lang="en-US">
              <a:latin typeface="+mn-lt"/>
              <a:cs typeface="Arial" panose="020B0604020202020204" pitchFamily="34" charset="0"/>
            </a:rPr>
            <a:t>General Q&amp;A</a:t>
          </a:r>
        </a:p>
      </dgm:t>
    </dgm:pt>
    <dgm:pt modelId="{0A114AD8-DA8F-43F5-87D0-421BC2F7A1A9}" type="parTrans" cxnId="{759DA8B7-14B3-4787-AEC2-7D1F0A0E6504}">
      <dgm:prSet/>
      <dgm:spPr/>
      <dgm:t>
        <a:bodyPr/>
        <a:lstStyle/>
        <a:p>
          <a:endParaRPr lang="en-US"/>
        </a:p>
      </dgm:t>
    </dgm:pt>
    <dgm:pt modelId="{1E18D506-D6BF-4631-BA8C-BB9E63F1BBBE}" type="sibTrans" cxnId="{759DA8B7-14B3-4787-AEC2-7D1F0A0E6504}">
      <dgm:prSet/>
      <dgm:spPr/>
      <dgm:t>
        <a:bodyPr/>
        <a:lstStyle/>
        <a:p>
          <a:endParaRPr lang="en-US"/>
        </a:p>
      </dgm:t>
    </dgm:pt>
    <dgm:pt modelId="{A624916C-2F90-4316-926C-ABE8C3651EFB}">
      <dgm:prSet/>
      <dgm:spPr/>
      <dgm:t>
        <a:bodyPr/>
        <a:lstStyle/>
        <a:p>
          <a:r>
            <a:rPr lang="en-US">
              <a:latin typeface="+mn-lt"/>
              <a:cs typeface="Arial" panose="020B0604020202020204" pitchFamily="34" charset="0"/>
            </a:rPr>
            <a:t>Overview of the Diversity &amp; Inclusion Requirements</a:t>
          </a:r>
        </a:p>
      </dgm:t>
    </dgm:pt>
    <dgm:pt modelId="{457BA6E4-6C15-4A26-A978-65C646B84091}" type="parTrans" cxnId="{41ACB089-C77B-4674-91AD-A46F6A8F0D3F}">
      <dgm:prSet/>
      <dgm:spPr/>
      <dgm:t>
        <a:bodyPr/>
        <a:lstStyle/>
        <a:p>
          <a:endParaRPr lang="en-US"/>
        </a:p>
      </dgm:t>
    </dgm:pt>
    <dgm:pt modelId="{F2777E55-9908-4BF7-BB67-24F59332BBDB}" type="sibTrans" cxnId="{41ACB089-C77B-4674-91AD-A46F6A8F0D3F}">
      <dgm:prSet/>
      <dgm:spPr/>
      <dgm:t>
        <a:bodyPr/>
        <a:lstStyle/>
        <a:p>
          <a:endParaRPr lang="en-US"/>
        </a:p>
      </dgm:t>
    </dgm:pt>
    <dgm:pt modelId="{A8D77978-4AE1-4B9E-AF01-2EDA34D87E7C}">
      <dgm:prSet/>
      <dgm:spPr/>
      <dgm:t>
        <a:bodyPr/>
        <a:lstStyle/>
        <a:p>
          <a:r>
            <a:rPr lang="en-US">
              <a:latin typeface="+mn-lt"/>
              <a:cs typeface="Arial" panose="020B0604020202020204" pitchFamily="34" charset="0"/>
            </a:rPr>
            <a:t>Session Expectations</a:t>
          </a:r>
        </a:p>
      </dgm:t>
    </dgm:pt>
    <dgm:pt modelId="{71F808BB-D22F-4D42-A88F-AB6700CA414B}" type="parTrans" cxnId="{FCA183D9-9821-43BD-BD1F-AED8D0C69030}">
      <dgm:prSet/>
      <dgm:spPr/>
      <dgm:t>
        <a:bodyPr/>
        <a:lstStyle/>
        <a:p>
          <a:endParaRPr lang="en-US"/>
        </a:p>
      </dgm:t>
    </dgm:pt>
    <dgm:pt modelId="{84BCE8AA-E19E-49CC-9FF8-3E173C472DDB}" type="sibTrans" cxnId="{FCA183D9-9821-43BD-BD1F-AED8D0C69030}">
      <dgm:prSet/>
      <dgm:spPr/>
      <dgm:t>
        <a:bodyPr/>
        <a:lstStyle/>
        <a:p>
          <a:endParaRPr lang="en-US"/>
        </a:p>
      </dgm:t>
    </dgm:pt>
    <dgm:pt modelId="{6F02CADD-8D52-4D86-9782-8EF8B26C5B84}">
      <dgm:prSet/>
      <dgm:spPr/>
      <dgm:t>
        <a:bodyPr/>
        <a:lstStyle/>
        <a:p>
          <a:r>
            <a:rPr lang="en-US">
              <a:latin typeface="+mn-lt"/>
              <a:cs typeface="Arial" panose="020B0604020202020204" pitchFamily="34" charset="0"/>
            </a:rPr>
            <a:t>Request for Proposal (RFP) Structure</a:t>
          </a:r>
        </a:p>
      </dgm:t>
    </dgm:pt>
    <dgm:pt modelId="{842DE132-2CCF-422F-9101-2DA219A292A6}" type="parTrans" cxnId="{1FFB7AE8-3859-46C3-A205-8AD867E1FAEE}">
      <dgm:prSet/>
      <dgm:spPr/>
      <dgm:t>
        <a:bodyPr/>
        <a:lstStyle/>
        <a:p>
          <a:endParaRPr lang="en-US"/>
        </a:p>
      </dgm:t>
    </dgm:pt>
    <dgm:pt modelId="{E4E1EA6F-3CE5-420E-AF52-4718E035C6FD}" type="sibTrans" cxnId="{1FFB7AE8-3859-46C3-A205-8AD867E1FAEE}">
      <dgm:prSet/>
      <dgm:spPr/>
      <dgm:t>
        <a:bodyPr/>
        <a:lstStyle/>
        <a:p>
          <a:endParaRPr lang="en-US"/>
        </a:p>
      </dgm:t>
    </dgm:pt>
    <dgm:pt modelId="{42E72680-A141-4883-B161-12E5B2D29205}">
      <dgm:prSet/>
      <dgm:spPr/>
      <dgm:t>
        <a:bodyPr/>
        <a:lstStyle/>
        <a:p>
          <a:r>
            <a:rPr lang="en-US">
              <a:latin typeface="+mn-lt"/>
              <a:cs typeface="Arial" panose="020B0604020202020204" pitchFamily="34" charset="0"/>
            </a:rPr>
            <a:t>Important Dates</a:t>
          </a:r>
        </a:p>
      </dgm:t>
    </dgm:pt>
    <dgm:pt modelId="{28D7CF96-BA12-4EA2-BB25-0FE324084B8D}" type="parTrans" cxnId="{1F4F017A-243C-44C1-8624-882AA76E2770}">
      <dgm:prSet/>
      <dgm:spPr/>
      <dgm:t>
        <a:bodyPr/>
        <a:lstStyle/>
        <a:p>
          <a:endParaRPr lang="en-US"/>
        </a:p>
      </dgm:t>
    </dgm:pt>
    <dgm:pt modelId="{144CCDBA-114E-4626-9844-3DA834375F8C}" type="sibTrans" cxnId="{1F4F017A-243C-44C1-8624-882AA76E2770}">
      <dgm:prSet/>
      <dgm:spPr/>
      <dgm:t>
        <a:bodyPr/>
        <a:lstStyle/>
        <a:p>
          <a:endParaRPr lang="en-US"/>
        </a:p>
      </dgm:t>
    </dgm:pt>
    <dgm:pt modelId="{6B9D4483-69EC-4828-9F86-78A4192003DB}" type="pres">
      <dgm:prSet presAssocID="{61B888B7-6365-4539-9C40-8C5DB33BDABF}" presName="vert0" presStyleCnt="0">
        <dgm:presLayoutVars>
          <dgm:dir/>
          <dgm:animOne val="branch"/>
          <dgm:animLvl val="lvl"/>
        </dgm:presLayoutVars>
      </dgm:prSet>
      <dgm:spPr/>
    </dgm:pt>
    <dgm:pt modelId="{542CABB6-E874-428D-8EC3-CEC7C78E5654}" type="pres">
      <dgm:prSet presAssocID="{A8D77978-4AE1-4B9E-AF01-2EDA34D87E7C}" presName="thickLine" presStyleLbl="alignNode1" presStyleIdx="0" presStyleCnt="8"/>
      <dgm:spPr/>
    </dgm:pt>
    <dgm:pt modelId="{0C2938FE-97F8-400E-B11B-E04D35BFE622}" type="pres">
      <dgm:prSet presAssocID="{A8D77978-4AE1-4B9E-AF01-2EDA34D87E7C}" presName="horz1" presStyleCnt="0"/>
      <dgm:spPr/>
    </dgm:pt>
    <dgm:pt modelId="{EE2C6C67-79CD-43D4-92FB-6098006838F3}" type="pres">
      <dgm:prSet presAssocID="{A8D77978-4AE1-4B9E-AF01-2EDA34D87E7C}" presName="tx1" presStyleLbl="revTx" presStyleIdx="0" presStyleCnt="8"/>
      <dgm:spPr/>
    </dgm:pt>
    <dgm:pt modelId="{891AD433-E19C-42E7-8696-5C19BE2DDEBA}" type="pres">
      <dgm:prSet presAssocID="{A8D77978-4AE1-4B9E-AF01-2EDA34D87E7C}" presName="vert1" presStyleCnt="0"/>
      <dgm:spPr/>
    </dgm:pt>
    <dgm:pt modelId="{8A858529-9853-4CAD-9655-1E211200449F}" type="pres">
      <dgm:prSet presAssocID="{A483CAAB-AB4F-4F35-857B-BBC78E361D1D}" presName="thickLine" presStyleLbl="alignNode1" presStyleIdx="1" presStyleCnt="8"/>
      <dgm:spPr/>
    </dgm:pt>
    <dgm:pt modelId="{B8B7E044-33A5-4FD7-AD2E-E235C73E5758}" type="pres">
      <dgm:prSet presAssocID="{A483CAAB-AB4F-4F35-857B-BBC78E361D1D}" presName="horz1" presStyleCnt="0"/>
      <dgm:spPr/>
    </dgm:pt>
    <dgm:pt modelId="{045F86AB-40FE-4B65-9C7D-7C3AA65CFCEB}" type="pres">
      <dgm:prSet presAssocID="{A483CAAB-AB4F-4F35-857B-BBC78E361D1D}" presName="tx1" presStyleLbl="revTx" presStyleIdx="1" presStyleCnt="8"/>
      <dgm:spPr/>
    </dgm:pt>
    <dgm:pt modelId="{FB19B9A3-A5FD-47FE-A749-6DB93F6C1F8A}" type="pres">
      <dgm:prSet presAssocID="{A483CAAB-AB4F-4F35-857B-BBC78E361D1D}" presName="vert1" presStyleCnt="0"/>
      <dgm:spPr/>
    </dgm:pt>
    <dgm:pt modelId="{D678DE38-0DA9-41A2-A892-8AC7A6614B4C}" type="pres">
      <dgm:prSet presAssocID="{6F02CADD-8D52-4D86-9782-8EF8B26C5B84}" presName="thickLine" presStyleLbl="alignNode1" presStyleIdx="2" presStyleCnt="8"/>
      <dgm:spPr/>
    </dgm:pt>
    <dgm:pt modelId="{6394E518-EF4F-4246-A1FE-74CC8BF8E8B5}" type="pres">
      <dgm:prSet presAssocID="{6F02CADD-8D52-4D86-9782-8EF8B26C5B84}" presName="horz1" presStyleCnt="0"/>
      <dgm:spPr/>
    </dgm:pt>
    <dgm:pt modelId="{B0D1B6E6-D069-441B-A0EC-B9D347074FD5}" type="pres">
      <dgm:prSet presAssocID="{6F02CADD-8D52-4D86-9782-8EF8B26C5B84}" presName="tx1" presStyleLbl="revTx" presStyleIdx="2" presStyleCnt="8"/>
      <dgm:spPr/>
    </dgm:pt>
    <dgm:pt modelId="{27664E2D-0841-4602-B5E1-670A8B0682A1}" type="pres">
      <dgm:prSet presAssocID="{6F02CADD-8D52-4D86-9782-8EF8B26C5B84}" presName="vert1" presStyleCnt="0"/>
      <dgm:spPr/>
    </dgm:pt>
    <dgm:pt modelId="{F4A30409-265F-4DE8-91D6-AA215A974799}" type="pres">
      <dgm:prSet presAssocID="{93110322-F72A-48D9-8B35-56330E5AB733}" presName="thickLine" presStyleLbl="alignNode1" presStyleIdx="3" presStyleCnt="8"/>
      <dgm:spPr/>
    </dgm:pt>
    <dgm:pt modelId="{C8979D5A-F687-43A4-BF9B-0517E1F435F1}" type="pres">
      <dgm:prSet presAssocID="{93110322-F72A-48D9-8B35-56330E5AB733}" presName="horz1" presStyleCnt="0"/>
      <dgm:spPr/>
    </dgm:pt>
    <dgm:pt modelId="{BD91FB0C-497C-4E43-88BF-4EE69D57665A}" type="pres">
      <dgm:prSet presAssocID="{93110322-F72A-48D9-8B35-56330E5AB733}" presName="tx1" presStyleLbl="revTx" presStyleIdx="3" presStyleCnt="8"/>
      <dgm:spPr/>
    </dgm:pt>
    <dgm:pt modelId="{42B709B1-0E94-4D43-9C4E-C7E2B66499E3}" type="pres">
      <dgm:prSet presAssocID="{93110322-F72A-48D9-8B35-56330E5AB733}" presName="vert1" presStyleCnt="0"/>
      <dgm:spPr/>
    </dgm:pt>
    <dgm:pt modelId="{B2DC2D8A-EA51-49D0-A259-B4D48E425D84}" type="pres">
      <dgm:prSet presAssocID="{42E72680-A141-4883-B161-12E5B2D29205}" presName="thickLine" presStyleLbl="alignNode1" presStyleIdx="4" presStyleCnt="8"/>
      <dgm:spPr/>
    </dgm:pt>
    <dgm:pt modelId="{4EA3C7BD-1047-49B4-BA55-844C535FD874}" type="pres">
      <dgm:prSet presAssocID="{42E72680-A141-4883-B161-12E5B2D29205}" presName="horz1" presStyleCnt="0"/>
      <dgm:spPr/>
    </dgm:pt>
    <dgm:pt modelId="{41A54C2C-6CFD-4B38-927D-FF5BC0EE7EA7}" type="pres">
      <dgm:prSet presAssocID="{42E72680-A141-4883-B161-12E5B2D29205}" presName="tx1" presStyleLbl="revTx" presStyleIdx="4" presStyleCnt="8"/>
      <dgm:spPr/>
    </dgm:pt>
    <dgm:pt modelId="{83579A1F-16E3-4576-AB68-0426C775D3CE}" type="pres">
      <dgm:prSet presAssocID="{42E72680-A141-4883-B161-12E5B2D29205}" presName="vert1" presStyleCnt="0"/>
      <dgm:spPr/>
    </dgm:pt>
    <dgm:pt modelId="{ECB8309C-BD95-45FF-A092-C590FCA40A47}" type="pres">
      <dgm:prSet presAssocID="{A624916C-2F90-4316-926C-ABE8C3651EFB}" presName="thickLine" presStyleLbl="alignNode1" presStyleIdx="5" presStyleCnt="8"/>
      <dgm:spPr/>
    </dgm:pt>
    <dgm:pt modelId="{6524FC45-5312-492F-9E9A-9E76F5A60982}" type="pres">
      <dgm:prSet presAssocID="{A624916C-2F90-4316-926C-ABE8C3651EFB}" presName="horz1" presStyleCnt="0"/>
      <dgm:spPr/>
    </dgm:pt>
    <dgm:pt modelId="{C7C2C770-6E09-444A-856D-CC637658DF1B}" type="pres">
      <dgm:prSet presAssocID="{A624916C-2F90-4316-926C-ABE8C3651EFB}" presName="tx1" presStyleLbl="revTx" presStyleIdx="5" presStyleCnt="8"/>
      <dgm:spPr/>
    </dgm:pt>
    <dgm:pt modelId="{E1650085-DADA-4956-834D-6EB7ED47F369}" type="pres">
      <dgm:prSet presAssocID="{A624916C-2F90-4316-926C-ABE8C3651EFB}" presName="vert1" presStyleCnt="0"/>
      <dgm:spPr/>
    </dgm:pt>
    <dgm:pt modelId="{B8F76E2C-592E-47B5-8706-F6BC80613F13}" type="pres">
      <dgm:prSet presAssocID="{DB854F86-7B04-402F-9BE5-EB7B84320867}" presName="thickLine" presStyleLbl="alignNode1" presStyleIdx="6" presStyleCnt="8"/>
      <dgm:spPr/>
    </dgm:pt>
    <dgm:pt modelId="{96EC709C-6F5A-4FAF-B727-22155D9C9226}" type="pres">
      <dgm:prSet presAssocID="{DB854F86-7B04-402F-9BE5-EB7B84320867}" presName="horz1" presStyleCnt="0"/>
      <dgm:spPr/>
    </dgm:pt>
    <dgm:pt modelId="{5CB4E009-FFB7-462C-8400-8475112C38C5}" type="pres">
      <dgm:prSet presAssocID="{DB854F86-7B04-402F-9BE5-EB7B84320867}" presName="tx1" presStyleLbl="revTx" presStyleIdx="6" presStyleCnt="8"/>
      <dgm:spPr/>
    </dgm:pt>
    <dgm:pt modelId="{C6A103C5-C725-4CEB-AEEA-DDB9181FF826}" type="pres">
      <dgm:prSet presAssocID="{DB854F86-7B04-402F-9BE5-EB7B84320867}" presName="vert1" presStyleCnt="0"/>
      <dgm:spPr/>
    </dgm:pt>
    <dgm:pt modelId="{3624BC6B-2C23-47FE-B28B-8B8F984DD4E7}" type="pres">
      <dgm:prSet presAssocID="{924DDB08-72D6-4D8A-9E10-29E6807DA428}" presName="thickLine" presStyleLbl="alignNode1" presStyleIdx="7" presStyleCnt="8"/>
      <dgm:spPr/>
    </dgm:pt>
    <dgm:pt modelId="{7A77D13B-23E3-46AE-ACE1-4A9C845A52C6}" type="pres">
      <dgm:prSet presAssocID="{924DDB08-72D6-4D8A-9E10-29E6807DA428}" presName="horz1" presStyleCnt="0"/>
      <dgm:spPr/>
    </dgm:pt>
    <dgm:pt modelId="{C715B44E-0A07-44C6-909F-77E4C16688EF}" type="pres">
      <dgm:prSet presAssocID="{924DDB08-72D6-4D8A-9E10-29E6807DA428}" presName="tx1" presStyleLbl="revTx" presStyleIdx="7" presStyleCnt="8"/>
      <dgm:spPr/>
    </dgm:pt>
    <dgm:pt modelId="{A65ED8D1-A787-4659-9A6D-7CFFDB4E317C}" type="pres">
      <dgm:prSet presAssocID="{924DDB08-72D6-4D8A-9E10-29E6807DA428}" presName="vert1" presStyleCnt="0"/>
      <dgm:spPr/>
    </dgm:pt>
  </dgm:ptLst>
  <dgm:cxnLst>
    <dgm:cxn modelId="{C8387C36-7166-4D79-B65C-30C5A48ED79E}" type="presOf" srcId="{A8D77978-4AE1-4B9E-AF01-2EDA34D87E7C}" destId="{EE2C6C67-79CD-43D4-92FB-6098006838F3}" srcOrd="0" destOrd="0" presId="urn:microsoft.com/office/officeart/2008/layout/LinedList"/>
    <dgm:cxn modelId="{B8AF2D3F-FD1D-4D59-83A1-B7DC13D4FDF0}" srcId="{61B888B7-6365-4539-9C40-8C5DB33BDABF}" destId="{93110322-F72A-48D9-8B35-56330E5AB733}" srcOrd="3" destOrd="0" parTransId="{C824CE48-15D4-4F06-89D1-F0CBB6FE5C75}" sibTransId="{5326B43F-7BC8-4B26-90A9-80A4BCDC2B8B}"/>
    <dgm:cxn modelId="{0B002A65-BE77-4C03-94B8-10870D345715}" type="presOf" srcId="{924DDB08-72D6-4D8A-9E10-29E6807DA428}" destId="{C715B44E-0A07-44C6-909F-77E4C16688EF}" srcOrd="0" destOrd="0" presId="urn:microsoft.com/office/officeart/2008/layout/LinedList"/>
    <dgm:cxn modelId="{332E2D69-C546-4122-9A14-E4A4013FC171}" type="presOf" srcId="{42E72680-A141-4883-B161-12E5B2D29205}" destId="{41A54C2C-6CFD-4B38-927D-FF5BC0EE7EA7}" srcOrd="0" destOrd="0" presId="urn:microsoft.com/office/officeart/2008/layout/LinedList"/>
    <dgm:cxn modelId="{9642886E-98D6-44BA-A275-A37200F249E6}" srcId="{61B888B7-6365-4539-9C40-8C5DB33BDABF}" destId="{DB854F86-7B04-402F-9BE5-EB7B84320867}" srcOrd="6" destOrd="0" parTransId="{06C5D900-EE34-41E4-969B-CF7234213F34}" sibTransId="{7703E7AF-CE97-4C0F-8FC3-7C126E39D33F}"/>
    <dgm:cxn modelId="{1F4F017A-243C-44C1-8624-882AA76E2770}" srcId="{61B888B7-6365-4539-9C40-8C5DB33BDABF}" destId="{42E72680-A141-4883-B161-12E5B2D29205}" srcOrd="4" destOrd="0" parTransId="{28D7CF96-BA12-4EA2-BB25-0FE324084B8D}" sibTransId="{144CCDBA-114E-4626-9844-3DA834375F8C}"/>
    <dgm:cxn modelId="{C4A5175A-643C-4447-9E34-44B000BEFF56}" type="presOf" srcId="{61B888B7-6365-4539-9C40-8C5DB33BDABF}" destId="{6B9D4483-69EC-4828-9F86-78A4192003DB}" srcOrd="0" destOrd="0" presId="urn:microsoft.com/office/officeart/2008/layout/LinedList"/>
    <dgm:cxn modelId="{45B17084-F526-4DE1-8160-37630E6C19B4}" type="presOf" srcId="{DB854F86-7B04-402F-9BE5-EB7B84320867}" destId="{5CB4E009-FFB7-462C-8400-8475112C38C5}" srcOrd="0" destOrd="0" presId="urn:microsoft.com/office/officeart/2008/layout/LinedList"/>
    <dgm:cxn modelId="{41ACB089-C77B-4674-91AD-A46F6A8F0D3F}" srcId="{61B888B7-6365-4539-9C40-8C5DB33BDABF}" destId="{A624916C-2F90-4316-926C-ABE8C3651EFB}" srcOrd="5" destOrd="0" parTransId="{457BA6E4-6C15-4A26-A978-65C646B84091}" sibTransId="{F2777E55-9908-4BF7-BB67-24F59332BBDB}"/>
    <dgm:cxn modelId="{C44F4892-A234-44CF-B95F-2D9264C6B4DC}" type="presOf" srcId="{A483CAAB-AB4F-4F35-857B-BBC78E361D1D}" destId="{045F86AB-40FE-4B65-9C7D-7C3AA65CFCEB}" srcOrd="0" destOrd="0" presId="urn:microsoft.com/office/officeart/2008/layout/LinedList"/>
    <dgm:cxn modelId="{886C2F94-7F0B-4032-BA48-C5027C58047F}" type="presOf" srcId="{A624916C-2F90-4316-926C-ABE8C3651EFB}" destId="{C7C2C770-6E09-444A-856D-CC637658DF1B}" srcOrd="0" destOrd="0" presId="urn:microsoft.com/office/officeart/2008/layout/LinedList"/>
    <dgm:cxn modelId="{19A2C196-BC1E-4AFE-A7B7-569BA7564ECA}" type="presOf" srcId="{93110322-F72A-48D9-8B35-56330E5AB733}" destId="{BD91FB0C-497C-4E43-88BF-4EE69D57665A}" srcOrd="0" destOrd="0" presId="urn:microsoft.com/office/officeart/2008/layout/LinedList"/>
    <dgm:cxn modelId="{759DA8B7-14B3-4787-AEC2-7D1F0A0E6504}" srcId="{61B888B7-6365-4539-9C40-8C5DB33BDABF}" destId="{924DDB08-72D6-4D8A-9E10-29E6807DA428}" srcOrd="7" destOrd="0" parTransId="{0A114AD8-DA8F-43F5-87D0-421BC2F7A1A9}" sibTransId="{1E18D506-D6BF-4631-BA8C-BB9E63F1BBBE}"/>
    <dgm:cxn modelId="{2A9FB2C7-1AEF-4068-A496-00ACC3B0A58E}" type="presOf" srcId="{6F02CADD-8D52-4D86-9782-8EF8B26C5B84}" destId="{B0D1B6E6-D069-441B-A0EC-B9D347074FD5}" srcOrd="0" destOrd="0" presId="urn:microsoft.com/office/officeart/2008/layout/LinedList"/>
    <dgm:cxn modelId="{FCA183D9-9821-43BD-BD1F-AED8D0C69030}" srcId="{61B888B7-6365-4539-9C40-8C5DB33BDABF}" destId="{A8D77978-4AE1-4B9E-AF01-2EDA34D87E7C}" srcOrd="0" destOrd="0" parTransId="{71F808BB-D22F-4D42-A88F-AB6700CA414B}" sibTransId="{84BCE8AA-E19E-49CC-9FF8-3E173C472DDB}"/>
    <dgm:cxn modelId="{1FFB7AE8-3859-46C3-A205-8AD867E1FAEE}" srcId="{61B888B7-6365-4539-9C40-8C5DB33BDABF}" destId="{6F02CADD-8D52-4D86-9782-8EF8B26C5B84}" srcOrd="2" destOrd="0" parTransId="{842DE132-2CCF-422F-9101-2DA219A292A6}" sibTransId="{E4E1EA6F-3CE5-420E-AF52-4718E035C6FD}"/>
    <dgm:cxn modelId="{D2F773FA-021F-4B8A-89EF-D9F913216DD9}" srcId="{61B888B7-6365-4539-9C40-8C5DB33BDABF}" destId="{A483CAAB-AB4F-4F35-857B-BBC78E361D1D}" srcOrd="1" destOrd="0" parTransId="{45929F4E-9B4F-42BD-8A82-0EA1A7EBADE3}" sibTransId="{19DCAAE0-E9A4-43F3-B019-CEE739D2EE41}"/>
    <dgm:cxn modelId="{D97D0261-02B1-4159-8BD9-3C7BF12AA592}" type="presParOf" srcId="{6B9D4483-69EC-4828-9F86-78A4192003DB}" destId="{542CABB6-E874-428D-8EC3-CEC7C78E5654}" srcOrd="0" destOrd="0" presId="urn:microsoft.com/office/officeart/2008/layout/LinedList"/>
    <dgm:cxn modelId="{C0C2BB4D-B7C7-4A7B-BBD5-EA17A3BD1B91}" type="presParOf" srcId="{6B9D4483-69EC-4828-9F86-78A4192003DB}" destId="{0C2938FE-97F8-400E-B11B-E04D35BFE622}" srcOrd="1" destOrd="0" presId="urn:microsoft.com/office/officeart/2008/layout/LinedList"/>
    <dgm:cxn modelId="{AC0FD65F-B583-4F1F-B443-B7BBAC4BE194}" type="presParOf" srcId="{0C2938FE-97F8-400E-B11B-E04D35BFE622}" destId="{EE2C6C67-79CD-43D4-92FB-6098006838F3}" srcOrd="0" destOrd="0" presId="urn:microsoft.com/office/officeart/2008/layout/LinedList"/>
    <dgm:cxn modelId="{94F1645B-D869-4418-8E71-96E7F7429446}" type="presParOf" srcId="{0C2938FE-97F8-400E-B11B-E04D35BFE622}" destId="{891AD433-E19C-42E7-8696-5C19BE2DDEBA}" srcOrd="1" destOrd="0" presId="urn:microsoft.com/office/officeart/2008/layout/LinedList"/>
    <dgm:cxn modelId="{960A27C8-E5F3-4C89-87F3-5C39A5992312}" type="presParOf" srcId="{6B9D4483-69EC-4828-9F86-78A4192003DB}" destId="{8A858529-9853-4CAD-9655-1E211200449F}" srcOrd="2" destOrd="0" presId="urn:microsoft.com/office/officeart/2008/layout/LinedList"/>
    <dgm:cxn modelId="{2ABFDD03-AAF1-4242-A2F0-DEC7C13FF73C}" type="presParOf" srcId="{6B9D4483-69EC-4828-9F86-78A4192003DB}" destId="{B8B7E044-33A5-4FD7-AD2E-E235C73E5758}" srcOrd="3" destOrd="0" presId="urn:microsoft.com/office/officeart/2008/layout/LinedList"/>
    <dgm:cxn modelId="{25530135-6147-4C17-B439-9E202A1C886C}" type="presParOf" srcId="{B8B7E044-33A5-4FD7-AD2E-E235C73E5758}" destId="{045F86AB-40FE-4B65-9C7D-7C3AA65CFCEB}" srcOrd="0" destOrd="0" presId="urn:microsoft.com/office/officeart/2008/layout/LinedList"/>
    <dgm:cxn modelId="{5DCE2E3E-F2E8-4A75-AF58-8E07692FC75C}" type="presParOf" srcId="{B8B7E044-33A5-4FD7-AD2E-E235C73E5758}" destId="{FB19B9A3-A5FD-47FE-A749-6DB93F6C1F8A}" srcOrd="1" destOrd="0" presId="urn:microsoft.com/office/officeart/2008/layout/LinedList"/>
    <dgm:cxn modelId="{C7BD731E-01BC-4108-BA42-1FAAEA9D86FE}" type="presParOf" srcId="{6B9D4483-69EC-4828-9F86-78A4192003DB}" destId="{D678DE38-0DA9-41A2-A892-8AC7A6614B4C}" srcOrd="4" destOrd="0" presId="urn:microsoft.com/office/officeart/2008/layout/LinedList"/>
    <dgm:cxn modelId="{E79A740D-4F74-4304-934B-10FCD64B0B56}" type="presParOf" srcId="{6B9D4483-69EC-4828-9F86-78A4192003DB}" destId="{6394E518-EF4F-4246-A1FE-74CC8BF8E8B5}" srcOrd="5" destOrd="0" presId="urn:microsoft.com/office/officeart/2008/layout/LinedList"/>
    <dgm:cxn modelId="{CF18C7BC-B329-4C07-907F-0C528A0F3E50}" type="presParOf" srcId="{6394E518-EF4F-4246-A1FE-74CC8BF8E8B5}" destId="{B0D1B6E6-D069-441B-A0EC-B9D347074FD5}" srcOrd="0" destOrd="0" presId="urn:microsoft.com/office/officeart/2008/layout/LinedList"/>
    <dgm:cxn modelId="{20F232E7-90D1-41B1-9EBF-1F082D1CC3EE}" type="presParOf" srcId="{6394E518-EF4F-4246-A1FE-74CC8BF8E8B5}" destId="{27664E2D-0841-4602-B5E1-670A8B0682A1}" srcOrd="1" destOrd="0" presId="urn:microsoft.com/office/officeart/2008/layout/LinedList"/>
    <dgm:cxn modelId="{FC5A8544-9543-411E-9F8D-8FC35E87620D}" type="presParOf" srcId="{6B9D4483-69EC-4828-9F86-78A4192003DB}" destId="{F4A30409-265F-4DE8-91D6-AA215A974799}" srcOrd="6" destOrd="0" presId="urn:microsoft.com/office/officeart/2008/layout/LinedList"/>
    <dgm:cxn modelId="{CA55DF28-D3B3-471D-828F-E01F88B0FE42}" type="presParOf" srcId="{6B9D4483-69EC-4828-9F86-78A4192003DB}" destId="{C8979D5A-F687-43A4-BF9B-0517E1F435F1}" srcOrd="7" destOrd="0" presId="urn:microsoft.com/office/officeart/2008/layout/LinedList"/>
    <dgm:cxn modelId="{EDCBF041-984D-4ED5-870F-2BDF0D5C3CAA}" type="presParOf" srcId="{C8979D5A-F687-43A4-BF9B-0517E1F435F1}" destId="{BD91FB0C-497C-4E43-88BF-4EE69D57665A}" srcOrd="0" destOrd="0" presId="urn:microsoft.com/office/officeart/2008/layout/LinedList"/>
    <dgm:cxn modelId="{217027C5-9C73-4928-86F7-01E629BC4055}" type="presParOf" srcId="{C8979D5A-F687-43A4-BF9B-0517E1F435F1}" destId="{42B709B1-0E94-4D43-9C4E-C7E2B66499E3}" srcOrd="1" destOrd="0" presId="urn:microsoft.com/office/officeart/2008/layout/LinedList"/>
    <dgm:cxn modelId="{F71050C3-A234-453F-85A5-DE6ACFF37C29}" type="presParOf" srcId="{6B9D4483-69EC-4828-9F86-78A4192003DB}" destId="{B2DC2D8A-EA51-49D0-A259-B4D48E425D84}" srcOrd="8" destOrd="0" presId="urn:microsoft.com/office/officeart/2008/layout/LinedList"/>
    <dgm:cxn modelId="{DEFA0F58-8492-463B-BC78-87157D4BBE22}" type="presParOf" srcId="{6B9D4483-69EC-4828-9F86-78A4192003DB}" destId="{4EA3C7BD-1047-49B4-BA55-844C535FD874}" srcOrd="9" destOrd="0" presId="urn:microsoft.com/office/officeart/2008/layout/LinedList"/>
    <dgm:cxn modelId="{50FE8828-747A-473C-BA99-F896BFE5D8CF}" type="presParOf" srcId="{4EA3C7BD-1047-49B4-BA55-844C535FD874}" destId="{41A54C2C-6CFD-4B38-927D-FF5BC0EE7EA7}" srcOrd="0" destOrd="0" presId="urn:microsoft.com/office/officeart/2008/layout/LinedList"/>
    <dgm:cxn modelId="{6E79E6DC-A264-453A-853D-61B4D220A11B}" type="presParOf" srcId="{4EA3C7BD-1047-49B4-BA55-844C535FD874}" destId="{83579A1F-16E3-4576-AB68-0426C775D3CE}" srcOrd="1" destOrd="0" presId="urn:microsoft.com/office/officeart/2008/layout/LinedList"/>
    <dgm:cxn modelId="{702A1841-4820-4ADD-BFD8-BD2031886876}" type="presParOf" srcId="{6B9D4483-69EC-4828-9F86-78A4192003DB}" destId="{ECB8309C-BD95-45FF-A092-C590FCA40A47}" srcOrd="10" destOrd="0" presId="urn:microsoft.com/office/officeart/2008/layout/LinedList"/>
    <dgm:cxn modelId="{51C1A408-4E2D-48C9-806C-408F82BB08B7}" type="presParOf" srcId="{6B9D4483-69EC-4828-9F86-78A4192003DB}" destId="{6524FC45-5312-492F-9E9A-9E76F5A60982}" srcOrd="11" destOrd="0" presId="urn:microsoft.com/office/officeart/2008/layout/LinedList"/>
    <dgm:cxn modelId="{B7525CCA-8EAB-44FF-879A-482379C620BA}" type="presParOf" srcId="{6524FC45-5312-492F-9E9A-9E76F5A60982}" destId="{C7C2C770-6E09-444A-856D-CC637658DF1B}" srcOrd="0" destOrd="0" presId="urn:microsoft.com/office/officeart/2008/layout/LinedList"/>
    <dgm:cxn modelId="{4EE0B92D-44C3-4DF7-A052-B1DC6BC1A1D0}" type="presParOf" srcId="{6524FC45-5312-492F-9E9A-9E76F5A60982}" destId="{E1650085-DADA-4956-834D-6EB7ED47F369}" srcOrd="1" destOrd="0" presId="urn:microsoft.com/office/officeart/2008/layout/LinedList"/>
    <dgm:cxn modelId="{3496E067-B3A4-4EDB-A5CF-20A2AB73BE55}" type="presParOf" srcId="{6B9D4483-69EC-4828-9F86-78A4192003DB}" destId="{B8F76E2C-592E-47B5-8706-F6BC80613F13}" srcOrd="12" destOrd="0" presId="urn:microsoft.com/office/officeart/2008/layout/LinedList"/>
    <dgm:cxn modelId="{1F0E3ECB-E28B-45F8-959A-99B6CC9A55A3}" type="presParOf" srcId="{6B9D4483-69EC-4828-9F86-78A4192003DB}" destId="{96EC709C-6F5A-4FAF-B727-22155D9C9226}" srcOrd="13" destOrd="0" presId="urn:microsoft.com/office/officeart/2008/layout/LinedList"/>
    <dgm:cxn modelId="{3C2520D0-F28D-460C-B56C-AE62D5CE3FF5}" type="presParOf" srcId="{96EC709C-6F5A-4FAF-B727-22155D9C9226}" destId="{5CB4E009-FFB7-462C-8400-8475112C38C5}" srcOrd="0" destOrd="0" presId="urn:microsoft.com/office/officeart/2008/layout/LinedList"/>
    <dgm:cxn modelId="{767E7C3D-B3E4-43DD-9544-E74FC241A2A7}" type="presParOf" srcId="{96EC709C-6F5A-4FAF-B727-22155D9C9226}" destId="{C6A103C5-C725-4CEB-AEEA-DDB9181FF826}" srcOrd="1" destOrd="0" presId="urn:microsoft.com/office/officeart/2008/layout/LinedList"/>
    <dgm:cxn modelId="{79041471-649A-4FF7-B3D6-04BF31200145}" type="presParOf" srcId="{6B9D4483-69EC-4828-9F86-78A4192003DB}" destId="{3624BC6B-2C23-47FE-B28B-8B8F984DD4E7}" srcOrd="14" destOrd="0" presId="urn:microsoft.com/office/officeart/2008/layout/LinedList"/>
    <dgm:cxn modelId="{4BA6654D-A288-4CE5-9014-6BF2FDAFB0F8}" type="presParOf" srcId="{6B9D4483-69EC-4828-9F86-78A4192003DB}" destId="{7A77D13B-23E3-46AE-ACE1-4A9C845A52C6}" srcOrd="15" destOrd="0" presId="urn:microsoft.com/office/officeart/2008/layout/LinedList"/>
    <dgm:cxn modelId="{69A1BD39-9F51-4A6C-A7CA-281992C9040C}" type="presParOf" srcId="{7A77D13B-23E3-46AE-ACE1-4A9C845A52C6}" destId="{C715B44E-0A07-44C6-909F-77E4C16688EF}" srcOrd="0" destOrd="0" presId="urn:microsoft.com/office/officeart/2008/layout/LinedList"/>
    <dgm:cxn modelId="{C76C534B-8CA2-4463-B9CF-156FAEFA93B7}" type="presParOf" srcId="{7A77D13B-23E3-46AE-ACE1-4A9C845A52C6}" destId="{A65ED8D1-A787-4659-9A6D-7CFFDB4E317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594E0B-30D4-4B0A-8D9C-6F3A9B71E170}"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1C85844-7E85-4813-AAA1-77B81C282DAD}">
      <dgm:prSet custT="1"/>
      <dgm:spPr/>
      <dgm:t>
        <a:bodyPr/>
        <a:lstStyle/>
        <a:p>
          <a:pPr>
            <a:lnSpc>
              <a:spcPct val="100000"/>
            </a:lnSpc>
          </a:pPr>
          <a:r>
            <a:rPr lang="en-US" sz="1700" b="0" i="0" baseline="0">
              <a:latin typeface="+mn-lt"/>
              <a:cs typeface="Arial" panose="020B0604020202020204" pitchFamily="34" charset="0"/>
            </a:rPr>
            <a:t>Today’s session is not a substitute for reading the Request for Proposal (RFP) document. The RFP includes important contract and response details that will not be covered during today’s meeting.</a:t>
          </a:r>
          <a:endParaRPr lang="en-US" sz="1700">
            <a:latin typeface="+mn-lt"/>
            <a:cs typeface="Arial" panose="020B0604020202020204" pitchFamily="34" charset="0"/>
          </a:endParaRPr>
        </a:p>
      </dgm:t>
    </dgm:pt>
    <dgm:pt modelId="{7B8893F0-9A92-4B89-A368-67E09EA6E9EE}" type="parTrans" cxnId="{5AE2426F-7FA1-418A-9E6D-E9E1BFA7FF3F}">
      <dgm:prSet/>
      <dgm:spPr/>
      <dgm:t>
        <a:bodyPr/>
        <a:lstStyle/>
        <a:p>
          <a:endParaRPr lang="en-US"/>
        </a:p>
      </dgm:t>
    </dgm:pt>
    <dgm:pt modelId="{0C610CB9-FDA4-4675-AA3D-F2D1A309BE1E}" type="sibTrans" cxnId="{5AE2426F-7FA1-418A-9E6D-E9E1BFA7FF3F}">
      <dgm:prSet/>
      <dgm:spPr/>
      <dgm:t>
        <a:bodyPr/>
        <a:lstStyle/>
        <a:p>
          <a:endParaRPr lang="en-US"/>
        </a:p>
      </dgm:t>
    </dgm:pt>
    <dgm:pt modelId="{31398768-0B01-4633-B080-37D22587D692}">
      <dgm:prSet custT="1"/>
      <dgm:spPr/>
      <dgm:t>
        <a:bodyPr/>
        <a:lstStyle/>
        <a:p>
          <a:pPr>
            <a:lnSpc>
              <a:spcPct val="100000"/>
            </a:lnSpc>
          </a:pPr>
          <a:r>
            <a:rPr lang="en-US" sz="1700" b="0" i="0" baseline="0">
              <a:latin typeface="+mn-lt"/>
              <a:cs typeface="Arial" panose="020B0604020202020204" pitchFamily="34" charset="0"/>
            </a:rPr>
            <a:t>Although we will take general questions about the authority’s bidding process, at the end of today’s session, questions about the bid must be submitted through </a:t>
          </a:r>
          <a:r>
            <a:rPr lang="en-US" sz="1700" b="1" i="0" baseline="0">
              <a:latin typeface="+mn-lt"/>
              <a:cs typeface="Arial" panose="020B0604020202020204" pitchFamily="34" charset="0"/>
              <a:hlinkClick xmlns:r="http://schemas.openxmlformats.org/officeDocument/2006/relationships" r:id="rId1"/>
            </a:rPr>
            <a:t>COMMBUYS</a:t>
          </a:r>
          <a:r>
            <a:rPr lang="en-US" sz="1700" b="0" i="0" baseline="0">
              <a:latin typeface="+mn-lt"/>
              <a:cs typeface="Arial" panose="020B0604020202020204" pitchFamily="34" charset="0"/>
            </a:rPr>
            <a:t> using the Q&amp;A feature before the Q&amp;A deadline.</a:t>
          </a:r>
          <a:endParaRPr lang="en-US" sz="1700">
            <a:latin typeface="+mn-lt"/>
            <a:cs typeface="Arial" panose="020B0604020202020204" pitchFamily="34" charset="0"/>
          </a:endParaRPr>
        </a:p>
      </dgm:t>
    </dgm:pt>
    <dgm:pt modelId="{105E1038-3F52-482F-B6D4-6927961F7C61}" type="parTrans" cxnId="{9D6E2915-9317-439F-ACCC-8FB7C77E8F6E}">
      <dgm:prSet/>
      <dgm:spPr/>
      <dgm:t>
        <a:bodyPr/>
        <a:lstStyle/>
        <a:p>
          <a:endParaRPr lang="en-US"/>
        </a:p>
      </dgm:t>
    </dgm:pt>
    <dgm:pt modelId="{9A912BA4-0223-49E1-80AA-E406CBA3F17A}" type="sibTrans" cxnId="{9D6E2915-9317-439F-ACCC-8FB7C77E8F6E}">
      <dgm:prSet/>
      <dgm:spPr/>
      <dgm:t>
        <a:bodyPr/>
        <a:lstStyle/>
        <a:p>
          <a:endParaRPr lang="en-US"/>
        </a:p>
      </dgm:t>
    </dgm:pt>
    <dgm:pt modelId="{C2BFFB6C-A887-41A9-934B-5AAD43ECD18F}">
      <dgm:prSet custT="1"/>
      <dgm:spPr/>
      <dgm:t>
        <a:bodyPr/>
        <a:lstStyle/>
        <a:p>
          <a:pPr>
            <a:lnSpc>
              <a:spcPct val="100000"/>
            </a:lnSpc>
          </a:pPr>
          <a:r>
            <a:rPr lang="en-US" sz="1700" b="0" i="0" baseline="0">
              <a:latin typeface="+mn-lt"/>
              <a:cs typeface="Arial" panose="020B0604020202020204" pitchFamily="34" charset="0"/>
            </a:rPr>
            <a:t>The COMMBUYS Q&amp;A feature and important deadlines will be covered later in the presentation.  </a:t>
          </a:r>
          <a:endParaRPr lang="en-US" sz="1700">
            <a:latin typeface="+mn-lt"/>
            <a:cs typeface="Arial" panose="020B0604020202020204" pitchFamily="34" charset="0"/>
          </a:endParaRPr>
        </a:p>
      </dgm:t>
    </dgm:pt>
    <dgm:pt modelId="{E21D180B-F060-4209-8FBF-B5DA8F11A41F}" type="parTrans" cxnId="{B31841FE-F713-4B61-9A84-5ED8C0B3B4BC}">
      <dgm:prSet/>
      <dgm:spPr/>
      <dgm:t>
        <a:bodyPr/>
        <a:lstStyle/>
        <a:p>
          <a:endParaRPr lang="en-US"/>
        </a:p>
      </dgm:t>
    </dgm:pt>
    <dgm:pt modelId="{6D9B8B68-FBD1-46ED-B17B-BBFB23E17E60}" type="sibTrans" cxnId="{B31841FE-F713-4B61-9A84-5ED8C0B3B4BC}">
      <dgm:prSet/>
      <dgm:spPr/>
      <dgm:t>
        <a:bodyPr/>
        <a:lstStyle/>
        <a:p>
          <a:endParaRPr lang="en-US"/>
        </a:p>
      </dgm:t>
    </dgm:pt>
    <dgm:pt modelId="{C2F3D4A5-FF21-4E12-AA56-4E633B343705}" type="pres">
      <dgm:prSet presAssocID="{B1594E0B-30D4-4B0A-8D9C-6F3A9B71E170}" presName="root" presStyleCnt="0">
        <dgm:presLayoutVars>
          <dgm:dir/>
          <dgm:resizeHandles val="exact"/>
        </dgm:presLayoutVars>
      </dgm:prSet>
      <dgm:spPr/>
    </dgm:pt>
    <dgm:pt modelId="{21FB1043-6E00-4045-AD72-36462A2F850F}" type="pres">
      <dgm:prSet presAssocID="{81C85844-7E85-4813-AAA1-77B81C282DAD}" presName="compNode" presStyleCnt="0"/>
      <dgm:spPr/>
    </dgm:pt>
    <dgm:pt modelId="{C4DA99C1-E242-4EC4-90FE-49D7393B8FD2}" type="pres">
      <dgm:prSet presAssocID="{81C85844-7E85-4813-AAA1-77B81C282DAD}" presName="bgRect" presStyleLbl="bgShp" presStyleIdx="0" presStyleCnt="3"/>
      <dgm:spPr/>
    </dgm:pt>
    <dgm:pt modelId="{F8C9002B-29C6-4872-BF57-2C3BEC932670}" type="pres">
      <dgm:prSet presAssocID="{81C85844-7E85-4813-AAA1-77B81C282DAD}" presName="iconRect" presStyleLbl="node1" presStyleIdx="0" presStyleCnt="3" custLinFactNeighborX="3131" custLinFactNeighborY="-104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60AA1378-C26C-4BF0-971B-3A1CAD514B3D}" type="pres">
      <dgm:prSet presAssocID="{81C85844-7E85-4813-AAA1-77B81C282DAD}" presName="spaceRect" presStyleCnt="0"/>
      <dgm:spPr/>
    </dgm:pt>
    <dgm:pt modelId="{015F6209-E91E-4CFD-90EF-E72F4AA815F2}" type="pres">
      <dgm:prSet presAssocID="{81C85844-7E85-4813-AAA1-77B81C282DAD}" presName="parTx" presStyleLbl="revTx" presStyleIdx="0" presStyleCnt="3">
        <dgm:presLayoutVars>
          <dgm:chMax val="0"/>
          <dgm:chPref val="0"/>
        </dgm:presLayoutVars>
      </dgm:prSet>
      <dgm:spPr/>
    </dgm:pt>
    <dgm:pt modelId="{2EB6E681-C57D-4B4B-83D9-9FEF7D5D9295}" type="pres">
      <dgm:prSet presAssocID="{0C610CB9-FDA4-4675-AA3D-F2D1A309BE1E}" presName="sibTrans" presStyleCnt="0"/>
      <dgm:spPr/>
    </dgm:pt>
    <dgm:pt modelId="{B80DFC17-8421-401D-BAD1-371A44E5D411}" type="pres">
      <dgm:prSet presAssocID="{31398768-0B01-4633-B080-37D22587D692}" presName="compNode" presStyleCnt="0"/>
      <dgm:spPr/>
    </dgm:pt>
    <dgm:pt modelId="{B4547E8E-5C97-482C-B7DA-36356716E50D}" type="pres">
      <dgm:prSet presAssocID="{31398768-0B01-4633-B080-37D22587D692}" presName="bgRect" presStyleLbl="bgShp" presStyleIdx="1" presStyleCnt="3" custLinFactNeighborY="-11231"/>
      <dgm:spPr/>
    </dgm:pt>
    <dgm:pt modelId="{EE1EB3B5-3321-4594-8106-53D11380CCCE}" type="pres">
      <dgm:prSet presAssocID="{31398768-0B01-4633-B080-37D22587D692}" presName="iconRect" presStyleLbl="node1" presStyleIdx="1" presStyleCnt="3" custLinFactNeighborX="6474" custLinFactNeighborY="-2357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avel"/>
        </a:ext>
      </dgm:extLst>
    </dgm:pt>
    <dgm:pt modelId="{586793D3-B053-455E-A366-F1F065FFC5B8}" type="pres">
      <dgm:prSet presAssocID="{31398768-0B01-4633-B080-37D22587D692}" presName="spaceRect" presStyleCnt="0"/>
      <dgm:spPr/>
    </dgm:pt>
    <dgm:pt modelId="{CE864C2C-BFA6-429C-B9AB-21B0A1A02CBA}" type="pres">
      <dgm:prSet presAssocID="{31398768-0B01-4633-B080-37D22587D692}" presName="parTx" presStyleLbl="revTx" presStyleIdx="1" presStyleCnt="3" custLinFactNeighborX="34" custLinFactNeighborY="-8495">
        <dgm:presLayoutVars>
          <dgm:chMax val="0"/>
          <dgm:chPref val="0"/>
        </dgm:presLayoutVars>
      </dgm:prSet>
      <dgm:spPr/>
    </dgm:pt>
    <dgm:pt modelId="{B182F389-4F22-40CD-BE16-CD98858C5362}" type="pres">
      <dgm:prSet presAssocID="{9A912BA4-0223-49E1-80AA-E406CBA3F17A}" presName="sibTrans" presStyleCnt="0"/>
      <dgm:spPr/>
    </dgm:pt>
    <dgm:pt modelId="{2BB2F78B-5518-4A37-AAE5-50215C6A4B41}" type="pres">
      <dgm:prSet presAssocID="{C2BFFB6C-A887-41A9-934B-5AAD43ECD18F}" presName="compNode" presStyleCnt="0"/>
      <dgm:spPr/>
    </dgm:pt>
    <dgm:pt modelId="{F292128D-076F-4E5F-BF56-EA715E39D711}" type="pres">
      <dgm:prSet presAssocID="{C2BFFB6C-A887-41A9-934B-5AAD43ECD18F}" presName="bgRect" presStyleLbl="bgShp" presStyleIdx="2" presStyleCnt="3" custLinFactNeighborY="-22485"/>
      <dgm:spPr/>
    </dgm:pt>
    <dgm:pt modelId="{1C1A3706-0018-42CD-8077-73EBBE106355}" type="pres">
      <dgm:prSet presAssocID="{C2BFFB6C-A887-41A9-934B-5AAD43ECD18F}" presName="iconRect" presStyleLbl="node1" presStyleIdx="2" presStyleCnt="3" custLinFactNeighborX="6474" custLinFactNeighborY="-4224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DB720BB4-566F-4BD5-84FC-90670B3E0FA6}" type="pres">
      <dgm:prSet presAssocID="{C2BFFB6C-A887-41A9-934B-5AAD43ECD18F}" presName="spaceRect" presStyleCnt="0"/>
      <dgm:spPr/>
    </dgm:pt>
    <dgm:pt modelId="{605B608D-719F-45A8-9B5B-AF4A3EDF34FE}" type="pres">
      <dgm:prSet presAssocID="{C2BFFB6C-A887-41A9-934B-5AAD43ECD18F}" presName="parTx" presStyleLbl="revTx" presStyleIdx="2" presStyleCnt="3" custLinFactNeighborX="34" custLinFactNeighborY="-21019">
        <dgm:presLayoutVars>
          <dgm:chMax val="0"/>
          <dgm:chPref val="0"/>
        </dgm:presLayoutVars>
      </dgm:prSet>
      <dgm:spPr/>
    </dgm:pt>
  </dgm:ptLst>
  <dgm:cxnLst>
    <dgm:cxn modelId="{2E40F714-EC74-46F7-8C33-F0E9DD7DCC9A}" type="presOf" srcId="{31398768-0B01-4633-B080-37D22587D692}" destId="{CE864C2C-BFA6-429C-B9AB-21B0A1A02CBA}" srcOrd="0" destOrd="0" presId="urn:microsoft.com/office/officeart/2018/2/layout/IconVerticalSolidList"/>
    <dgm:cxn modelId="{9D6E2915-9317-439F-ACCC-8FB7C77E8F6E}" srcId="{B1594E0B-30D4-4B0A-8D9C-6F3A9B71E170}" destId="{31398768-0B01-4633-B080-37D22587D692}" srcOrd="1" destOrd="0" parTransId="{105E1038-3F52-482F-B6D4-6927961F7C61}" sibTransId="{9A912BA4-0223-49E1-80AA-E406CBA3F17A}"/>
    <dgm:cxn modelId="{0962A66B-00DE-4A27-9A86-3F1DEC40C253}" type="presOf" srcId="{C2BFFB6C-A887-41A9-934B-5AAD43ECD18F}" destId="{605B608D-719F-45A8-9B5B-AF4A3EDF34FE}" srcOrd="0" destOrd="0" presId="urn:microsoft.com/office/officeart/2018/2/layout/IconVerticalSolidList"/>
    <dgm:cxn modelId="{5AE2426F-7FA1-418A-9E6D-E9E1BFA7FF3F}" srcId="{B1594E0B-30D4-4B0A-8D9C-6F3A9B71E170}" destId="{81C85844-7E85-4813-AAA1-77B81C282DAD}" srcOrd="0" destOrd="0" parTransId="{7B8893F0-9A92-4B89-A368-67E09EA6E9EE}" sibTransId="{0C610CB9-FDA4-4675-AA3D-F2D1A309BE1E}"/>
    <dgm:cxn modelId="{969EB48C-A149-488F-B444-68D16FEFBDCD}" type="presOf" srcId="{81C85844-7E85-4813-AAA1-77B81C282DAD}" destId="{015F6209-E91E-4CFD-90EF-E72F4AA815F2}" srcOrd="0" destOrd="0" presId="urn:microsoft.com/office/officeart/2018/2/layout/IconVerticalSolidList"/>
    <dgm:cxn modelId="{907A05F6-3225-410C-B160-9EA4B2CD7C42}" type="presOf" srcId="{B1594E0B-30D4-4B0A-8D9C-6F3A9B71E170}" destId="{C2F3D4A5-FF21-4E12-AA56-4E633B343705}" srcOrd="0" destOrd="0" presId="urn:microsoft.com/office/officeart/2018/2/layout/IconVerticalSolidList"/>
    <dgm:cxn modelId="{B31841FE-F713-4B61-9A84-5ED8C0B3B4BC}" srcId="{B1594E0B-30D4-4B0A-8D9C-6F3A9B71E170}" destId="{C2BFFB6C-A887-41A9-934B-5AAD43ECD18F}" srcOrd="2" destOrd="0" parTransId="{E21D180B-F060-4209-8FBF-B5DA8F11A41F}" sibTransId="{6D9B8B68-FBD1-46ED-B17B-BBFB23E17E60}"/>
    <dgm:cxn modelId="{0FA39E57-4A63-48E1-AD15-C7D7D31F839B}" type="presParOf" srcId="{C2F3D4A5-FF21-4E12-AA56-4E633B343705}" destId="{21FB1043-6E00-4045-AD72-36462A2F850F}" srcOrd="0" destOrd="0" presId="urn:microsoft.com/office/officeart/2018/2/layout/IconVerticalSolidList"/>
    <dgm:cxn modelId="{0A97DB8E-1691-4B73-9A69-6EBD32549741}" type="presParOf" srcId="{21FB1043-6E00-4045-AD72-36462A2F850F}" destId="{C4DA99C1-E242-4EC4-90FE-49D7393B8FD2}" srcOrd="0" destOrd="0" presId="urn:microsoft.com/office/officeart/2018/2/layout/IconVerticalSolidList"/>
    <dgm:cxn modelId="{348515A4-290D-41BE-BA13-3A45CE095A06}" type="presParOf" srcId="{21FB1043-6E00-4045-AD72-36462A2F850F}" destId="{F8C9002B-29C6-4872-BF57-2C3BEC932670}" srcOrd="1" destOrd="0" presId="urn:microsoft.com/office/officeart/2018/2/layout/IconVerticalSolidList"/>
    <dgm:cxn modelId="{BDB7AA88-A53A-49BE-AC71-D23B8A739BE9}" type="presParOf" srcId="{21FB1043-6E00-4045-AD72-36462A2F850F}" destId="{60AA1378-C26C-4BF0-971B-3A1CAD514B3D}" srcOrd="2" destOrd="0" presId="urn:microsoft.com/office/officeart/2018/2/layout/IconVerticalSolidList"/>
    <dgm:cxn modelId="{FDBA1DB9-D2D9-4E2C-8018-30FF93F1790B}" type="presParOf" srcId="{21FB1043-6E00-4045-AD72-36462A2F850F}" destId="{015F6209-E91E-4CFD-90EF-E72F4AA815F2}" srcOrd="3" destOrd="0" presId="urn:microsoft.com/office/officeart/2018/2/layout/IconVerticalSolidList"/>
    <dgm:cxn modelId="{4460954E-0894-4C0F-9202-1E5E6350929D}" type="presParOf" srcId="{C2F3D4A5-FF21-4E12-AA56-4E633B343705}" destId="{2EB6E681-C57D-4B4B-83D9-9FEF7D5D9295}" srcOrd="1" destOrd="0" presId="urn:microsoft.com/office/officeart/2018/2/layout/IconVerticalSolidList"/>
    <dgm:cxn modelId="{9ED37B57-E336-4C9A-A002-30AFABD84C40}" type="presParOf" srcId="{C2F3D4A5-FF21-4E12-AA56-4E633B343705}" destId="{B80DFC17-8421-401D-BAD1-371A44E5D411}" srcOrd="2" destOrd="0" presId="urn:microsoft.com/office/officeart/2018/2/layout/IconVerticalSolidList"/>
    <dgm:cxn modelId="{2685BF74-37A9-4EEF-8BD3-556FEEB70A90}" type="presParOf" srcId="{B80DFC17-8421-401D-BAD1-371A44E5D411}" destId="{B4547E8E-5C97-482C-B7DA-36356716E50D}" srcOrd="0" destOrd="0" presId="urn:microsoft.com/office/officeart/2018/2/layout/IconVerticalSolidList"/>
    <dgm:cxn modelId="{326E9CBE-8622-4145-8A06-1A023DA1D815}" type="presParOf" srcId="{B80DFC17-8421-401D-BAD1-371A44E5D411}" destId="{EE1EB3B5-3321-4594-8106-53D11380CCCE}" srcOrd="1" destOrd="0" presId="urn:microsoft.com/office/officeart/2018/2/layout/IconVerticalSolidList"/>
    <dgm:cxn modelId="{89177923-8EDF-49B0-AD79-5D5E7DC6C5AC}" type="presParOf" srcId="{B80DFC17-8421-401D-BAD1-371A44E5D411}" destId="{586793D3-B053-455E-A366-F1F065FFC5B8}" srcOrd="2" destOrd="0" presId="urn:microsoft.com/office/officeart/2018/2/layout/IconVerticalSolidList"/>
    <dgm:cxn modelId="{A7F406E9-3A62-4505-8508-80D5771DF277}" type="presParOf" srcId="{B80DFC17-8421-401D-BAD1-371A44E5D411}" destId="{CE864C2C-BFA6-429C-B9AB-21B0A1A02CBA}" srcOrd="3" destOrd="0" presId="urn:microsoft.com/office/officeart/2018/2/layout/IconVerticalSolidList"/>
    <dgm:cxn modelId="{965D5648-E4F4-4B15-BD3F-0FB0E6FEC5FB}" type="presParOf" srcId="{C2F3D4A5-FF21-4E12-AA56-4E633B343705}" destId="{B182F389-4F22-40CD-BE16-CD98858C5362}" srcOrd="3" destOrd="0" presId="urn:microsoft.com/office/officeart/2018/2/layout/IconVerticalSolidList"/>
    <dgm:cxn modelId="{D3724819-90BE-4A4F-BEBC-939CC3920868}" type="presParOf" srcId="{C2F3D4A5-FF21-4E12-AA56-4E633B343705}" destId="{2BB2F78B-5518-4A37-AAE5-50215C6A4B41}" srcOrd="4" destOrd="0" presId="urn:microsoft.com/office/officeart/2018/2/layout/IconVerticalSolidList"/>
    <dgm:cxn modelId="{19CE885E-76E3-406F-BC8E-B56D34847BFD}" type="presParOf" srcId="{2BB2F78B-5518-4A37-AAE5-50215C6A4B41}" destId="{F292128D-076F-4E5F-BF56-EA715E39D711}" srcOrd="0" destOrd="0" presId="urn:microsoft.com/office/officeart/2018/2/layout/IconVerticalSolidList"/>
    <dgm:cxn modelId="{31151416-D111-4676-9939-96EFB043563B}" type="presParOf" srcId="{2BB2F78B-5518-4A37-AAE5-50215C6A4B41}" destId="{1C1A3706-0018-42CD-8077-73EBBE106355}" srcOrd="1" destOrd="0" presId="urn:microsoft.com/office/officeart/2018/2/layout/IconVerticalSolidList"/>
    <dgm:cxn modelId="{A4FF6B0A-B0BD-4E39-B44D-7DF71F047FE0}" type="presParOf" srcId="{2BB2F78B-5518-4A37-AAE5-50215C6A4B41}" destId="{DB720BB4-566F-4BD5-84FC-90670B3E0FA6}" srcOrd="2" destOrd="0" presId="urn:microsoft.com/office/officeart/2018/2/layout/IconVerticalSolidList"/>
    <dgm:cxn modelId="{4F30C037-3605-49C5-AFCE-889A57937956}" type="presParOf" srcId="{2BB2F78B-5518-4A37-AAE5-50215C6A4B41}" destId="{605B608D-719F-45A8-9B5B-AF4A3EDF34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BD5075-B686-4524-BF09-6D206B525C3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052D4F9-6508-433D-85AC-DF7CD2F5B29A}">
      <dgm:prSet>
        <dgm:style>
          <a:lnRef idx="1">
            <a:schemeClr val="accent3"/>
          </a:lnRef>
          <a:fillRef idx="2">
            <a:schemeClr val="accent3"/>
          </a:fillRef>
          <a:effectRef idx="1">
            <a:schemeClr val="accent3"/>
          </a:effectRef>
          <a:fontRef idx="minor">
            <a:schemeClr val="dk1"/>
          </a:fontRef>
        </dgm:style>
      </dgm:prSet>
      <dgm:spPr/>
      <dgm:t>
        <a:bodyPr/>
        <a:lstStyle/>
        <a:p>
          <a:r>
            <a:rPr lang="en-US">
              <a:latin typeface="+mn-lt"/>
              <a:cs typeface="Arial" panose="020B0604020202020204" pitchFamily="34" charset="0"/>
            </a:rPr>
            <a:t>RFP 88-26 The MBTA’s Paratransit Dedicated Service Providers  </a:t>
          </a:r>
        </a:p>
      </dgm:t>
    </dgm:pt>
    <dgm:pt modelId="{A16CAAE6-5C56-40B4-87BD-28ED5941D5DF}" type="sibTrans" cxnId="{E6935A5D-C3AA-4920-99E4-249BD86514D0}">
      <dgm:prSet/>
      <dgm:spPr/>
      <dgm:t>
        <a:bodyPr/>
        <a:lstStyle/>
        <a:p>
          <a:endParaRPr lang="en-US"/>
        </a:p>
      </dgm:t>
    </dgm:pt>
    <dgm:pt modelId="{7A96DCBB-F5B0-4006-96F4-25E7A6AEE2DF}" type="parTrans" cxnId="{E6935A5D-C3AA-4920-99E4-249BD86514D0}">
      <dgm:prSet/>
      <dgm:spPr/>
      <dgm:t>
        <a:bodyPr/>
        <a:lstStyle/>
        <a:p>
          <a:endParaRPr lang="en-US"/>
        </a:p>
      </dgm:t>
    </dgm:pt>
    <dgm:pt modelId="{134BD974-00F0-4023-BF0B-4590BEB84C0A}">
      <dgm:prSet custT="1">
        <dgm:style>
          <a:lnRef idx="1">
            <a:schemeClr val="accent3"/>
          </a:lnRef>
          <a:fillRef idx="2">
            <a:schemeClr val="accent3"/>
          </a:fillRef>
          <a:effectRef idx="1">
            <a:schemeClr val="accent3"/>
          </a:effectRef>
          <a:fontRef idx="minor">
            <a:schemeClr val="dk1"/>
          </a:fontRef>
        </dgm:style>
      </dgm:prSet>
      <dgm:spPr/>
      <dgm:t>
        <a:bodyPr/>
        <a:lstStyle/>
        <a:p>
          <a:r>
            <a:rPr lang="en-US" sz="2100">
              <a:latin typeface="+mn-lt"/>
              <a:cs typeface="Arial" panose="020B0604020202020204" pitchFamily="34" charset="0"/>
            </a:rPr>
            <a:t>Contract Effective Date </a:t>
          </a:r>
          <a:r>
            <a:rPr lang="en-US" sz="2100" i="1">
              <a:latin typeface="+mn-lt"/>
              <a:cs typeface="Arial" panose="020B0604020202020204" pitchFamily="34" charset="0"/>
            </a:rPr>
            <a:t>(estimated)</a:t>
          </a:r>
          <a:r>
            <a:rPr lang="en-US" sz="2100">
              <a:latin typeface="+mn-lt"/>
              <a:cs typeface="Arial" panose="020B0604020202020204" pitchFamily="34" charset="0"/>
            </a:rPr>
            <a:t>: January 1, 2027 (Mobilization begins)</a:t>
          </a:r>
        </a:p>
      </dgm:t>
    </dgm:pt>
    <dgm:pt modelId="{7E7EC7B8-D764-4EB7-B2AA-6386AF6EE4E1}" type="sibTrans" cxnId="{C94B5D16-5067-4823-BA5B-9011F15167D3}">
      <dgm:prSet/>
      <dgm:spPr/>
      <dgm:t>
        <a:bodyPr/>
        <a:lstStyle/>
        <a:p>
          <a:endParaRPr lang="en-US"/>
        </a:p>
      </dgm:t>
    </dgm:pt>
    <dgm:pt modelId="{EDD554A6-DCED-4E8B-9C01-EB41B23BBD1D}" type="parTrans" cxnId="{C94B5D16-5067-4823-BA5B-9011F15167D3}">
      <dgm:prSet/>
      <dgm:spPr/>
      <dgm:t>
        <a:bodyPr/>
        <a:lstStyle/>
        <a:p>
          <a:endParaRPr lang="en-US"/>
        </a:p>
      </dgm:t>
    </dgm:pt>
    <dgm:pt modelId="{9E4BE029-3639-4937-B3F6-6EC8B392B751}">
      <dgm:prSet>
        <dgm:style>
          <a:lnRef idx="1">
            <a:schemeClr val="accent3"/>
          </a:lnRef>
          <a:fillRef idx="2">
            <a:schemeClr val="accent3"/>
          </a:fillRef>
          <a:effectRef idx="1">
            <a:schemeClr val="accent3"/>
          </a:effectRef>
          <a:fontRef idx="minor">
            <a:schemeClr val="dk1"/>
          </a:fontRef>
        </dgm:style>
      </dgm:prSet>
      <dgm:spPr/>
      <dgm:t>
        <a:bodyPr/>
        <a:lstStyle/>
        <a:p>
          <a:r>
            <a:rPr lang="en-US">
              <a:latin typeface="+mn-lt"/>
              <a:cs typeface="Arial"/>
            </a:rPr>
            <a:t>Number of Awards: Multiple (Two to Four Providers)  </a:t>
          </a:r>
        </a:p>
      </dgm:t>
    </dgm:pt>
    <dgm:pt modelId="{7C8C6199-FFAD-4651-918E-5662526773FC}" type="sibTrans" cxnId="{D59552BC-78A8-46F7-AD99-F350BC3D3F6B}">
      <dgm:prSet/>
      <dgm:spPr/>
      <dgm:t>
        <a:bodyPr/>
        <a:lstStyle/>
        <a:p>
          <a:endParaRPr lang="en-US"/>
        </a:p>
      </dgm:t>
    </dgm:pt>
    <dgm:pt modelId="{55068568-17AE-4164-9C23-C5A1EA196C06}" type="parTrans" cxnId="{D59552BC-78A8-46F7-AD99-F350BC3D3F6B}">
      <dgm:prSet/>
      <dgm:spPr/>
      <dgm:t>
        <a:bodyPr/>
        <a:lstStyle/>
        <a:p>
          <a:endParaRPr lang="en-US"/>
        </a:p>
      </dgm:t>
    </dgm:pt>
    <dgm:pt modelId="{95C244C5-AEF7-4BC3-B7AF-D61260B7DCF2}">
      <dgm:prSet>
        <dgm:style>
          <a:lnRef idx="1">
            <a:schemeClr val="accent3"/>
          </a:lnRef>
          <a:fillRef idx="2">
            <a:schemeClr val="accent3"/>
          </a:fillRef>
          <a:effectRef idx="1">
            <a:schemeClr val="accent3"/>
          </a:effectRef>
          <a:fontRef idx="minor">
            <a:schemeClr val="dk1"/>
          </a:fontRef>
        </dgm:style>
      </dgm:prSet>
      <dgm:spPr/>
      <dgm:t>
        <a:bodyPr/>
        <a:lstStyle/>
        <a:p>
          <a:r>
            <a:rPr lang="en-US">
              <a:latin typeface="+mn-lt"/>
            </a:rPr>
            <a:t>Term: Seven-and-a-half-year (7.5) Base Agreement + Two (2) Two-Year Options </a:t>
          </a:r>
        </a:p>
      </dgm:t>
    </dgm:pt>
    <dgm:pt modelId="{AE968075-085E-4DFD-AE92-86961B4732B8}" type="sibTrans" cxnId="{27B87CC0-5BA9-4C3A-831F-62DB428D0068}">
      <dgm:prSet/>
      <dgm:spPr/>
      <dgm:t>
        <a:bodyPr/>
        <a:lstStyle/>
        <a:p>
          <a:endParaRPr lang="en-US"/>
        </a:p>
      </dgm:t>
    </dgm:pt>
    <dgm:pt modelId="{E7BAAF88-1E81-4413-8869-E1866B164147}" type="parTrans" cxnId="{27B87CC0-5BA9-4C3A-831F-62DB428D0068}">
      <dgm:prSet/>
      <dgm:spPr/>
      <dgm:t>
        <a:bodyPr/>
        <a:lstStyle/>
        <a:p>
          <a:endParaRPr lang="en-US"/>
        </a:p>
      </dgm:t>
    </dgm:pt>
    <dgm:pt modelId="{E9F23AC8-8547-45B2-81D8-2984153FC232}">
      <dgm:prSet phldrT="[Text]" phldr="0" custT="1">
        <dgm:style>
          <a:lnRef idx="1">
            <a:schemeClr val="accent3"/>
          </a:lnRef>
          <a:fillRef idx="2">
            <a:schemeClr val="accent3"/>
          </a:fillRef>
          <a:effectRef idx="1">
            <a:schemeClr val="accent3"/>
          </a:effectRef>
          <a:fontRef idx="minor">
            <a:schemeClr val="dk1"/>
          </a:fontRef>
        </dgm:style>
      </dgm:prSet>
      <dgm:spPr>
        <a:ln/>
      </dgm:spPr>
      <dgm:t>
        <a:bodyPr spcFirstLastPara="0" vert="horz" wrap="square" lIns="431872" tIns="60960" rIns="60960" bIns="60960" numCol="1" spcCol="1270" anchor="ctr" anchorCtr="0"/>
        <a:lstStyle/>
        <a:p>
          <a:pPr marL="0" lvl="0" indent="0" algn="l" defTabSz="1066800">
            <a:lnSpc>
              <a:spcPct val="90000"/>
            </a:lnSpc>
            <a:spcBef>
              <a:spcPct val="0"/>
            </a:spcBef>
            <a:spcAft>
              <a:spcPct val="35000"/>
            </a:spcAft>
            <a:buNone/>
          </a:pPr>
          <a:r>
            <a:rPr lang="en-US" sz="2100" kern="1200">
              <a:solidFill>
                <a:prstClr val="black"/>
              </a:solidFill>
              <a:latin typeface="Calibri" panose="020F0502020204030204"/>
              <a:ea typeface="+mn-ea"/>
              <a:cs typeface="Arial" panose="020B0604020202020204" pitchFamily="34" charset="0"/>
            </a:rPr>
            <a:t>Service Start Date (</a:t>
          </a:r>
          <a:r>
            <a:rPr lang="en-US" sz="2100" i="1" kern="1200">
              <a:solidFill>
                <a:prstClr val="black"/>
              </a:solidFill>
              <a:latin typeface="Calibri" panose="020F0502020204030204"/>
              <a:ea typeface="+mn-ea"/>
              <a:cs typeface="Arial" panose="020B0604020202020204" pitchFamily="34" charset="0"/>
            </a:rPr>
            <a:t>estimated</a:t>
          </a:r>
          <a:r>
            <a:rPr lang="en-US" sz="2100" kern="1200">
              <a:solidFill>
                <a:prstClr val="black"/>
              </a:solidFill>
              <a:latin typeface="Calibri" panose="020F0502020204030204"/>
              <a:ea typeface="+mn-ea"/>
              <a:cs typeface="Arial" panose="020B0604020202020204" pitchFamily="34" charset="0"/>
            </a:rPr>
            <a:t>): July 1, 2027</a:t>
          </a:r>
        </a:p>
      </dgm:t>
    </dgm:pt>
    <dgm:pt modelId="{4F33D079-1F9B-4684-B9A6-701099FEDE79}" type="parTrans" cxnId="{3F8D0F4B-2A7E-40CC-862F-8F266BF2257D}">
      <dgm:prSet/>
      <dgm:spPr/>
      <dgm:t>
        <a:bodyPr/>
        <a:lstStyle/>
        <a:p>
          <a:endParaRPr lang="en-US"/>
        </a:p>
      </dgm:t>
    </dgm:pt>
    <dgm:pt modelId="{76B603C2-EB37-416F-816D-F5EADA08863C}" type="sibTrans" cxnId="{3F8D0F4B-2A7E-40CC-862F-8F266BF2257D}">
      <dgm:prSet/>
      <dgm:spPr/>
      <dgm:t>
        <a:bodyPr/>
        <a:lstStyle/>
        <a:p>
          <a:endParaRPr lang="en-US"/>
        </a:p>
      </dgm:t>
    </dgm:pt>
    <dgm:pt modelId="{E387DE09-7C09-4D9A-9272-5D479D37F366}" type="pres">
      <dgm:prSet presAssocID="{B4BD5075-B686-4524-BF09-6D206B525C3F}" presName="Name0" presStyleCnt="0">
        <dgm:presLayoutVars>
          <dgm:chMax val="7"/>
          <dgm:chPref val="7"/>
          <dgm:dir/>
        </dgm:presLayoutVars>
      </dgm:prSet>
      <dgm:spPr/>
    </dgm:pt>
    <dgm:pt modelId="{FB0AB51E-B1D4-404B-AD5C-0C2014FE6965}" type="pres">
      <dgm:prSet presAssocID="{B4BD5075-B686-4524-BF09-6D206B525C3F}" presName="Name1" presStyleCnt="0"/>
      <dgm:spPr/>
    </dgm:pt>
    <dgm:pt modelId="{027694EF-0841-4E83-83CC-DD8CE88C9000}" type="pres">
      <dgm:prSet presAssocID="{B4BD5075-B686-4524-BF09-6D206B525C3F}" presName="cycle" presStyleCnt="0"/>
      <dgm:spPr/>
    </dgm:pt>
    <dgm:pt modelId="{6D86EE09-3F5D-4499-982F-18962E76ACA8}" type="pres">
      <dgm:prSet presAssocID="{B4BD5075-B686-4524-BF09-6D206B525C3F}" presName="srcNode" presStyleLbl="node1" presStyleIdx="0" presStyleCnt="5"/>
      <dgm:spPr/>
    </dgm:pt>
    <dgm:pt modelId="{47940204-CF40-479F-AD89-B9530D3FFA4F}" type="pres">
      <dgm:prSet presAssocID="{B4BD5075-B686-4524-BF09-6D206B525C3F}" presName="conn" presStyleLbl="parChTrans1D2" presStyleIdx="0" presStyleCnt="1"/>
      <dgm:spPr/>
    </dgm:pt>
    <dgm:pt modelId="{6FDB6C79-28B5-443D-9417-3EE2BE9C011C}" type="pres">
      <dgm:prSet presAssocID="{B4BD5075-B686-4524-BF09-6D206B525C3F}" presName="extraNode" presStyleLbl="node1" presStyleIdx="0" presStyleCnt="5"/>
      <dgm:spPr/>
    </dgm:pt>
    <dgm:pt modelId="{9E5204E9-0D37-45E4-8B00-064D9E4CB5F1}" type="pres">
      <dgm:prSet presAssocID="{B4BD5075-B686-4524-BF09-6D206B525C3F}" presName="dstNode" presStyleLbl="node1" presStyleIdx="0" presStyleCnt="5"/>
      <dgm:spPr/>
    </dgm:pt>
    <dgm:pt modelId="{C6354610-1E0C-4341-981F-323B87F152E9}" type="pres">
      <dgm:prSet presAssocID="{8052D4F9-6508-433D-85AC-DF7CD2F5B29A}" presName="text_1" presStyleLbl="node1" presStyleIdx="0" presStyleCnt="5">
        <dgm:presLayoutVars>
          <dgm:bulletEnabled val="1"/>
        </dgm:presLayoutVars>
      </dgm:prSet>
      <dgm:spPr/>
    </dgm:pt>
    <dgm:pt modelId="{A6505EFC-4E42-4105-9364-B4FF8694F276}" type="pres">
      <dgm:prSet presAssocID="{8052D4F9-6508-433D-85AC-DF7CD2F5B29A}" presName="accent_1" presStyleCnt="0"/>
      <dgm:spPr/>
    </dgm:pt>
    <dgm:pt modelId="{8DD88B8F-4D81-433C-B8FF-FA3FF3D9AAF8}" type="pres">
      <dgm:prSet presAssocID="{8052D4F9-6508-433D-85AC-DF7CD2F5B29A}" presName="accentRepeatNode" presStyleLbl="solidFgAcc1" presStyleIdx="0" presStyleCnt="5"/>
      <dgm:spPr/>
    </dgm:pt>
    <dgm:pt modelId="{CA6EB24B-C8E8-4551-9BC6-457CB4C69A20}" type="pres">
      <dgm:prSet presAssocID="{134BD974-00F0-4023-BF0B-4590BEB84C0A}" presName="text_2" presStyleLbl="node1" presStyleIdx="1" presStyleCnt="5" custLinFactNeighborX="53" custLinFactNeighborY="-5231">
        <dgm:presLayoutVars>
          <dgm:bulletEnabled val="1"/>
        </dgm:presLayoutVars>
      </dgm:prSet>
      <dgm:spPr/>
    </dgm:pt>
    <dgm:pt modelId="{58F412E8-87BE-41FA-9882-19F9C0F0DC5A}" type="pres">
      <dgm:prSet presAssocID="{134BD974-00F0-4023-BF0B-4590BEB84C0A}" presName="accent_2" presStyleCnt="0"/>
      <dgm:spPr/>
    </dgm:pt>
    <dgm:pt modelId="{FB1E8240-A8CC-4592-98EF-8CB206DE562F}" type="pres">
      <dgm:prSet presAssocID="{134BD974-00F0-4023-BF0B-4590BEB84C0A}" presName="accentRepeatNode" presStyleLbl="solidFgAcc1" presStyleIdx="1" presStyleCnt="5"/>
      <dgm:spPr/>
    </dgm:pt>
    <dgm:pt modelId="{919EFD32-1CDE-4251-B9F8-9F9DC47A6E24}" type="pres">
      <dgm:prSet presAssocID="{E9F23AC8-8547-45B2-81D8-2984153FC232}" presName="text_3" presStyleLbl="node1" presStyleIdx="2" presStyleCnt="5">
        <dgm:presLayoutVars>
          <dgm:bulletEnabled val="1"/>
        </dgm:presLayoutVars>
      </dgm:prSet>
      <dgm:spPr>
        <a:xfrm>
          <a:off x="920631" y="1903623"/>
          <a:ext cx="8989266" cy="544091"/>
        </a:xfrm>
        <a:prstGeom prst="rect">
          <a:avLst/>
        </a:prstGeom>
      </dgm:spPr>
    </dgm:pt>
    <dgm:pt modelId="{0976D483-FF81-409F-B727-21C6F7F1A76C}" type="pres">
      <dgm:prSet presAssocID="{E9F23AC8-8547-45B2-81D8-2984153FC232}" presName="accent_3" presStyleCnt="0"/>
      <dgm:spPr/>
    </dgm:pt>
    <dgm:pt modelId="{05FAFA66-6803-40CF-8D4A-6DAF483A875D}" type="pres">
      <dgm:prSet presAssocID="{E9F23AC8-8547-45B2-81D8-2984153FC232}" presName="accentRepeatNode" presStyleLbl="solidFgAcc1" presStyleIdx="2" presStyleCnt="5"/>
      <dgm:spPr/>
    </dgm:pt>
    <dgm:pt modelId="{ABCA7422-9CA5-4381-A8E9-F71C12444A92}" type="pres">
      <dgm:prSet presAssocID="{95C244C5-AEF7-4BC3-B7AF-D61260B7DCF2}" presName="text_4" presStyleLbl="node1" presStyleIdx="3" presStyleCnt="5">
        <dgm:presLayoutVars>
          <dgm:bulletEnabled val="1"/>
        </dgm:presLayoutVars>
      </dgm:prSet>
      <dgm:spPr/>
    </dgm:pt>
    <dgm:pt modelId="{A90927C0-027E-4E38-A758-F8CDCCB3887F}" type="pres">
      <dgm:prSet presAssocID="{95C244C5-AEF7-4BC3-B7AF-D61260B7DCF2}" presName="accent_4" presStyleCnt="0"/>
      <dgm:spPr/>
    </dgm:pt>
    <dgm:pt modelId="{A0F90FC0-8151-4672-B2A8-1FB6020269FA}" type="pres">
      <dgm:prSet presAssocID="{95C244C5-AEF7-4BC3-B7AF-D61260B7DCF2}" presName="accentRepeatNode" presStyleLbl="solidFgAcc1" presStyleIdx="3" presStyleCnt="5"/>
      <dgm:spPr/>
    </dgm:pt>
    <dgm:pt modelId="{30C37BD7-33A9-4133-AD69-791FEE9C80B2}" type="pres">
      <dgm:prSet presAssocID="{9E4BE029-3639-4937-B3F6-6EC8B392B751}" presName="text_5" presStyleLbl="node1" presStyleIdx="4" presStyleCnt="5">
        <dgm:presLayoutVars>
          <dgm:bulletEnabled val="1"/>
        </dgm:presLayoutVars>
      </dgm:prSet>
      <dgm:spPr/>
    </dgm:pt>
    <dgm:pt modelId="{0FB33287-B5DA-47F2-9697-22CC84E449D5}" type="pres">
      <dgm:prSet presAssocID="{9E4BE029-3639-4937-B3F6-6EC8B392B751}" presName="accent_5" presStyleCnt="0"/>
      <dgm:spPr/>
    </dgm:pt>
    <dgm:pt modelId="{841852D0-55AD-4A24-BBF4-CD6ED1AC7A52}" type="pres">
      <dgm:prSet presAssocID="{9E4BE029-3639-4937-B3F6-6EC8B392B751}" presName="accentRepeatNode" presStyleLbl="solidFgAcc1" presStyleIdx="4" presStyleCnt="5"/>
      <dgm:spPr/>
    </dgm:pt>
  </dgm:ptLst>
  <dgm:cxnLst>
    <dgm:cxn modelId="{C94B5D16-5067-4823-BA5B-9011F15167D3}" srcId="{B4BD5075-B686-4524-BF09-6D206B525C3F}" destId="{134BD974-00F0-4023-BF0B-4590BEB84C0A}" srcOrd="1" destOrd="0" parTransId="{EDD554A6-DCED-4E8B-9C01-EB41B23BBD1D}" sibTransId="{7E7EC7B8-D764-4EB7-B2AA-6386AF6EE4E1}"/>
    <dgm:cxn modelId="{1232161C-A9EE-43D8-8505-4C93621DC125}" type="presOf" srcId="{95C244C5-AEF7-4BC3-B7AF-D61260B7DCF2}" destId="{ABCA7422-9CA5-4381-A8E9-F71C12444A92}" srcOrd="0" destOrd="0" presId="urn:microsoft.com/office/officeart/2008/layout/VerticalCurvedList"/>
    <dgm:cxn modelId="{CA334E26-D14E-4EE0-8C4A-B9C8D6BEEEB2}" type="presOf" srcId="{B4BD5075-B686-4524-BF09-6D206B525C3F}" destId="{E387DE09-7C09-4D9A-9272-5D479D37F366}" srcOrd="0" destOrd="0" presId="urn:microsoft.com/office/officeart/2008/layout/VerticalCurvedList"/>
    <dgm:cxn modelId="{D6D17F35-F1D4-4D2F-ABD1-BC8EDBDC9C6B}" type="presOf" srcId="{A16CAAE6-5C56-40B4-87BD-28ED5941D5DF}" destId="{47940204-CF40-479F-AD89-B9530D3FFA4F}" srcOrd="0" destOrd="0" presId="urn:microsoft.com/office/officeart/2008/layout/VerticalCurvedList"/>
    <dgm:cxn modelId="{E6935A5D-C3AA-4920-99E4-249BD86514D0}" srcId="{B4BD5075-B686-4524-BF09-6D206B525C3F}" destId="{8052D4F9-6508-433D-85AC-DF7CD2F5B29A}" srcOrd="0" destOrd="0" parTransId="{7A96DCBB-F5B0-4006-96F4-25E7A6AEE2DF}" sibTransId="{A16CAAE6-5C56-40B4-87BD-28ED5941D5DF}"/>
    <dgm:cxn modelId="{3F8D0F4B-2A7E-40CC-862F-8F266BF2257D}" srcId="{B4BD5075-B686-4524-BF09-6D206B525C3F}" destId="{E9F23AC8-8547-45B2-81D8-2984153FC232}" srcOrd="2" destOrd="0" parTransId="{4F33D079-1F9B-4684-B9A6-701099FEDE79}" sibTransId="{76B603C2-EB37-416F-816D-F5EADA08863C}"/>
    <dgm:cxn modelId="{DC014970-EFC3-4146-A92D-A5592D1D0B04}" type="presOf" srcId="{E9F23AC8-8547-45B2-81D8-2984153FC232}" destId="{919EFD32-1CDE-4251-B9F8-9F9DC47A6E24}" srcOrd="0" destOrd="0" presId="urn:microsoft.com/office/officeart/2008/layout/VerticalCurvedList"/>
    <dgm:cxn modelId="{C9892B56-8B51-4CBC-9DC9-9E90D96A58D4}" type="presOf" srcId="{134BD974-00F0-4023-BF0B-4590BEB84C0A}" destId="{CA6EB24B-C8E8-4551-9BC6-457CB4C69A20}" srcOrd="0" destOrd="0" presId="urn:microsoft.com/office/officeart/2008/layout/VerticalCurvedList"/>
    <dgm:cxn modelId="{89BE2497-E0F3-451E-B925-763BA9670FC8}" type="presOf" srcId="{9E4BE029-3639-4937-B3F6-6EC8B392B751}" destId="{30C37BD7-33A9-4133-AD69-791FEE9C80B2}" srcOrd="0" destOrd="0" presId="urn:microsoft.com/office/officeart/2008/layout/VerticalCurvedList"/>
    <dgm:cxn modelId="{D59552BC-78A8-46F7-AD99-F350BC3D3F6B}" srcId="{B4BD5075-B686-4524-BF09-6D206B525C3F}" destId="{9E4BE029-3639-4937-B3F6-6EC8B392B751}" srcOrd="4" destOrd="0" parTransId="{55068568-17AE-4164-9C23-C5A1EA196C06}" sibTransId="{7C8C6199-FFAD-4651-918E-5662526773FC}"/>
    <dgm:cxn modelId="{C22EFFBD-727F-470E-A9EF-924FCF781106}" type="presOf" srcId="{8052D4F9-6508-433D-85AC-DF7CD2F5B29A}" destId="{C6354610-1E0C-4341-981F-323B87F152E9}" srcOrd="0" destOrd="0" presId="urn:microsoft.com/office/officeart/2008/layout/VerticalCurvedList"/>
    <dgm:cxn modelId="{27B87CC0-5BA9-4C3A-831F-62DB428D0068}" srcId="{B4BD5075-B686-4524-BF09-6D206B525C3F}" destId="{95C244C5-AEF7-4BC3-B7AF-D61260B7DCF2}" srcOrd="3" destOrd="0" parTransId="{E7BAAF88-1E81-4413-8869-E1866B164147}" sibTransId="{AE968075-085E-4DFD-AE92-86961B4732B8}"/>
    <dgm:cxn modelId="{0D883417-AF83-4366-9146-FD332465185C}" type="presParOf" srcId="{E387DE09-7C09-4D9A-9272-5D479D37F366}" destId="{FB0AB51E-B1D4-404B-AD5C-0C2014FE6965}" srcOrd="0" destOrd="0" presId="urn:microsoft.com/office/officeart/2008/layout/VerticalCurvedList"/>
    <dgm:cxn modelId="{9A5E3308-9D75-4ECF-B7D8-F18F349E6165}" type="presParOf" srcId="{FB0AB51E-B1D4-404B-AD5C-0C2014FE6965}" destId="{027694EF-0841-4E83-83CC-DD8CE88C9000}" srcOrd="0" destOrd="0" presId="urn:microsoft.com/office/officeart/2008/layout/VerticalCurvedList"/>
    <dgm:cxn modelId="{52240385-C4B4-45A0-9788-EC80E0FDCDAF}" type="presParOf" srcId="{027694EF-0841-4E83-83CC-DD8CE88C9000}" destId="{6D86EE09-3F5D-4499-982F-18962E76ACA8}" srcOrd="0" destOrd="0" presId="urn:microsoft.com/office/officeart/2008/layout/VerticalCurvedList"/>
    <dgm:cxn modelId="{1A57D31D-42EB-4276-93A0-CFC9C6CC4F33}" type="presParOf" srcId="{027694EF-0841-4E83-83CC-DD8CE88C9000}" destId="{47940204-CF40-479F-AD89-B9530D3FFA4F}" srcOrd="1" destOrd="0" presId="urn:microsoft.com/office/officeart/2008/layout/VerticalCurvedList"/>
    <dgm:cxn modelId="{E4EF4D7F-A448-4DE2-917D-4368BA1866EC}" type="presParOf" srcId="{027694EF-0841-4E83-83CC-DD8CE88C9000}" destId="{6FDB6C79-28B5-443D-9417-3EE2BE9C011C}" srcOrd="2" destOrd="0" presId="urn:microsoft.com/office/officeart/2008/layout/VerticalCurvedList"/>
    <dgm:cxn modelId="{5C274E83-60EB-47B6-8EB4-71EA228D9041}" type="presParOf" srcId="{027694EF-0841-4E83-83CC-DD8CE88C9000}" destId="{9E5204E9-0D37-45E4-8B00-064D9E4CB5F1}" srcOrd="3" destOrd="0" presId="urn:microsoft.com/office/officeart/2008/layout/VerticalCurvedList"/>
    <dgm:cxn modelId="{4E869028-1840-4E42-9A22-922189436601}" type="presParOf" srcId="{FB0AB51E-B1D4-404B-AD5C-0C2014FE6965}" destId="{C6354610-1E0C-4341-981F-323B87F152E9}" srcOrd="1" destOrd="0" presId="urn:microsoft.com/office/officeart/2008/layout/VerticalCurvedList"/>
    <dgm:cxn modelId="{69C5F37D-88E5-455C-8585-7D6CE0808B60}" type="presParOf" srcId="{FB0AB51E-B1D4-404B-AD5C-0C2014FE6965}" destId="{A6505EFC-4E42-4105-9364-B4FF8694F276}" srcOrd="2" destOrd="0" presId="urn:microsoft.com/office/officeart/2008/layout/VerticalCurvedList"/>
    <dgm:cxn modelId="{91B9795D-EF7B-47D3-BB3A-1C7CC513686A}" type="presParOf" srcId="{A6505EFC-4E42-4105-9364-B4FF8694F276}" destId="{8DD88B8F-4D81-433C-B8FF-FA3FF3D9AAF8}" srcOrd="0" destOrd="0" presId="urn:microsoft.com/office/officeart/2008/layout/VerticalCurvedList"/>
    <dgm:cxn modelId="{11C78FF2-6625-4791-B857-99CBE0F60CE5}" type="presParOf" srcId="{FB0AB51E-B1D4-404B-AD5C-0C2014FE6965}" destId="{CA6EB24B-C8E8-4551-9BC6-457CB4C69A20}" srcOrd="3" destOrd="0" presId="urn:microsoft.com/office/officeart/2008/layout/VerticalCurvedList"/>
    <dgm:cxn modelId="{C4DD1985-B842-4B27-8E76-8211FA89C299}" type="presParOf" srcId="{FB0AB51E-B1D4-404B-AD5C-0C2014FE6965}" destId="{58F412E8-87BE-41FA-9882-19F9C0F0DC5A}" srcOrd="4" destOrd="0" presId="urn:microsoft.com/office/officeart/2008/layout/VerticalCurvedList"/>
    <dgm:cxn modelId="{0A55B2AB-99F3-4047-A3D8-2CB54EB67D6A}" type="presParOf" srcId="{58F412E8-87BE-41FA-9882-19F9C0F0DC5A}" destId="{FB1E8240-A8CC-4592-98EF-8CB206DE562F}" srcOrd="0" destOrd="0" presId="urn:microsoft.com/office/officeart/2008/layout/VerticalCurvedList"/>
    <dgm:cxn modelId="{FFA22D11-BA01-4170-82A6-678468261B4D}" type="presParOf" srcId="{FB0AB51E-B1D4-404B-AD5C-0C2014FE6965}" destId="{919EFD32-1CDE-4251-B9F8-9F9DC47A6E24}" srcOrd="5" destOrd="0" presId="urn:microsoft.com/office/officeart/2008/layout/VerticalCurvedList"/>
    <dgm:cxn modelId="{BF081561-E9E1-48D3-90BB-375110CBED6B}" type="presParOf" srcId="{FB0AB51E-B1D4-404B-AD5C-0C2014FE6965}" destId="{0976D483-FF81-409F-B727-21C6F7F1A76C}" srcOrd="6" destOrd="0" presId="urn:microsoft.com/office/officeart/2008/layout/VerticalCurvedList"/>
    <dgm:cxn modelId="{2FE68762-1AEF-48B4-8556-8D3C12F9418C}" type="presParOf" srcId="{0976D483-FF81-409F-B727-21C6F7F1A76C}" destId="{05FAFA66-6803-40CF-8D4A-6DAF483A875D}" srcOrd="0" destOrd="0" presId="urn:microsoft.com/office/officeart/2008/layout/VerticalCurvedList"/>
    <dgm:cxn modelId="{5A8845C4-84C3-415A-B4AA-6A6C03B70D32}" type="presParOf" srcId="{FB0AB51E-B1D4-404B-AD5C-0C2014FE6965}" destId="{ABCA7422-9CA5-4381-A8E9-F71C12444A92}" srcOrd="7" destOrd="0" presId="urn:microsoft.com/office/officeart/2008/layout/VerticalCurvedList"/>
    <dgm:cxn modelId="{05FB01FE-A5AF-4BB0-8A23-0B4A151D76AD}" type="presParOf" srcId="{FB0AB51E-B1D4-404B-AD5C-0C2014FE6965}" destId="{A90927C0-027E-4E38-A758-F8CDCCB3887F}" srcOrd="8" destOrd="0" presId="urn:microsoft.com/office/officeart/2008/layout/VerticalCurvedList"/>
    <dgm:cxn modelId="{34032F02-8742-4C71-A326-22906CEFFFCC}" type="presParOf" srcId="{A90927C0-027E-4E38-A758-F8CDCCB3887F}" destId="{A0F90FC0-8151-4672-B2A8-1FB6020269FA}" srcOrd="0" destOrd="0" presId="urn:microsoft.com/office/officeart/2008/layout/VerticalCurvedList"/>
    <dgm:cxn modelId="{452920B8-4304-4595-BE44-9ABEAD6D145C}" type="presParOf" srcId="{FB0AB51E-B1D4-404B-AD5C-0C2014FE6965}" destId="{30C37BD7-33A9-4133-AD69-791FEE9C80B2}" srcOrd="9" destOrd="0" presId="urn:microsoft.com/office/officeart/2008/layout/VerticalCurvedList"/>
    <dgm:cxn modelId="{DB60E526-998B-4B51-B637-5B0181E30F55}" type="presParOf" srcId="{FB0AB51E-B1D4-404B-AD5C-0C2014FE6965}" destId="{0FB33287-B5DA-47F2-9697-22CC84E449D5}" srcOrd="10" destOrd="0" presId="urn:microsoft.com/office/officeart/2008/layout/VerticalCurvedList"/>
    <dgm:cxn modelId="{AD4E4E45-D455-406B-B7CD-D38B5EDC635D}" type="presParOf" srcId="{0FB33287-B5DA-47F2-9697-22CC84E449D5}" destId="{841852D0-55AD-4A24-BBF4-CD6ED1AC7A5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F00A8E-9E0F-443E-8362-3296A4A50775}" type="doc">
      <dgm:prSet loTypeId="urn:microsoft.com/office/officeart/2005/8/layout/hierarchy1" loCatId="hierarchy" qsTypeId="urn:microsoft.com/office/officeart/2005/8/quickstyle/simple1" qsCatId="simple" csTypeId="urn:microsoft.com/office/officeart/2005/8/colors/accent1_2" csCatId="accent1" phldr="1"/>
      <dgm:spPr/>
    </dgm:pt>
    <dgm:pt modelId="{9012B5DF-6DA3-4828-9A8F-232EA47F3FB5}">
      <dgm:prSet phldrT="[Text]"/>
      <dgm:spPr/>
      <dgm:t>
        <a:bodyPr/>
        <a:lstStyle/>
        <a:p>
          <a:r>
            <a:rPr lang="en-US"/>
            <a:t>Pass/Fail</a:t>
          </a:r>
        </a:p>
      </dgm:t>
    </dgm:pt>
    <dgm:pt modelId="{C3E3BC6B-30EE-40EA-92B3-A044ECAC7769}" type="parTrans" cxnId="{601184A6-8DA1-493D-9E7F-E180D0267FDB}">
      <dgm:prSet/>
      <dgm:spPr/>
      <dgm:t>
        <a:bodyPr/>
        <a:lstStyle/>
        <a:p>
          <a:endParaRPr lang="en-US"/>
        </a:p>
      </dgm:t>
    </dgm:pt>
    <dgm:pt modelId="{03AF0A49-3422-48CA-86A0-59B14B74AFE6}" type="sibTrans" cxnId="{601184A6-8DA1-493D-9E7F-E180D0267FDB}">
      <dgm:prSet/>
      <dgm:spPr/>
      <dgm:t>
        <a:bodyPr/>
        <a:lstStyle/>
        <a:p>
          <a:endParaRPr lang="en-US"/>
        </a:p>
      </dgm:t>
    </dgm:pt>
    <dgm:pt modelId="{827D587D-0C2F-4A5C-813D-5AA14C5038CC}">
      <dgm:prSet phldrT="[Text]"/>
      <dgm:spPr/>
      <dgm:t>
        <a:bodyPr/>
        <a:lstStyle/>
        <a:p>
          <a:r>
            <a:rPr lang="en-US"/>
            <a:t>Price</a:t>
          </a:r>
        </a:p>
      </dgm:t>
    </dgm:pt>
    <dgm:pt modelId="{4871352A-7C47-4ED9-B87A-382901EBFBCE}" type="parTrans" cxnId="{38305EC7-A812-4BE9-9589-E2D2AF3554D4}">
      <dgm:prSet/>
      <dgm:spPr/>
      <dgm:t>
        <a:bodyPr/>
        <a:lstStyle/>
        <a:p>
          <a:endParaRPr lang="en-US"/>
        </a:p>
      </dgm:t>
    </dgm:pt>
    <dgm:pt modelId="{2B8A0679-F61F-49D4-AB74-512B27888AA9}" type="sibTrans" cxnId="{38305EC7-A812-4BE9-9589-E2D2AF3554D4}">
      <dgm:prSet/>
      <dgm:spPr/>
      <dgm:t>
        <a:bodyPr/>
        <a:lstStyle/>
        <a:p>
          <a:endParaRPr lang="en-US"/>
        </a:p>
      </dgm:t>
    </dgm:pt>
    <dgm:pt modelId="{381A9558-B790-48F9-8806-046CE750C08F}">
      <dgm:prSet phldrT="[Text]"/>
      <dgm:spPr/>
      <dgm:t>
        <a:bodyPr/>
        <a:lstStyle/>
        <a:p>
          <a:r>
            <a:rPr lang="en-US"/>
            <a:t>Technical</a:t>
          </a:r>
        </a:p>
      </dgm:t>
    </dgm:pt>
    <dgm:pt modelId="{3F9A1BCD-7F4A-4FB7-A3A7-62F695A806C9}" type="parTrans" cxnId="{2955A9C9-4ACE-4201-9FAB-D9DB0889ACE7}">
      <dgm:prSet/>
      <dgm:spPr/>
      <dgm:t>
        <a:bodyPr/>
        <a:lstStyle/>
        <a:p>
          <a:endParaRPr lang="en-US"/>
        </a:p>
      </dgm:t>
    </dgm:pt>
    <dgm:pt modelId="{4ED8BB8D-73E5-4625-97C6-39121F3C9469}" type="sibTrans" cxnId="{2955A9C9-4ACE-4201-9FAB-D9DB0889ACE7}">
      <dgm:prSet/>
      <dgm:spPr/>
      <dgm:t>
        <a:bodyPr/>
        <a:lstStyle/>
        <a:p>
          <a:endParaRPr lang="en-US"/>
        </a:p>
      </dgm:t>
    </dgm:pt>
    <dgm:pt modelId="{0CE3D2C7-B87A-42AB-95A0-2D6166E23CC6}">
      <dgm:prSet phldrT="[Text]"/>
      <dgm:spPr/>
      <dgm:t>
        <a:bodyPr/>
        <a:lstStyle/>
        <a:p>
          <a:r>
            <a:rPr lang="en-US"/>
            <a:t>Supplier Diversity</a:t>
          </a:r>
        </a:p>
      </dgm:t>
    </dgm:pt>
    <dgm:pt modelId="{B35FE6C3-6538-4EE7-A331-FAFB88D4E24A}" type="parTrans" cxnId="{3067F768-266E-482C-A71E-F0AE81B2F1D8}">
      <dgm:prSet/>
      <dgm:spPr/>
      <dgm:t>
        <a:bodyPr/>
        <a:lstStyle/>
        <a:p>
          <a:endParaRPr lang="en-US"/>
        </a:p>
      </dgm:t>
    </dgm:pt>
    <dgm:pt modelId="{09ABED25-D8BF-4C85-97AA-06294241B3B4}" type="sibTrans" cxnId="{3067F768-266E-482C-A71E-F0AE81B2F1D8}">
      <dgm:prSet/>
      <dgm:spPr/>
      <dgm:t>
        <a:bodyPr/>
        <a:lstStyle/>
        <a:p>
          <a:endParaRPr lang="en-US"/>
        </a:p>
      </dgm:t>
    </dgm:pt>
    <dgm:pt modelId="{A217E44B-30BA-4BD1-B708-99CD23461F44}" type="pres">
      <dgm:prSet presAssocID="{86F00A8E-9E0F-443E-8362-3296A4A50775}" presName="hierChild1" presStyleCnt="0">
        <dgm:presLayoutVars>
          <dgm:chPref val="1"/>
          <dgm:dir/>
          <dgm:animOne val="branch"/>
          <dgm:animLvl val="lvl"/>
          <dgm:resizeHandles/>
        </dgm:presLayoutVars>
      </dgm:prSet>
      <dgm:spPr/>
    </dgm:pt>
    <dgm:pt modelId="{63099E53-E643-4763-8317-BBAF444DA27E}" type="pres">
      <dgm:prSet presAssocID="{381A9558-B790-48F9-8806-046CE750C08F}" presName="hierRoot1" presStyleCnt="0"/>
      <dgm:spPr/>
    </dgm:pt>
    <dgm:pt modelId="{5D9FA393-58C7-466B-832D-403FC679700F}" type="pres">
      <dgm:prSet presAssocID="{381A9558-B790-48F9-8806-046CE750C08F}" presName="composite" presStyleCnt="0"/>
      <dgm:spPr/>
    </dgm:pt>
    <dgm:pt modelId="{09A20156-9DAF-4080-B7B1-96BE7A8FC026}" type="pres">
      <dgm:prSet presAssocID="{381A9558-B790-48F9-8806-046CE750C08F}" presName="background" presStyleLbl="node0" presStyleIdx="0" presStyleCnt="4"/>
      <dgm:spPr>
        <a:solidFill>
          <a:schemeClr val="tx2">
            <a:lumMod val="20000"/>
            <a:lumOff val="80000"/>
          </a:schemeClr>
        </a:solidFill>
      </dgm:spPr>
    </dgm:pt>
    <dgm:pt modelId="{37AE37A1-F5DF-4197-9E9B-5647444BD788}" type="pres">
      <dgm:prSet presAssocID="{381A9558-B790-48F9-8806-046CE750C08F}" presName="text" presStyleLbl="fgAcc0" presStyleIdx="0" presStyleCnt="4" custLinFactX="18541" custLinFactNeighborX="100000" custLinFactNeighborY="7451">
        <dgm:presLayoutVars>
          <dgm:chPref val="3"/>
        </dgm:presLayoutVars>
      </dgm:prSet>
      <dgm:spPr/>
    </dgm:pt>
    <dgm:pt modelId="{1CA37CD0-2855-417C-84C2-AE5E66634E55}" type="pres">
      <dgm:prSet presAssocID="{381A9558-B790-48F9-8806-046CE750C08F}" presName="hierChild2" presStyleCnt="0"/>
      <dgm:spPr/>
    </dgm:pt>
    <dgm:pt modelId="{1FB341E6-05A6-4814-BD52-A5FDDE04579B}" type="pres">
      <dgm:prSet presAssocID="{9012B5DF-6DA3-4828-9A8F-232EA47F3FB5}" presName="hierRoot1" presStyleCnt="0"/>
      <dgm:spPr/>
    </dgm:pt>
    <dgm:pt modelId="{72FC36A9-C910-4D32-BDD8-A009923B9D24}" type="pres">
      <dgm:prSet presAssocID="{9012B5DF-6DA3-4828-9A8F-232EA47F3FB5}" presName="composite" presStyleCnt="0"/>
      <dgm:spPr/>
    </dgm:pt>
    <dgm:pt modelId="{8C381781-45D5-4F9C-B2FA-DF549E30BB3D}" type="pres">
      <dgm:prSet presAssocID="{9012B5DF-6DA3-4828-9A8F-232EA47F3FB5}" presName="background" presStyleLbl="node0" presStyleIdx="1" presStyleCnt="4"/>
      <dgm:spPr>
        <a:solidFill>
          <a:schemeClr val="tx2">
            <a:lumMod val="20000"/>
            <a:lumOff val="80000"/>
          </a:schemeClr>
        </a:solidFill>
      </dgm:spPr>
    </dgm:pt>
    <dgm:pt modelId="{1B46171B-A9A8-491E-803F-E420D4D5E21B}" type="pres">
      <dgm:prSet presAssocID="{9012B5DF-6DA3-4828-9A8F-232EA47F3FB5}" presName="text" presStyleLbl="fgAcc0" presStyleIdx="1" presStyleCnt="4" custLinFactX="-27418" custLinFactNeighborX="-100000" custLinFactNeighborY="3985">
        <dgm:presLayoutVars>
          <dgm:chPref val="3"/>
        </dgm:presLayoutVars>
      </dgm:prSet>
      <dgm:spPr/>
    </dgm:pt>
    <dgm:pt modelId="{9ECBB146-433D-4323-B0FC-7FA19917A3C1}" type="pres">
      <dgm:prSet presAssocID="{9012B5DF-6DA3-4828-9A8F-232EA47F3FB5}" presName="hierChild2" presStyleCnt="0"/>
      <dgm:spPr/>
    </dgm:pt>
    <dgm:pt modelId="{4AB6A324-84A9-4B2D-BC13-40D0CA427922}" type="pres">
      <dgm:prSet presAssocID="{827D587D-0C2F-4A5C-813D-5AA14C5038CC}" presName="hierRoot1" presStyleCnt="0"/>
      <dgm:spPr/>
    </dgm:pt>
    <dgm:pt modelId="{FB3DDB96-FBD0-4C56-BC77-CED9EA586F46}" type="pres">
      <dgm:prSet presAssocID="{827D587D-0C2F-4A5C-813D-5AA14C5038CC}" presName="composite" presStyleCnt="0"/>
      <dgm:spPr/>
    </dgm:pt>
    <dgm:pt modelId="{050AFBF6-B632-4CB1-BBF0-DCBA99AE0FD6}" type="pres">
      <dgm:prSet presAssocID="{827D587D-0C2F-4A5C-813D-5AA14C5038CC}" presName="background" presStyleLbl="node0" presStyleIdx="2" presStyleCnt="4"/>
      <dgm:spPr>
        <a:solidFill>
          <a:schemeClr val="tx2">
            <a:lumMod val="20000"/>
            <a:lumOff val="80000"/>
          </a:schemeClr>
        </a:solidFill>
      </dgm:spPr>
    </dgm:pt>
    <dgm:pt modelId="{E3E1F9AE-63FE-4F9B-9E2D-A7385B5BC421}" type="pres">
      <dgm:prSet presAssocID="{827D587D-0C2F-4A5C-813D-5AA14C5038CC}" presName="text" presStyleLbl="fgAcc0" presStyleIdx="2" presStyleCnt="4" custLinFactX="22362" custLinFactNeighborX="100000" custLinFactNeighborY="5920">
        <dgm:presLayoutVars>
          <dgm:chPref val="3"/>
        </dgm:presLayoutVars>
      </dgm:prSet>
      <dgm:spPr/>
    </dgm:pt>
    <dgm:pt modelId="{DE6863BC-591C-45AE-BC57-D306D1385E26}" type="pres">
      <dgm:prSet presAssocID="{827D587D-0C2F-4A5C-813D-5AA14C5038CC}" presName="hierChild2" presStyleCnt="0"/>
      <dgm:spPr/>
    </dgm:pt>
    <dgm:pt modelId="{07EE950B-295C-4D61-BBCD-AFF1EAD39D70}" type="pres">
      <dgm:prSet presAssocID="{0CE3D2C7-B87A-42AB-95A0-2D6166E23CC6}" presName="hierRoot1" presStyleCnt="0"/>
      <dgm:spPr/>
    </dgm:pt>
    <dgm:pt modelId="{3BFC877A-2CF1-46B2-B583-6FB80B01C999}" type="pres">
      <dgm:prSet presAssocID="{0CE3D2C7-B87A-42AB-95A0-2D6166E23CC6}" presName="composite" presStyleCnt="0"/>
      <dgm:spPr/>
    </dgm:pt>
    <dgm:pt modelId="{6E5CA58A-BAC1-4FCC-96CC-E68D34D84BFD}" type="pres">
      <dgm:prSet presAssocID="{0CE3D2C7-B87A-42AB-95A0-2D6166E23CC6}" presName="background" presStyleLbl="node0" presStyleIdx="3" presStyleCnt="4"/>
      <dgm:spPr>
        <a:solidFill>
          <a:schemeClr val="tx2">
            <a:lumMod val="20000"/>
            <a:lumOff val="80000"/>
          </a:schemeClr>
        </a:solidFill>
      </dgm:spPr>
    </dgm:pt>
    <dgm:pt modelId="{5FF65C05-CF63-48C7-8305-C18316A8EDF5}" type="pres">
      <dgm:prSet presAssocID="{0CE3D2C7-B87A-42AB-95A0-2D6166E23CC6}" presName="text" presStyleLbl="fgAcc0" presStyleIdx="3" presStyleCnt="4" custLinFactX="-21467" custLinFactNeighborX="-100000" custLinFactNeighborY="6141">
        <dgm:presLayoutVars>
          <dgm:chPref val="3"/>
        </dgm:presLayoutVars>
      </dgm:prSet>
      <dgm:spPr/>
    </dgm:pt>
    <dgm:pt modelId="{6FF35D42-02F9-4661-827B-C957B5140A16}" type="pres">
      <dgm:prSet presAssocID="{0CE3D2C7-B87A-42AB-95A0-2D6166E23CC6}" presName="hierChild2" presStyleCnt="0"/>
      <dgm:spPr/>
    </dgm:pt>
  </dgm:ptLst>
  <dgm:cxnLst>
    <dgm:cxn modelId="{3067F768-266E-482C-A71E-F0AE81B2F1D8}" srcId="{86F00A8E-9E0F-443E-8362-3296A4A50775}" destId="{0CE3D2C7-B87A-42AB-95A0-2D6166E23CC6}" srcOrd="3" destOrd="0" parTransId="{B35FE6C3-6538-4EE7-A331-FAFB88D4E24A}" sibTransId="{09ABED25-D8BF-4C85-97AA-06294241B3B4}"/>
    <dgm:cxn modelId="{41D9D772-7DEE-417E-B8ED-DE3ED35BC6DD}" type="presOf" srcId="{381A9558-B790-48F9-8806-046CE750C08F}" destId="{37AE37A1-F5DF-4197-9E9B-5647444BD788}" srcOrd="0" destOrd="0" presId="urn:microsoft.com/office/officeart/2005/8/layout/hierarchy1"/>
    <dgm:cxn modelId="{505C0BA6-DB6E-4F08-940F-17F8488C8094}" type="presOf" srcId="{86F00A8E-9E0F-443E-8362-3296A4A50775}" destId="{A217E44B-30BA-4BD1-B708-99CD23461F44}" srcOrd="0" destOrd="0" presId="urn:microsoft.com/office/officeart/2005/8/layout/hierarchy1"/>
    <dgm:cxn modelId="{601184A6-8DA1-493D-9E7F-E180D0267FDB}" srcId="{86F00A8E-9E0F-443E-8362-3296A4A50775}" destId="{9012B5DF-6DA3-4828-9A8F-232EA47F3FB5}" srcOrd="1" destOrd="0" parTransId="{C3E3BC6B-30EE-40EA-92B3-A044ECAC7769}" sibTransId="{03AF0A49-3422-48CA-86A0-59B14B74AFE6}"/>
    <dgm:cxn modelId="{999D3BC6-DF92-43F7-9809-145994DEA67E}" type="presOf" srcId="{9012B5DF-6DA3-4828-9A8F-232EA47F3FB5}" destId="{1B46171B-A9A8-491E-803F-E420D4D5E21B}" srcOrd="0" destOrd="0" presId="urn:microsoft.com/office/officeart/2005/8/layout/hierarchy1"/>
    <dgm:cxn modelId="{38305EC7-A812-4BE9-9589-E2D2AF3554D4}" srcId="{86F00A8E-9E0F-443E-8362-3296A4A50775}" destId="{827D587D-0C2F-4A5C-813D-5AA14C5038CC}" srcOrd="2" destOrd="0" parTransId="{4871352A-7C47-4ED9-B87A-382901EBFBCE}" sibTransId="{2B8A0679-F61F-49D4-AB74-512B27888AA9}"/>
    <dgm:cxn modelId="{2955A9C9-4ACE-4201-9FAB-D9DB0889ACE7}" srcId="{86F00A8E-9E0F-443E-8362-3296A4A50775}" destId="{381A9558-B790-48F9-8806-046CE750C08F}" srcOrd="0" destOrd="0" parTransId="{3F9A1BCD-7F4A-4FB7-A3A7-62F695A806C9}" sibTransId="{4ED8BB8D-73E5-4625-97C6-39121F3C9469}"/>
    <dgm:cxn modelId="{676F0EE8-08D3-41F6-9D8C-7F8E002054F9}" type="presOf" srcId="{0CE3D2C7-B87A-42AB-95A0-2D6166E23CC6}" destId="{5FF65C05-CF63-48C7-8305-C18316A8EDF5}" srcOrd="0" destOrd="0" presId="urn:microsoft.com/office/officeart/2005/8/layout/hierarchy1"/>
    <dgm:cxn modelId="{60536FF8-E597-47C3-ADDA-0612E51047E0}" type="presOf" srcId="{827D587D-0C2F-4A5C-813D-5AA14C5038CC}" destId="{E3E1F9AE-63FE-4F9B-9E2D-A7385B5BC421}" srcOrd="0" destOrd="0" presId="urn:microsoft.com/office/officeart/2005/8/layout/hierarchy1"/>
    <dgm:cxn modelId="{6967703F-60EF-45C8-A8A8-588A6BAAFA5F}" type="presParOf" srcId="{A217E44B-30BA-4BD1-B708-99CD23461F44}" destId="{63099E53-E643-4763-8317-BBAF444DA27E}" srcOrd="0" destOrd="0" presId="urn:microsoft.com/office/officeart/2005/8/layout/hierarchy1"/>
    <dgm:cxn modelId="{BD5B874B-F06D-4C05-8239-BFC4C25B13C2}" type="presParOf" srcId="{63099E53-E643-4763-8317-BBAF444DA27E}" destId="{5D9FA393-58C7-466B-832D-403FC679700F}" srcOrd="0" destOrd="0" presId="urn:microsoft.com/office/officeart/2005/8/layout/hierarchy1"/>
    <dgm:cxn modelId="{6D9FA5DF-CD04-4ABD-9577-8CD033638F27}" type="presParOf" srcId="{5D9FA393-58C7-466B-832D-403FC679700F}" destId="{09A20156-9DAF-4080-B7B1-96BE7A8FC026}" srcOrd="0" destOrd="0" presId="urn:microsoft.com/office/officeart/2005/8/layout/hierarchy1"/>
    <dgm:cxn modelId="{EEA384F5-4CD8-48DD-9537-DE70FF4007F6}" type="presParOf" srcId="{5D9FA393-58C7-466B-832D-403FC679700F}" destId="{37AE37A1-F5DF-4197-9E9B-5647444BD788}" srcOrd="1" destOrd="0" presId="urn:microsoft.com/office/officeart/2005/8/layout/hierarchy1"/>
    <dgm:cxn modelId="{9C210C3F-0A56-4FE4-BC6E-367FCABBB0E2}" type="presParOf" srcId="{63099E53-E643-4763-8317-BBAF444DA27E}" destId="{1CA37CD0-2855-417C-84C2-AE5E66634E55}" srcOrd="1" destOrd="0" presId="urn:microsoft.com/office/officeart/2005/8/layout/hierarchy1"/>
    <dgm:cxn modelId="{B31BE0E3-BC31-4C29-BF7A-037A823A697A}" type="presParOf" srcId="{A217E44B-30BA-4BD1-B708-99CD23461F44}" destId="{1FB341E6-05A6-4814-BD52-A5FDDE04579B}" srcOrd="1" destOrd="0" presId="urn:microsoft.com/office/officeart/2005/8/layout/hierarchy1"/>
    <dgm:cxn modelId="{DA1A4993-B9F5-487B-A67F-2F250C8D8A67}" type="presParOf" srcId="{1FB341E6-05A6-4814-BD52-A5FDDE04579B}" destId="{72FC36A9-C910-4D32-BDD8-A009923B9D24}" srcOrd="0" destOrd="0" presId="urn:microsoft.com/office/officeart/2005/8/layout/hierarchy1"/>
    <dgm:cxn modelId="{A667B76A-DD60-4D61-B4D4-1D696A87EFDC}" type="presParOf" srcId="{72FC36A9-C910-4D32-BDD8-A009923B9D24}" destId="{8C381781-45D5-4F9C-B2FA-DF549E30BB3D}" srcOrd="0" destOrd="0" presId="urn:microsoft.com/office/officeart/2005/8/layout/hierarchy1"/>
    <dgm:cxn modelId="{EB034A2C-1265-4A10-B64B-DDCA651D6195}" type="presParOf" srcId="{72FC36A9-C910-4D32-BDD8-A009923B9D24}" destId="{1B46171B-A9A8-491E-803F-E420D4D5E21B}" srcOrd="1" destOrd="0" presId="urn:microsoft.com/office/officeart/2005/8/layout/hierarchy1"/>
    <dgm:cxn modelId="{B519A881-E2E7-43D9-8DA5-420044EFB1EA}" type="presParOf" srcId="{1FB341E6-05A6-4814-BD52-A5FDDE04579B}" destId="{9ECBB146-433D-4323-B0FC-7FA19917A3C1}" srcOrd="1" destOrd="0" presId="urn:microsoft.com/office/officeart/2005/8/layout/hierarchy1"/>
    <dgm:cxn modelId="{291EFF9B-823A-42CC-A023-EE738B35D9EA}" type="presParOf" srcId="{A217E44B-30BA-4BD1-B708-99CD23461F44}" destId="{4AB6A324-84A9-4B2D-BC13-40D0CA427922}" srcOrd="2" destOrd="0" presId="urn:microsoft.com/office/officeart/2005/8/layout/hierarchy1"/>
    <dgm:cxn modelId="{6D04225F-098A-4FBA-AD43-4B274AF4D9C8}" type="presParOf" srcId="{4AB6A324-84A9-4B2D-BC13-40D0CA427922}" destId="{FB3DDB96-FBD0-4C56-BC77-CED9EA586F46}" srcOrd="0" destOrd="0" presId="urn:microsoft.com/office/officeart/2005/8/layout/hierarchy1"/>
    <dgm:cxn modelId="{537DB2FB-BDBE-4B4E-9D6B-4B2C95DD56C5}" type="presParOf" srcId="{FB3DDB96-FBD0-4C56-BC77-CED9EA586F46}" destId="{050AFBF6-B632-4CB1-BBF0-DCBA99AE0FD6}" srcOrd="0" destOrd="0" presId="urn:microsoft.com/office/officeart/2005/8/layout/hierarchy1"/>
    <dgm:cxn modelId="{4F494616-C6CA-4D75-A5A0-31592E2ACE6B}" type="presParOf" srcId="{FB3DDB96-FBD0-4C56-BC77-CED9EA586F46}" destId="{E3E1F9AE-63FE-4F9B-9E2D-A7385B5BC421}" srcOrd="1" destOrd="0" presId="urn:microsoft.com/office/officeart/2005/8/layout/hierarchy1"/>
    <dgm:cxn modelId="{34EA8DBE-4D38-4425-A7A4-4E286F95CF7A}" type="presParOf" srcId="{4AB6A324-84A9-4B2D-BC13-40D0CA427922}" destId="{DE6863BC-591C-45AE-BC57-D306D1385E26}" srcOrd="1" destOrd="0" presId="urn:microsoft.com/office/officeart/2005/8/layout/hierarchy1"/>
    <dgm:cxn modelId="{BB82D771-BCC3-4BC9-9486-DAC6CE1EF8BD}" type="presParOf" srcId="{A217E44B-30BA-4BD1-B708-99CD23461F44}" destId="{07EE950B-295C-4D61-BBCD-AFF1EAD39D70}" srcOrd="3" destOrd="0" presId="urn:microsoft.com/office/officeart/2005/8/layout/hierarchy1"/>
    <dgm:cxn modelId="{2A6B207E-DDC8-4207-AB35-DFE8496D49D8}" type="presParOf" srcId="{07EE950B-295C-4D61-BBCD-AFF1EAD39D70}" destId="{3BFC877A-2CF1-46B2-B583-6FB80B01C999}" srcOrd="0" destOrd="0" presId="urn:microsoft.com/office/officeart/2005/8/layout/hierarchy1"/>
    <dgm:cxn modelId="{092FB261-1AEF-40D5-ABB6-4C505F34CB51}" type="presParOf" srcId="{3BFC877A-2CF1-46B2-B583-6FB80B01C999}" destId="{6E5CA58A-BAC1-4FCC-96CC-E68D34D84BFD}" srcOrd="0" destOrd="0" presId="urn:microsoft.com/office/officeart/2005/8/layout/hierarchy1"/>
    <dgm:cxn modelId="{3EA89387-A285-44C3-97CF-7448C4C933F5}" type="presParOf" srcId="{3BFC877A-2CF1-46B2-B583-6FB80B01C999}" destId="{5FF65C05-CF63-48C7-8305-C18316A8EDF5}" srcOrd="1" destOrd="0" presId="urn:microsoft.com/office/officeart/2005/8/layout/hierarchy1"/>
    <dgm:cxn modelId="{A827849A-75A8-4907-B5B7-FEA52FC94631}" type="presParOf" srcId="{07EE950B-295C-4D61-BBCD-AFF1EAD39D70}" destId="{6FF35D42-02F9-4661-827B-C957B5140A1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6223CB-AB6F-4F59-B19D-78F5D4C83B2F}"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FA49E862-D0B0-441C-A428-758B004D6416}">
      <dgm:prSet custT="1"/>
      <dgm:spPr/>
      <dgm:t>
        <a:bodyPr/>
        <a:lstStyle/>
        <a:p>
          <a:r>
            <a:rPr lang="en-US" sz="2400">
              <a:latin typeface="+mn-lt"/>
              <a:cs typeface="Arial" panose="020B0604020202020204" pitchFamily="34" charset="0"/>
            </a:rPr>
            <a:t>RFP Response, including:</a:t>
          </a:r>
        </a:p>
      </dgm:t>
    </dgm:pt>
    <dgm:pt modelId="{1AF94204-B130-4BEC-9A43-F584FBDF60F0}" type="parTrans" cxnId="{CC72E038-2322-4E96-AB39-B927913248CA}">
      <dgm:prSet/>
      <dgm:spPr/>
      <dgm:t>
        <a:bodyPr/>
        <a:lstStyle/>
        <a:p>
          <a:endParaRPr lang="en-US"/>
        </a:p>
      </dgm:t>
    </dgm:pt>
    <dgm:pt modelId="{7FB695CF-198E-4288-9982-BEF2C3A26E9C}" type="sibTrans" cxnId="{CC72E038-2322-4E96-AB39-B927913248CA}">
      <dgm:prSet/>
      <dgm:spPr/>
      <dgm:t>
        <a:bodyPr/>
        <a:lstStyle/>
        <a:p>
          <a:endParaRPr lang="en-US"/>
        </a:p>
      </dgm:t>
    </dgm:pt>
    <dgm:pt modelId="{F78FF8A2-F622-42B3-8800-160301D024D4}">
      <dgm:prSet custT="1"/>
      <dgm:spPr/>
      <dgm:t>
        <a:bodyPr/>
        <a:lstStyle/>
        <a:p>
          <a:pPr>
            <a:lnSpc>
              <a:spcPct val="100000"/>
            </a:lnSpc>
            <a:spcBef>
              <a:spcPts val="300"/>
            </a:spcBef>
            <a:spcAft>
              <a:spcPts val="300"/>
            </a:spcAft>
          </a:pPr>
          <a:r>
            <a:rPr lang="en-US" sz="1800">
              <a:latin typeface="+mn-lt"/>
              <a:cs typeface="Arial" panose="020B0604020202020204" pitchFamily="34" charset="0"/>
            </a:rPr>
            <a:t>Bid Cover Letter</a:t>
          </a:r>
        </a:p>
      </dgm:t>
    </dgm:pt>
    <dgm:pt modelId="{E1AC63D5-71E0-415F-9DDF-E5D0FB485FD0}" type="parTrans" cxnId="{2354130A-BA58-4C14-AA63-C61B0C6D1BD1}">
      <dgm:prSet/>
      <dgm:spPr/>
      <dgm:t>
        <a:bodyPr/>
        <a:lstStyle/>
        <a:p>
          <a:endParaRPr lang="en-US"/>
        </a:p>
      </dgm:t>
    </dgm:pt>
    <dgm:pt modelId="{6B4B8531-9E96-4BA1-88CA-DE48158A4A49}" type="sibTrans" cxnId="{2354130A-BA58-4C14-AA63-C61B0C6D1BD1}">
      <dgm:prSet/>
      <dgm:spPr/>
      <dgm:t>
        <a:bodyPr/>
        <a:lstStyle/>
        <a:p>
          <a:endParaRPr lang="en-US"/>
        </a:p>
      </dgm:t>
    </dgm:pt>
    <dgm:pt modelId="{9A8FF02F-8FF1-4635-AD62-97E228DEE090}">
      <dgm:prSet custT="1"/>
      <dgm:spPr/>
      <dgm:t>
        <a:bodyPr/>
        <a:lstStyle/>
        <a:p>
          <a:pPr>
            <a:lnSpc>
              <a:spcPct val="100000"/>
            </a:lnSpc>
            <a:spcBef>
              <a:spcPts val="300"/>
            </a:spcBef>
            <a:spcAft>
              <a:spcPts val="300"/>
            </a:spcAft>
          </a:pPr>
          <a:r>
            <a:rPr lang="en-US" sz="1800">
              <a:latin typeface="+mn-lt"/>
              <a:cs typeface="Arial" panose="020B0604020202020204" pitchFamily="34" charset="0"/>
            </a:rPr>
            <a:t>Power of Attorney </a:t>
          </a:r>
          <a:r>
            <a:rPr lang="en-US" sz="1400" i="1">
              <a:latin typeface="+mn-lt"/>
              <a:cs typeface="Arial" panose="020B0604020202020204" pitchFamily="34" charset="0"/>
            </a:rPr>
            <a:t>(as described in Section 4.2 of the RFP)</a:t>
          </a:r>
        </a:p>
      </dgm:t>
    </dgm:pt>
    <dgm:pt modelId="{EEB7B938-3228-40A4-A4EE-F4AB4E6B2B78}" type="parTrans" cxnId="{F493CE21-609C-4233-8B1F-65A2B1721308}">
      <dgm:prSet/>
      <dgm:spPr/>
      <dgm:t>
        <a:bodyPr/>
        <a:lstStyle/>
        <a:p>
          <a:endParaRPr lang="en-US"/>
        </a:p>
      </dgm:t>
    </dgm:pt>
    <dgm:pt modelId="{B75D7EAB-A776-4935-8D65-8D0BE78BAFE4}" type="sibTrans" cxnId="{F493CE21-609C-4233-8B1F-65A2B1721308}">
      <dgm:prSet/>
      <dgm:spPr/>
      <dgm:t>
        <a:bodyPr/>
        <a:lstStyle/>
        <a:p>
          <a:endParaRPr lang="en-US"/>
        </a:p>
      </dgm:t>
    </dgm:pt>
    <dgm:pt modelId="{923E6687-9895-4A82-9E16-67FDE47CF77E}">
      <dgm:prSet custT="1"/>
      <dgm:spPr/>
      <dgm:t>
        <a:bodyPr/>
        <a:lstStyle/>
        <a:p>
          <a:pPr>
            <a:lnSpc>
              <a:spcPct val="100000"/>
            </a:lnSpc>
            <a:spcBef>
              <a:spcPts val="300"/>
            </a:spcBef>
            <a:spcAft>
              <a:spcPts val="300"/>
            </a:spcAft>
          </a:pPr>
          <a:r>
            <a:rPr lang="en-US" sz="1800" b="1">
              <a:latin typeface="+mn-lt"/>
              <a:cs typeface="Arial" panose="020B0604020202020204" pitchFamily="34" charset="0"/>
            </a:rPr>
            <a:t>Form A: </a:t>
          </a:r>
          <a:r>
            <a:rPr lang="en-US" sz="1800">
              <a:latin typeface="+mn-lt"/>
              <a:cs typeface="Arial" panose="020B0604020202020204" pitchFamily="34" charset="0"/>
            </a:rPr>
            <a:t>Pre-Award Bidder Evaluation Data Form</a:t>
          </a:r>
        </a:p>
      </dgm:t>
    </dgm:pt>
    <dgm:pt modelId="{CC0B620A-B964-43CB-9D24-F01ED7EAB73C}" type="parTrans" cxnId="{BBEDA644-0170-4761-815F-F75F884647EC}">
      <dgm:prSet/>
      <dgm:spPr/>
      <dgm:t>
        <a:bodyPr/>
        <a:lstStyle/>
        <a:p>
          <a:endParaRPr lang="en-US"/>
        </a:p>
      </dgm:t>
    </dgm:pt>
    <dgm:pt modelId="{FAD4A88C-2A3D-4BD1-9C3D-949B8A833AFD}" type="sibTrans" cxnId="{BBEDA644-0170-4761-815F-F75F884647EC}">
      <dgm:prSet/>
      <dgm:spPr/>
      <dgm:t>
        <a:bodyPr/>
        <a:lstStyle/>
        <a:p>
          <a:endParaRPr lang="en-US"/>
        </a:p>
      </dgm:t>
    </dgm:pt>
    <dgm:pt modelId="{82904724-2CEA-450E-AC54-F1E0C83D38E5}">
      <dgm:prSet custT="1"/>
      <dgm:spPr/>
      <dgm:t>
        <a:bodyPr/>
        <a:lstStyle/>
        <a:p>
          <a:pPr>
            <a:lnSpc>
              <a:spcPct val="100000"/>
            </a:lnSpc>
            <a:spcBef>
              <a:spcPts val="300"/>
            </a:spcBef>
            <a:spcAft>
              <a:spcPts val="300"/>
            </a:spcAft>
          </a:pPr>
          <a:r>
            <a:rPr lang="en-US" sz="1800" b="1">
              <a:latin typeface="+mn-lt"/>
              <a:cs typeface="Arial" panose="020B0604020202020204" pitchFamily="34" charset="0"/>
            </a:rPr>
            <a:t>Form B: </a:t>
          </a:r>
          <a:r>
            <a:rPr lang="en-US" sz="1800">
              <a:latin typeface="+mn-lt"/>
              <a:cs typeface="Arial" panose="020B0604020202020204" pitchFamily="34" charset="0"/>
            </a:rPr>
            <a:t>Technical Response </a:t>
          </a:r>
          <a:r>
            <a:rPr lang="en-US" sz="1400" i="1">
              <a:latin typeface="+mn-lt"/>
              <a:cs typeface="Arial" panose="020B0604020202020204" pitchFamily="34" charset="0"/>
            </a:rPr>
            <a:t>(as described in the Form B submission requirements)</a:t>
          </a:r>
          <a:endParaRPr lang="en-US" sz="1800" i="1">
            <a:latin typeface="+mn-lt"/>
            <a:cs typeface="Arial" panose="020B0604020202020204" pitchFamily="34" charset="0"/>
          </a:endParaRPr>
        </a:p>
      </dgm:t>
    </dgm:pt>
    <dgm:pt modelId="{88E0C1AB-E8C9-4B1C-9DAE-9AD9561C5EAE}" type="parTrans" cxnId="{0C5D59DC-2C29-4ABE-AAEE-ABD0194CDCCC}">
      <dgm:prSet/>
      <dgm:spPr/>
      <dgm:t>
        <a:bodyPr/>
        <a:lstStyle/>
        <a:p>
          <a:endParaRPr lang="en-US"/>
        </a:p>
      </dgm:t>
    </dgm:pt>
    <dgm:pt modelId="{0A07DC21-2F37-4CD1-A4F9-D2785A199D07}" type="sibTrans" cxnId="{0C5D59DC-2C29-4ABE-AAEE-ABD0194CDCCC}">
      <dgm:prSet/>
      <dgm:spPr/>
      <dgm:t>
        <a:bodyPr/>
        <a:lstStyle/>
        <a:p>
          <a:endParaRPr lang="en-US"/>
        </a:p>
      </dgm:t>
    </dgm:pt>
    <dgm:pt modelId="{8D107713-A0A7-4207-86EC-AA575731BE65}">
      <dgm:prSet custT="1"/>
      <dgm:spPr/>
      <dgm:t>
        <a:bodyPr/>
        <a:lstStyle/>
        <a:p>
          <a:pPr>
            <a:lnSpc>
              <a:spcPct val="100000"/>
            </a:lnSpc>
            <a:spcBef>
              <a:spcPts val="300"/>
            </a:spcBef>
            <a:spcAft>
              <a:spcPts val="300"/>
            </a:spcAft>
          </a:pPr>
          <a:r>
            <a:rPr lang="en-US" sz="1800" b="1">
              <a:latin typeface="+mn-lt"/>
              <a:cs typeface="Arial" panose="020B0604020202020204" pitchFamily="34" charset="0"/>
            </a:rPr>
            <a:t>Form C: </a:t>
          </a:r>
          <a:r>
            <a:rPr lang="en-US" sz="1800">
              <a:latin typeface="+mn-lt"/>
              <a:cs typeface="Arial" panose="020B0604020202020204" pitchFamily="34" charset="0"/>
            </a:rPr>
            <a:t>Small Business Attestation Form</a:t>
          </a:r>
        </a:p>
      </dgm:t>
    </dgm:pt>
    <dgm:pt modelId="{FDB341FB-1F9D-48BE-BCCA-0FC82259ECBF}" type="parTrans" cxnId="{13CFECFF-8AFA-44C5-BAC4-42A35FAB9D0B}">
      <dgm:prSet/>
      <dgm:spPr/>
      <dgm:t>
        <a:bodyPr/>
        <a:lstStyle/>
        <a:p>
          <a:endParaRPr lang="en-US"/>
        </a:p>
      </dgm:t>
    </dgm:pt>
    <dgm:pt modelId="{A0648E16-B9E9-415B-B6B2-F11A009BD7DF}" type="sibTrans" cxnId="{13CFECFF-8AFA-44C5-BAC4-42A35FAB9D0B}">
      <dgm:prSet/>
      <dgm:spPr/>
      <dgm:t>
        <a:bodyPr/>
        <a:lstStyle/>
        <a:p>
          <a:endParaRPr lang="en-US"/>
        </a:p>
      </dgm:t>
    </dgm:pt>
    <dgm:pt modelId="{B7610227-950E-4AC3-B25F-E7FEA6C61B6B}">
      <dgm:prSet custT="1"/>
      <dgm:spPr/>
      <dgm:t>
        <a:bodyPr/>
        <a:lstStyle/>
        <a:p>
          <a:pPr>
            <a:lnSpc>
              <a:spcPct val="100000"/>
            </a:lnSpc>
            <a:spcBef>
              <a:spcPts val="300"/>
            </a:spcBef>
            <a:spcAft>
              <a:spcPts val="300"/>
            </a:spcAft>
          </a:pPr>
          <a:r>
            <a:rPr lang="en-US" sz="1800">
              <a:latin typeface="+mn-lt"/>
              <a:cs typeface="Arial" panose="020B0604020202020204" pitchFamily="34" charset="0"/>
            </a:rPr>
            <a:t>Other items as applicable</a:t>
          </a:r>
        </a:p>
      </dgm:t>
    </dgm:pt>
    <dgm:pt modelId="{CEEB8297-12B1-4A2C-9CB6-801DF8EF0C6B}" type="parTrans" cxnId="{1AB71C18-930E-4F52-AB7D-E3E5757A6769}">
      <dgm:prSet/>
      <dgm:spPr/>
      <dgm:t>
        <a:bodyPr/>
        <a:lstStyle/>
        <a:p>
          <a:endParaRPr lang="en-US"/>
        </a:p>
      </dgm:t>
    </dgm:pt>
    <dgm:pt modelId="{10A8A9AC-8FF0-4AF3-B9EB-5A97FD9204D3}" type="sibTrans" cxnId="{1AB71C18-930E-4F52-AB7D-E3E5757A6769}">
      <dgm:prSet/>
      <dgm:spPr/>
      <dgm:t>
        <a:bodyPr/>
        <a:lstStyle/>
        <a:p>
          <a:endParaRPr lang="en-US"/>
        </a:p>
      </dgm:t>
    </dgm:pt>
    <dgm:pt modelId="{1B9573BE-8BC3-4172-B598-D5E678B5A4C5}">
      <dgm:prSet custT="1"/>
      <dgm:spPr/>
      <dgm:t>
        <a:bodyPr/>
        <a:lstStyle/>
        <a:p>
          <a:r>
            <a:rPr lang="en-US" sz="2400">
              <a:latin typeface="+mn-lt"/>
              <a:cs typeface="Arial" panose="020B0604020202020204" pitchFamily="34" charset="0"/>
            </a:rPr>
            <a:t>Price Response as a separate document, including:</a:t>
          </a:r>
        </a:p>
      </dgm:t>
    </dgm:pt>
    <dgm:pt modelId="{EF1F32C7-9864-46A5-913B-0898EA74F465}" type="parTrans" cxnId="{44D01A49-521E-4104-8B81-43008563E9A0}">
      <dgm:prSet/>
      <dgm:spPr/>
      <dgm:t>
        <a:bodyPr/>
        <a:lstStyle/>
        <a:p>
          <a:endParaRPr lang="en-US"/>
        </a:p>
      </dgm:t>
    </dgm:pt>
    <dgm:pt modelId="{77490383-98C3-4325-BFAC-A040C92A3E17}" type="sibTrans" cxnId="{44D01A49-521E-4104-8B81-43008563E9A0}">
      <dgm:prSet/>
      <dgm:spPr/>
      <dgm:t>
        <a:bodyPr/>
        <a:lstStyle/>
        <a:p>
          <a:endParaRPr lang="en-US"/>
        </a:p>
      </dgm:t>
    </dgm:pt>
    <dgm:pt modelId="{DA0AF43F-50FB-4DB2-8E59-CCDDAB574F9E}">
      <dgm:prSet custT="1"/>
      <dgm:spPr>
        <a:noFill/>
      </dgm:spPr>
      <dgm:t>
        <a:bodyPr/>
        <a:lstStyle/>
        <a:p>
          <a:pPr>
            <a:lnSpc>
              <a:spcPct val="100000"/>
            </a:lnSpc>
            <a:spcBef>
              <a:spcPts val="300"/>
            </a:spcBef>
            <a:spcAft>
              <a:spcPts val="300"/>
            </a:spcAft>
          </a:pPr>
          <a:r>
            <a:rPr lang="en-US" sz="1800" b="1" kern="1200">
              <a:solidFill>
                <a:prstClr val="black">
                  <a:hueOff val="0"/>
                  <a:satOff val="0"/>
                  <a:lumOff val="0"/>
                  <a:alphaOff val="0"/>
                </a:prstClr>
              </a:solidFill>
              <a:latin typeface="Calibri" panose="020F0502020204030204"/>
              <a:ea typeface="+mn-ea"/>
              <a:cs typeface="Arial" panose="020B0604020202020204" pitchFamily="34" charset="0"/>
            </a:rPr>
            <a:t>Form</a:t>
          </a:r>
          <a:r>
            <a:rPr lang="en-US" sz="1800" b="1" kern="1200">
              <a:solidFill>
                <a:schemeClr val="tx1"/>
              </a:solidFill>
              <a:latin typeface="+mn-lt"/>
              <a:cs typeface="Arial" panose="020B0604020202020204" pitchFamily="34" charset="0"/>
            </a:rPr>
            <a:t> D: </a:t>
          </a:r>
          <a:r>
            <a:rPr lang="en-US" sz="1800" kern="1200">
              <a:solidFill>
                <a:schemeClr val="tx1"/>
              </a:solidFill>
              <a:latin typeface="+mn-lt"/>
              <a:ea typeface="+mn-ea"/>
              <a:cs typeface="Arial" panose="020B0604020202020204" pitchFamily="34" charset="0"/>
            </a:rPr>
            <a:t>Price</a:t>
          </a:r>
          <a:r>
            <a:rPr lang="en-US" sz="1800" kern="1200">
              <a:solidFill>
                <a:schemeClr val="tx1"/>
              </a:solidFill>
              <a:latin typeface="+mn-lt"/>
              <a:cs typeface="Arial" panose="020B0604020202020204" pitchFamily="34" charset="0"/>
            </a:rPr>
            <a:t> Response </a:t>
          </a:r>
          <a:r>
            <a:rPr lang="en-US" sz="1400" i="1" kern="1200">
              <a:latin typeface="+mn-lt"/>
              <a:cs typeface="Arial" panose="020B0604020202020204" pitchFamily="34" charset="0"/>
            </a:rPr>
            <a:t>(as described in the Form D submission requirements)</a:t>
          </a:r>
          <a:endParaRPr lang="en-US" sz="1800" kern="1200">
            <a:solidFill>
              <a:schemeClr val="tx1"/>
            </a:solidFill>
            <a:latin typeface="+mn-lt"/>
            <a:cs typeface="Arial" panose="020B0604020202020204" pitchFamily="34" charset="0"/>
          </a:endParaRPr>
        </a:p>
      </dgm:t>
    </dgm:pt>
    <dgm:pt modelId="{1ED295AD-4B14-4EED-B2E5-5FD6A93DD67B}" type="parTrans" cxnId="{27A23906-CDDB-4023-B41C-F724A3B0B321}">
      <dgm:prSet/>
      <dgm:spPr/>
      <dgm:t>
        <a:bodyPr/>
        <a:lstStyle/>
        <a:p>
          <a:endParaRPr lang="en-US"/>
        </a:p>
      </dgm:t>
    </dgm:pt>
    <dgm:pt modelId="{1B638458-B364-46A6-9657-3E382B3A3889}" type="sibTrans" cxnId="{27A23906-CDDB-4023-B41C-F724A3B0B321}">
      <dgm:prSet/>
      <dgm:spPr/>
      <dgm:t>
        <a:bodyPr/>
        <a:lstStyle/>
        <a:p>
          <a:endParaRPr lang="en-US"/>
        </a:p>
      </dgm:t>
    </dgm:pt>
    <dgm:pt modelId="{1150FA08-E58A-442E-B286-F2CE916089E3}">
      <dgm:prSet custT="1"/>
      <dgm:spPr/>
      <dgm:t>
        <a:bodyPr/>
        <a:lstStyle/>
        <a:p>
          <a:pPr>
            <a:lnSpc>
              <a:spcPct val="100000"/>
            </a:lnSpc>
            <a:spcBef>
              <a:spcPts val="300"/>
            </a:spcBef>
            <a:spcAft>
              <a:spcPts val="300"/>
            </a:spcAft>
          </a:pPr>
          <a:r>
            <a:rPr lang="en-US" sz="1800" b="1">
              <a:latin typeface="+mn-lt"/>
              <a:cs typeface="Arial" panose="020B0604020202020204" pitchFamily="34" charset="0"/>
            </a:rPr>
            <a:t>Exhibit 2: </a:t>
          </a:r>
          <a:r>
            <a:rPr lang="en-US" sz="1800">
              <a:latin typeface="+mn-lt"/>
              <a:cs typeface="Arial" panose="020B0604020202020204" pitchFamily="34" charset="0"/>
            </a:rPr>
            <a:t>Bidder Service Level Staffing </a:t>
          </a:r>
        </a:p>
      </dgm:t>
    </dgm:pt>
    <dgm:pt modelId="{7FB3502A-6FCF-454B-95E6-B79C5E87654F}" type="parTrans" cxnId="{5894B3B0-5496-4BDE-A650-25C8E291BF1B}">
      <dgm:prSet/>
      <dgm:spPr/>
      <dgm:t>
        <a:bodyPr/>
        <a:lstStyle/>
        <a:p>
          <a:endParaRPr lang="en-US"/>
        </a:p>
      </dgm:t>
    </dgm:pt>
    <dgm:pt modelId="{0A9459CC-7524-43BA-9912-977246520BB6}" type="sibTrans" cxnId="{5894B3B0-5496-4BDE-A650-25C8E291BF1B}">
      <dgm:prSet/>
      <dgm:spPr/>
      <dgm:t>
        <a:bodyPr/>
        <a:lstStyle/>
        <a:p>
          <a:endParaRPr lang="en-US"/>
        </a:p>
      </dgm:t>
    </dgm:pt>
    <dgm:pt modelId="{6741883E-9873-4BAF-8EC1-BB086B3AEE8C}">
      <dgm:prSet custT="1"/>
      <dgm:spPr/>
      <dgm:t>
        <a:bodyPr/>
        <a:lstStyle/>
        <a:p>
          <a:pPr>
            <a:lnSpc>
              <a:spcPct val="100000"/>
            </a:lnSpc>
            <a:spcBef>
              <a:spcPts val="300"/>
            </a:spcBef>
            <a:spcAft>
              <a:spcPts val="300"/>
            </a:spcAft>
          </a:pPr>
          <a:r>
            <a:rPr lang="en-US" sz="1800" b="1">
              <a:latin typeface="+mn-lt"/>
              <a:cs typeface="Arial" panose="020B0604020202020204" pitchFamily="34" charset="0"/>
            </a:rPr>
            <a:t>Exhibit 1:</a:t>
          </a:r>
          <a:r>
            <a:rPr lang="en-US" sz="1800">
              <a:latin typeface="+mn-lt"/>
              <a:cs typeface="Arial" panose="020B0604020202020204" pitchFamily="34" charset="0"/>
            </a:rPr>
            <a:t> Bidder Experience and References </a:t>
          </a:r>
        </a:p>
      </dgm:t>
    </dgm:pt>
    <dgm:pt modelId="{E88D6A59-F834-44E2-9CF6-970860E41123}" type="parTrans" cxnId="{39FF5B85-AC84-4EFD-9094-474F3C3F51C3}">
      <dgm:prSet/>
      <dgm:spPr/>
      <dgm:t>
        <a:bodyPr/>
        <a:lstStyle/>
        <a:p>
          <a:endParaRPr lang="en-US"/>
        </a:p>
      </dgm:t>
    </dgm:pt>
    <dgm:pt modelId="{F05519E9-6AC1-412A-A2C6-FD80782447BF}" type="sibTrans" cxnId="{39FF5B85-AC84-4EFD-9094-474F3C3F51C3}">
      <dgm:prSet/>
      <dgm:spPr/>
      <dgm:t>
        <a:bodyPr/>
        <a:lstStyle/>
        <a:p>
          <a:endParaRPr lang="en-US"/>
        </a:p>
      </dgm:t>
    </dgm:pt>
    <dgm:pt modelId="{8E2EBCD1-25E0-46BD-B94B-696095B4B2E9}" type="pres">
      <dgm:prSet presAssocID="{8F6223CB-AB6F-4F59-B19D-78F5D4C83B2F}" presName="linear" presStyleCnt="0">
        <dgm:presLayoutVars>
          <dgm:animLvl val="lvl"/>
          <dgm:resizeHandles val="exact"/>
        </dgm:presLayoutVars>
      </dgm:prSet>
      <dgm:spPr/>
    </dgm:pt>
    <dgm:pt modelId="{D8016339-1AC5-4929-953C-AD7F5C8CC5D6}" type="pres">
      <dgm:prSet presAssocID="{FA49E862-D0B0-441C-A428-758B004D6416}" presName="parentText" presStyleLbl="node1" presStyleIdx="0" presStyleCnt="2" custLinFactNeighborY="-55">
        <dgm:presLayoutVars>
          <dgm:chMax val="0"/>
          <dgm:bulletEnabled val="1"/>
        </dgm:presLayoutVars>
      </dgm:prSet>
      <dgm:spPr/>
    </dgm:pt>
    <dgm:pt modelId="{47B1C860-AC24-4BE4-A5AC-45AA551A54F6}" type="pres">
      <dgm:prSet presAssocID="{FA49E862-D0B0-441C-A428-758B004D6416}" presName="childText" presStyleLbl="revTx" presStyleIdx="0" presStyleCnt="2">
        <dgm:presLayoutVars>
          <dgm:bulletEnabled val="1"/>
        </dgm:presLayoutVars>
      </dgm:prSet>
      <dgm:spPr/>
    </dgm:pt>
    <dgm:pt modelId="{A11801B6-5836-408C-A1D9-930F2159E04C}" type="pres">
      <dgm:prSet presAssocID="{1B9573BE-8BC3-4172-B598-D5E678B5A4C5}" presName="parentText" presStyleLbl="node1" presStyleIdx="1" presStyleCnt="2">
        <dgm:presLayoutVars>
          <dgm:chMax val="0"/>
          <dgm:bulletEnabled val="1"/>
        </dgm:presLayoutVars>
      </dgm:prSet>
      <dgm:spPr/>
    </dgm:pt>
    <dgm:pt modelId="{3E7D1D5A-CE22-44A9-AA2B-B01631BEBC6B}" type="pres">
      <dgm:prSet presAssocID="{1B9573BE-8BC3-4172-B598-D5E678B5A4C5}" presName="childText" presStyleLbl="revTx" presStyleIdx="1" presStyleCnt="2">
        <dgm:presLayoutVars>
          <dgm:bulletEnabled val="1"/>
        </dgm:presLayoutVars>
      </dgm:prSet>
      <dgm:spPr/>
    </dgm:pt>
  </dgm:ptLst>
  <dgm:cxnLst>
    <dgm:cxn modelId="{F55C1A01-AF36-44BE-89FE-F85DD8770E8F}" type="presOf" srcId="{8D107713-A0A7-4207-86EC-AA575731BE65}" destId="{47B1C860-AC24-4BE4-A5AC-45AA551A54F6}" srcOrd="0" destOrd="6" presId="urn:microsoft.com/office/officeart/2005/8/layout/vList2"/>
    <dgm:cxn modelId="{88F24803-F8D6-4C66-BDC7-4B6736D480DD}" type="presOf" srcId="{8F6223CB-AB6F-4F59-B19D-78F5D4C83B2F}" destId="{8E2EBCD1-25E0-46BD-B94B-696095B4B2E9}" srcOrd="0" destOrd="0" presId="urn:microsoft.com/office/officeart/2005/8/layout/vList2"/>
    <dgm:cxn modelId="{27A23906-CDDB-4023-B41C-F724A3B0B321}" srcId="{1B9573BE-8BC3-4172-B598-D5E678B5A4C5}" destId="{DA0AF43F-50FB-4DB2-8E59-CCDDAB574F9E}" srcOrd="0" destOrd="0" parTransId="{1ED295AD-4B14-4EED-B2E5-5FD6A93DD67B}" sibTransId="{1B638458-B364-46A6-9657-3E382B3A3889}"/>
    <dgm:cxn modelId="{2354130A-BA58-4C14-AA63-C61B0C6D1BD1}" srcId="{FA49E862-D0B0-441C-A428-758B004D6416}" destId="{F78FF8A2-F622-42B3-8800-160301D024D4}" srcOrd="0" destOrd="0" parTransId="{E1AC63D5-71E0-415F-9DDF-E5D0FB485FD0}" sibTransId="{6B4B8531-9E96-4BA1-88CA-DE48158A4A49}"/>
    <dgm:cxn modelId="{1AB71C18-930E-4F52-AB7D-E3E5757A6769}" srcId="{FA49E862-D0B0-441C-A428-758B004D6416}" destId="{B7610227-950E-4AC3-B25F-E7FEA6C61B6B}" srcOrd="5" destOrd="0" parTransId="{CEEB8297-12B1-4A2C-9CB6-801DF8EF0C6B}" sibTransId="{10A8A9AC-8FF0-4AF3-B9EB-5A97FD9204D3}"/>
    <dgm:cxn modelId="{F493CE21-609C-4233-8B1F-65A2B1721308}" srcId="{FA49E862-D0B0-441C-A428-758B004D6416}" destId="{9A8FF02F-8FF1-4635-AD62-97E228DEE090}" srcOrd="1" destOrd="0" parTransId="{EEB7B938-3228-40A4-A4EE-F4AB4E6B2B78}" sibTransId="{B75D7EAB-A776-4935-8D65-8D0BE78BAFE4}"/>
    <dgm:cxn modelId="{3BECE526-536A-4E2E-898C-ADDC955115A1}" type="presOf" srcId="{923E6687-9895-4A82-9E16-67FDE47CF77E}" destId="{47B1C860-AC24-4BE4-A5AC-45AA551A54F6}" srcOrd="0" destOrd="2" presId="urn:microsoft.com/office/officeart/2005/8/layout/vList2"/>
    <dgm:cxn modelId="{AB50D933-8187-4121-B005-F8523CE7FA42}" type="presOf" srcId="{B7610227-950E-4AC3-B25F-E7FEA6C61B6B}" destId="{47B1C860-AC24-4BE4-A5AC-45AA551A54F6}" srcOrd="0" destOrd="7" presId="urn:microsoft.com/office/officeart/2005/8/layout/vList2"/>
    <dgm:cxn modelId="{CC72E038-2322-4E96-AB39-B927913248CA}" srcId="{8F6223CB-AB6F-4F59-B19D-78F5D4C83B2F}" destId="{FA49E862-D0B0-441C-A428-758B004D6416}" srcOrd="0" destOrd="0" parTransId="{1AF94204-B130-4BEC-9A43-F584FBDF60F0}" sibTransId="{7FB695CF-198E-4288-9982-BEF2C3A26E9C}"/>
    <dgm:cxn modelId="{BBEDA644-0170-4761-815F-F75F884647EC}" srcId="{FA49E862-D0B0-441C-A428-758B004D6416}" destId="{923E6687-9895-4A82-9E16-67FDE47CF77E}" srcOrd="2" destOrd="0" parTransId="{CC0B620A-B964-43CB-9D24-F01ED7EAB73C}" sibTransId="{FAD4A88C-2A3D-4BD1-9C3D-949B8A833AFD}"/>
    <dgm:cxn modelId="{44D01A49-521E-4104-8B81-43008563E9A0}" srcId="{8F6223CB-AB6F-4F59-B19D-78F5D4C83B2F}" destId="{1B9573BE-8BC3-4172-B598-D5E678B5A4C5}" srcOrd="1" destOrd="0" parTransId="{EF1F32C7-9864-46A5-913B-0898EA74F465}" sibTransId="{77490383-98C3-4325-BFAC-A040C92A3E17}"/>
    <dgm:cxn modelId="{6418D14D-108D-4334-A68F-9616FC0812E9}" type="presOf" srcId="{DA0AF43F-50FB-4DB2-8E59-CCDDAB574F9E}" destId="{3E7D1D5A-CE22-44A9-AA2B-B01631BEBC6B}" srcOrd="0" destOrd="0" presId="urn:microsoft.com/office/officeart/2005/8/layout/vList2"/>
    <dgm:cxn modelId="{2741986E-6F37-4963-802A-7A1EC9763764}" type="presOf" srcId="{82904724-2CEA-450E-AC54-F1E0C83D38E5}" destId="{47B1C860-AC24-4BE4-A5AC-45AA551A54F6}" srcOrd="0" destOrd="3" presId="urn:microsoft.com/office/officeart/2005/8/layout/vList2"/>
    <dgm:cxn modelId="{4FFA6853-86D1-4FBB-81F1-09BA2303550D}" type="presOf" srcId="{6741883E-9873-4BAF-8EC1-BB086B3AEE8C}" destId="{47B1C860-AC24-4BE4-A5AC-45AA551A54F6}" srcOrd="0" destOrd="4" presId="urn:microsoft.com/office/officeart/2005/8/layout/vList2"/>
    <dgm:cxn modelId="{39FF5B85-AC84-4EFD-9094-474F3C3F51C3}" srcId="{82904724-2CEA-450E-AC54-F1E0C83D38E5}" destId="{6741883E-9873-4BAF-8EC1-BB086B3AEE8C}" srcOrd="0" destOrd="0" parTransId="{E88D6A59-F834-44E2-9CF6-970860E41123}" sibTransId="{F05519E9-6AC1-412A-A2C6-FD80782447BF}"/>
    <dgm:cxn modelId="{13F5FC88-1865-4A84-8833-A8A3410F84D3}" type="presOf" srcId="{FA49E862-D0B0-441C-A428-758B004D6416}" destId="{D8016339-1AC5-4929-953C-AD7F5C8CC5D6}" srcOrd="0" destOrd="0" presId="urn:microsoft.com/office/officeart/2005/8/layout/vList2"/>
    <dgm:cxn modelId="{8193A38B-7B0A-40A0-9BF8-9DBCEB3EA10D}" type="presOf" srcId="{9A8FF02F-8FF1-4635-AD62-97E228DEE090}" destId="{47B1C860-AC24-4BE4-A5AC-45AA551A54F6}" srcOrd="0" destOrd="1" presId="urn:microsoft.com/office/officeart/2005/8/layout/vList2"/>
    <dgm:cxn modelId="{5894B3B0-5496-4BDE-A650-25C8E291BF1B}" srcId="{82904724-2CEA-450E-AC54-F1E0C83D38E5}" destId="{1150FA08-E58A-442E-B286-F2CE916089E3}" srcOrd="1" destOrd="0" parTransId="{7FB3502A-6FCF-454B-95E6-B79C5E87654F}" sibTransId="{0A9459CC-7524-43BA-9912-977246520BB6}"/>
    <dgm:cxn modelId="{87EF8EDA-A71D-4F0D-B310-60EA49997C8F}" type="presOf" srcId="{F78FF8A2-F622-42B3-8800-160301D024D4}" destId="{47B1C860-AC24-4BE4-A5AC-45AA551A54F6}" srcOrd="0" destOrd="0" presId="urn:microsoft.com/office/officeart/2005/8/layout/vList2"/>
    <dgm:cxn modelId="{0C5D59DC-2C29-4ABE-AAEE-ABD0194CDCCC}" srcId="{FA49E862-D0B0-441C-A428-758B004D6416}" destId="{82904724-2CEA-450E-AC54-F1E0C83D38E5}" srcOrd="3" destOrd="0" parTransId="{88E0C1AB-E8C9-4B1C-9DAE-9AD9561C5EAE}" sibTransId="{0A07DC21-2F37-4CD1-A4F9-D2785A199D07}"/>
    <dgm:cxn modelId="{EF79C2E8-BA0B-4FF7-BA1E-5EDB67DA3B74}" type="presOf" srcId="{1B9573BE-8BC3-4172-B598-D5E678B5A4C5}" destId="{A11801B6-5836-408C-A1D9-930F2159E04C}" srcOrd="0" destOrd="0" presId="urn:microsoft.com/office/officeart/2005/8/layout/vList2"/>
    <dgm:cxn modelId="{F12347F4-2367-46E4-9385-AD446FECDD96}" type="presOf" srcId="{1150FA08-E58A-442E-B286-F2CE916089E3}" destId="{47B1C860-AC24-4BE4-A5AC-45AA551A54F6}" srcOrd="0" destOrd="5" presId="urn:microsoft.com/office/officeart/2005/8/layout/vList2"/>
    <dgm:cxn modelId="{13CFECFF-8AFA-44C5-BAC4-42A35FAB9D0B}" srcId="{FA49E862-D0B0-441C-A428-758B004D6416}" destId="{8D107713-A0A7-4207-86EC-AA575731BE65}" srcOrd="4" destOrd="0" parTransId="{FDB341FB-1F9D-48BE-BCCA-0FC82259ECBF}" sibTransId="{A0648E16-B9E9-415B-B6B2-F11A009BD7DF}"/>
    <dgm:cxn modelId="{249227B2-0B8B-4478-9F81-DC8CA3943E55}" type="presParOf" srcId="{8E2EBCD1-25E0-46BD-B94B-696095B4B2E9}" destId="{D8016339-1AC5-4929-953C-AD7F5C8CC5D6}" srcOrd="0" destOrd="0" presId="urn:microsoft.com/office/officeart/2005/8/layout/vList2"/>
    <dgm:cxn modelId="{AD87DB7F-2E96-4649-9884-A44E80A374FD}" type="presParOf" srcId="{8E2EBCD1-25E0-46BD-B94B-696095B4B2E9}" destId="{47B1C860-AC24-4BE4-A5AC-45AA551A54F6}" srcOrd="1" destOrd="0" presId="urn:microsoft.com/office/officeart/2005/8/layout/vList2"/>
    <dgm:cxn modelId="{48122B4E-B716-4375-A269-CBE0C20E0308}" type="presParOf" srcId="{8E2EBCD1-25E0-46BD-B94B-696095B4B2E9}" destId="{A11801B6-5836-408C-A1D9-930F2159E04C}" srcOrd="2" destOrd="0" presId="urn:microsoft.com/office/officeart/2005/8/layout/vList2"/>
    <dgm:cxn modelId="{E78217B9-0D14-4961-A906-9A60242FAA76}" type="presParOf" srcId="{8E2EBCD1-25E0-46BD-B94B-696095B4B2E9}" destId="{3E7D1D5A-CE22-44A9-AA2B-B01631BEBC6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CABB6-E874-428D-8EC3-CEC7C78E5654}">
      <dsp:nvSpPr>
        <dsp:cNvPr id="0" name=""/>
        <dsp:cNvSpPr/>
      </dsp:nvSpPr>
      <dsp:spPr>
        <a:xfrm>
          <a:off x="0" y="0"/>
          <a:ext cx="53292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C6C67-79CD-43D4-92FB-6098006838F3}">
      <dsp:nvSpPr>
        <dsp:cNvPr id="0" name=""/>
        <dsp:cNvSpPr/>
      </dsp:nvSpPr>
      <dsp:spPr>
        <a:xfrm>
          <a:off x="0" y="0"/>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Session Expectations</a:t>
          </a:r>
        </a:p>
      </dsp:txBody>
      <dsp:txXfrm>
        <a:off x="0" y="0"/>
        <a:ext cx="5329236" cy="507206"/>
      </dsp:txXfrm>
    </dsp:sp>
    <dsp:sp modelId="{8A858529-9853-4CAD-9655-1E211200449F}">
      <dsp:nvSpPr>
        <dsp:cNvPr id="0" name=""/>
        <dsp:cNvSpPr/>
      </dsp:nvSpPr>
      <dsp:spPr>
        <a:xfrm>
          <a:off x="0" y="507206"/>
          <a:ext cx="5329236"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F86AB-40FE-4B65-9C7D-7C3AA65CFCEB}">
      <dsp:nvSpPr>
        <dsp:cNvPr id="0" name=""/>
        <dsp:cNvSpPr/>
      </dsp:nvSpPr>
      <dsp:spPr>
        <a:xfrm>
          <a:off x="0" y="507206"/>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Overview of the Contract</a:t>
          </a:r>
        </a:p>
      </dsp:txBody>
      <dsp:txXfrm>
        <a:off x="0" y="507206"/>
        <a:ext cx="5329236" cy="507206"/>
      </dsp:txXfrm>
    </dsp:sp>
    <dsp:sp modelId="{D678DE38-0DA9-41A2-A892-8AC7A6614B4C}">
      <dsp:nvSpPr>
        <dsp:cNvPr id="0" name=""/>
        <dsp:cNvSpPr/>
      </dsp:nvSpPr>
      <dsp:spPr>
        <a:xfrm>
          <a:off x="0" y="1014412"/>
          <a:ext cx="5329236"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1B6E6-D069-441B-A0EC-B9D347074FD5}">
      <dsp:nvSpPr>
        <dsp:cNvPr id="0" name=""/>
        <dsp:cNvSpPr/>
      </dsp:nvSpPr>
      <dsp:spPr>
        <a:xfrm>
          <a:off x="0" y="1014412"/>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Request for Proposal (RFP) Structure</a:t>
          </a:r>
        </a:p>
      </dsp:txBody>
      <dsp:txXfrm>
        <a:off x="0" y="1014412"/>
        <a:ext cx="5329236" cy="507206"/>
      </dsp:txXfrm>
    </dsp:sp>
    <dsp:sp modelId="{F4A30409-265F-4DE8-91D6-AA215A974799}">
      <dsp:nvSpPr>
        <dsp:cNvPr id="0" name=""/>
        <dsp:cNvSpPr/>
      </dsp:nvSpPr>
      <dsp:spPr>
        <a:xfrm>
          <a:off x="0" y="1521618"/>
          <a:ext cx="5329236"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1FB0C-497C-4E43-88BF-4EE69D57665A}">
      <dsp:nvSpPr>
        <dsp:cNvPr id="0" name=""/>
        <dsp:cNvSpPr/>
      </dsp:nvSpPr>
      <dsp:spPr>
        <a:xfrm>
          <a:off x="0" y="1521618"/>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Documents to be included in Your Response</a:t>
          </a:r>
        </a:p>
      </dsp:txBody>
      <dsp:txXfrm>
        <a:off x="0" y="1521618"/>
        <a:ext cx="5329236" cy="507206"/>
      </dsp:txXfrm>
    </dsp:sp>
    <dsp:sp modelId="{B2DC2D8A-EA51-49D0-A259-B4D48E425D84}">
      <dsp:nvSpPr>
        <dsp:cNvPr id="0" name=""/>
        <dsp:cNvSpPr/>
      </dsp:nvSpPr>
      <dsp:spPr>
        <a:xfrm>
          <a:off x="0" y="2028824"/>
          <a:ext cx="5329236"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54C2C-6CFD-4B38-927D-FF5BC0EE7EA7}">
      <dsp:nvSpPr>
        <dsp:cNvPr id="0" name=""/>
        <dsp:cNvSpPr/>
      </dsp:nvSpPr>
      <dsp:spPr>
        <a:xfrm>
          <a:off x="0" y="2028825"/>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Important Dates</a:t>
          </a:r>
        </a:p>
      </dsp:txBody>
      <dsp:txXfrm>
        <a:off x="0" y="2028825"/>
        <a:ext cx="5329236" cy="507206"/>
      </dsp:txXfrm>
    </dsp:sp>
    <dsp:sp modelId="{ECB8309C-BD95-45FF-A092-C590FCA40A47}">
      <dsp:nvSpPr>
        <dsp:cNvPr id="0" name=""/>
        <dsp:cNvSpPr/>
      </dsp:nvSpPr>
      <dsp:spPr>
        <a:xfrm>
          <a:off x="0" y="2536031"/>
          <a:ext cx="5329236"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C2C770-6E09-444A-856D-CC637658DF1B}">
      <dsp:nvSpPr>
        <dsp:cNvPr id="0" name=""/>
        <dsp:cNvSpPr/>
      </dsp:nvSpPr>
      <dsp:spPr>
        <a:xfrm>
          <a:off x="0" y="2536031"/>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Overview of the Diversity &amp; Inclusion Requirements</a:t>
          </a:r>
        </a:p>
      </dsp:txBody>
      <dsp:txXfrm>
        <a:off x="0" y="2536031"/>
        <a:ext cx="5329236" cy="507206"/>
      </dsp:txXfrm>
    </dsp:sp>
    <dsp:sp modelId="{B8F76E2C-592E-47B5-8706-F6BC80613F13}">
      <dsp:nvSpPr>
        <dsp:cNvPr id="0" name=""/>
        <dsp:cNvSpPr/>
      </dsp:nvSpPr>
      <dsp:spPr>
        <a:xfrm>
          <a:off x="0" y="3043237"/>
          <a:ext cx="5329236"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4E009-FFB7-462C-8400-8475112C38C5}">
      <dsp:nvSpPr>
        <dsp:cNvPr id="0" name=""/>
        <dsp:cNvSpPr/>
      </dsp:nvSpPr>
      <dsp:spPr>
        <a:xfrm>
          <a:off x="0" y="3043237"/>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Training &amp; Additional Resources</a:t>
          </a:r>
        </a:p>
      </dsp:txBody>
      <dsp:txXfrm>
        <a:off x="0" y="3043237"/>
        <a:ext cx="5329236" cy="507206"/>
      </dsp:txXfrm>
    </dsp:sp>
    <dsp:sp modelId="{3624BC6B-2C23-47FE-B28B-8B8F984DD4E7}">
      <dsp:nvSpPr>
        <dsp:cNvPr id="0" name=""/>
        <dsp:cNvSpPr/>
      </dsp:nvSpPr>
      <dsp:spPr>
        <a:xfrm>
          <a:off x="0" y="3550443"/>
          <a:ext cx="532923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5B44E-0A07-44C6-909F-77E4C16688EF}">
      <dsp:nvSpPr>
        <dsp:cNvPr id="0" name=""/>
        <dsp:cNvSpPr/>
      </dsp:nvSpPr>
      <dsp:spPr>
        <a:xfrm>
          <a:off x="0" y="3550443"/>
          <a:ext cx="5329236" cy="50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cs typeface="Arial" panose="020B0604020202020204" pitchFamily="34" charset="0"/>
            </a:rPr>
            <a:t>General Q&amp;A</a:t>
          </a:r>
        </a:p>
      </dsp:txBody>
      <dsp:txXfrm>
        <a:off x="0" y="3550443"/>
        <a:ext cx="5329236" cy="507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A99C1-E242-4EC4-90FE-49D7393B8FD2}">
      <dsp:nvSpPr>
        <dsp:cNvPr id="0" name=""/>
        <dsp:cNvSpPr/>
      </dsp:nvSpPr>
      <dsp:spPr>
        <a:xfrm>
          <a:off x="0" y="2949"/>
          <a:ext cx="6641424" cy="13438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9002B-29C6-4872-BF57-2C3BEC932670}">
      <dsp:nvSpPr>
        <dsp:cNvPr id="0" name=""/>
        <dsp:cNvSpPr/>
      </dsp:nvSpPr>
      <dsp:spPr>
        <a:xfrm>
          <a:off x="429663" y="297589"/>
          <a:ext cx="739813" cy="7390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5F6209-E91E-4CFD-90EF-E72F4AA815F2}">
      <dsp:nvSpPr>
        <dsp:cNvPr id="0" name=""/>
        <dsp:cNvSpPr/>
      </dsp:nvSpPr>
      <dsp:spPr>
        <a:xfrm>
          <a:off x="1552813" y="2949"/>
          <a:ext cx="4903192" cy="134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8" tIns="142358" rIns="142358" bIns="142358" numCol="1" spcCol="1270" anchor="ctr" anchorCtr="0">
          <a:noAutofit/>
        </a:bodyPr>
        <a:lstStyle/>
        <a:p>
          <a:pPr marL="0" lvl="0" indent="0" algn="l" defTabSz="755650">
            <a:lnSpc>
              <a:spcPct val="100000"/>
            </a:lnSpc>
            <a:spcBef>
              <a:spcPct val="0"/>
            </a:spcBef>
            <a:spcAft>
              <a:spcPct val="35000"/>
            </a:spcAft>
            <a:buNone/>
          </a:pPr>
          <a:r>
            <a:rPr lang="en-US" sz="1700" b="0" i="0" kern="1200" baseline="0">
              <a:latin typeface="+mn-lt"/>
              <a:cs typeface="Arial" panose="020B0604020202020204" pitchFamily="34" charset="0"/>
            </a:rPr>
            <a:t>Today’s session is not a substitute for reading the Request for Proposal (RFP) document. The RFP includes important contract and response details that will not be covered during today’s meeting.</a:t>
          </a:r>
          <a:endParaRPr lang="en-US" sz="1700" kern="1200">
            <a:latin typeface="+mn-lt"/>
            <a:cs typeface="Arial" panose="020B0604020202020204" pitchFamily="34" charset="0"/>
          </a:endParaRPr>
        </a:p>
      </dsp:txBody>
      <dsp:txXfrm>
        <a:off x="1552813" y="2949"/>
        <a:ext cx="4903192" cy="1345115"/>
      </dsp:txXfrm>
    </dsp:sp>
    <dsp:sp modelId="{B4547E8E-5C97-482C-B7DA-36356716E50D}">
      <dsp:nvSpPr>
        <dsp:cNvPr id="0" name=""/>
        <dsp:cNvSpPr/>
      </dsp:nvSpPr>
      <dsp:spPr>
        <a:xfrm>
          <a:off x="0" y="1473063"/>
          <a:ext cx="6641424" cy="13438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EB3B5-3321-4594-8106-53D11380CCCE}">
      <dsp:nvSpPr>
        <dsp:cNvPr id="0" name=""/>
        <dsp:cNvSpPr/>
      </dsp:nvSpPr>
      <dsp:spPr>
        <a:xfrm>
          <a:off x="454395" y="1752093"/>
          <a:ext cx="739813" cy="7390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864C2C-BFA6-429C-B9AB-21B0A1A02CBA}">
      <dsp:nvSpPr>
        <dsp:cNvPr id="0" name=""/>
        <dsp:cNvSpPr/>
      </dsp:nvSpPr>
      <dsp:spPr>
        <a:xfrm>
          <a:off x="1554480" y="1509718"/>
          <a:ext cx="4903192" cy="134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8" tIns="142358" rIns="142358" bIns="142358" numCol="1" spcCol="1270" anchor="ctr" anchorCtr="0">
          <a:noAutofit/>
        </a:bodyPr>
        <a:lstStyle/>
        <a:p>
          <a:pPr marL="0" lvl="0" indent="0" algn="l" defTabSz="755650">
            <a:lnSpc>
              <a:spcPct val="100000"/>
            </a:lnSpc>
            <a:spcBef>
              <a:spcPct val="0"/>
            </a:spcBef>
            <a:spcAft>
              <a:spcPct val="35000"/>
            </a:spcAft>
            <a:buNone/>
          </a:pPr>
          <a:r>
            <a:rPr lang="en-US" sz="1700" b="0" i="0" kern="1200" baseline="0">
              <a:latin typeface="+mn-lt"/>
              <a:cs typeface="Arial" panose="020B0604020202020204" pitchFamily="34" charset="0"/>
            </a:rPr>
            <a:t>Although we will take general questions about the authority’s bidding process, at the end of today’s session, questions about the bid must be submitted through </a:t>
          </a:r>
          <a:r>
            <a:rPr lang="en-US" sz="1700" b="1" i="0" kern="1200" baseline="0">
              <a:latin typeface="+mn-lt"/>
              <a:cs typeface="Arial" panose="020B0604020202020204" pitchFamily="34" charset="0"/>
              <a:hlinkClick xmlns:r="http://schemas.openxmlformats.org/officeDocument/2006/relationships" r:id="rId3"/>
            </a:rPr>
            <a:t>COMMBUYS</a:t>
          </a:r>
          <a:r>
            <a:rPr lang="en-US" sz="1700" b="0" i="0" kern="1200" baseline="0">
              <a:latin typeface="+mn-lt"/>
              <a:cs typeface="Arial" panose="020B0604020202020204" pitchFamily="34" charset="0"/>
            </a:rPr>
            <a:t> using the Q&amp;A feature before the Q&amp;A deadline.</a:t>
          </a:r>
          <a:endParaRPr lang="en-US" sz="1700" kern="1200">
            <a:latin typeface="+mn-lt"/>
            <a:cs typeface="Arial" panose="020B0604020202020204" pitchFamily="34" charset="0"/>
          </a:endParaRPr>
        </a:p>
      </dsp:txBody>
      <dsp:txXfrm>
        <a:off x="1554480" y="1509718"/>
        <a:ext cx="4903192" cy="1345115"/>
      </dsp:txXfrm>
    </dsp:sp>
    <dsp:sp modelId="{F292128D-076F-4E5F-BF56-EA715E39D711}">
      <dsp:nvSpPr>
        <dsp:cNvPr id="0" name=""/>
        <dsp:cNvSpPr/>
      </dsp:nvSpPr>
      <dsp:spPr>
        <a:xfrm>
          <a:off x="0" y="2942868"/>
          <a:ext cx="6641424" cy="13438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A3706-0018-42CD-8077-73EBBE106355}">
      <dsp:nvSpPr>
        <dsp:cNvPr id="0" name=""/>
        <dsp:cNvSpPr/>
      </dsp:nvSpPr>
      <dsp:spPr>
        <a:xfrm>
          <a:off x="454395" y="3235186"/>
          <a:ext cx="739813" cy="7390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5B608D-719F-45A8-9B5B-AF4A3EDF34FE}">
      <dsp:nvSpPr>
        <dsp:cNvPr id="0" name=""/>
        <dsp:cNvSpPr/>
      </dsp:nvSpPr>
      <dsp:spPr>
        <a:xfrm>
          <a:off x="1554480" y="2962292"/>
          <a:ext cx="4903192" cy="134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8" tIns="142358" rIns="142358" bIns="142358" numCol="1" spcCol="1270" anchor="ctr" anchorCtr="0">
          <a:noAutofit/>
        </a:bodyPr>
        <a:lstStyle/>
        <a:p>
          <a:pPr marL="0" lvl="0" indent="0" algn="l" defTabSz="755650">
            <a:lnSpc>
              <a:spcPct val="100000"/>
            </a:lnSpc>
            <a:spcBef>
              <a:spcPct val="0"/>
            </a:spcBef>
            <a:spcAft>
              <a:spcPct val="35000"/>
            </a:spcAft>
            <a:buNone/>
          </a:pPr>
          <a:r>
            <a:rPr lang="en-US" sz="1700" b="0" i="0" kern="1200" baseline="0">
              <a:latin typeface="+mn-lt"/>
              <a:cs typeface="Arial" panose="020B0604020202020204" pitchFamily="34" charset="0"/>
            </a:rPr>
            <a:t>The COMMBUYS Q&amp;A feature and important deadlines will be covered later in the presentation.  </a:t>
          </a:r>
          <a:endParaRPr lang="en-US" sz="1700" kern="1200">
            <a:latin typeface="+mn-lt"/>
            <a:cs typeface="Arial" panose="020B0604020202020204" pitchFamily="34" charset="0"/>
          </a:endParaRPr>
        </a:p>
      </dsp:txBody>
      <dsp:txXfrm>
        <a:off x="1554480" y="2962292"/>
        <a:ext cx="4903192" cy="1345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40204-CF40-479F-AD89-B9530D3FFA4F}">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354610-1E0C-4341-981F-323B87F152E9}">
      <dsp:nvSpPr>
        <dsp:cNvPr id="0" name=""/>
        <dsp:cNvSpPr/>
      </dsp:nvSpPr>
      <dsp:spPr>
        <a:xfrm>
          <a:off x="411090" y="271871"/>
          <a:ext cx="9498808" cy="54409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31872"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mn-lt"/>
              <a:cs typeface="Arial" panose="020B0604020202020204" pitchFamily="34" charset="0"/>
            </a:rPr>
            <a:t>RFP 88-26 The MBTA’s Paratransit Dedicated Service Providers  </a:t>
          </a:r>
        </a:p>
      </dsp:txBody>
      <dsp:txXfrm>
        <a:off x="411090" y="271871"/>
        <a:ext cx="9498808" cy="544091"/>
      </dsp:txXfrm>
    </dsp:sp>
    <dsp:sp modelId="{8DD88B8F-4D81-433C-B8FF-FA3FF3D9AAF8}">
      <dsp:nvSpPr>
        <dsp:cNvPr id="0" name=""/>
        <dsp:cNvSpPr/>
      </dsp:nvSpPr>
      <dsp:spPr>
        <a:xfrm>
          <a:off x="71032" y="203860"/>
          <a:ext cx="680114" cy="680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EB24B-C8E8-4551-9BC6-457CB4C69A20}">
      <dsp:nvSpPr>
        <dsp:cNvPr id="0" name=""/>
        <dsp:cNvSpPr/>
      </dsp:nvSpPr>
      <dsp:spPr>
        <a:xfrm>
          <a:off x="805797" y="1059286"/>
          <a:ext cx="9108928" cy="54409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31872"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mn-lt"/>
              <a:cs typeface="Arial" panose="020B0604020202020204" pitchFamily="34" charset="0"/>
            </a:rPr>
            <a:t>Contract Effective Date </a:t>
          </a:r>
          <a:r>
            <a:rPr lang="en-US" sz="2100" i="1" kern="1200">
              <a:latin typeface="+mn-lt"/>
              <a:cs typeface="Arial" panose="020B0604020202020204" pitchFamily="34" charset="0"/>
            </a:rPr>
            <a:t>(estimated)</a:t>
          </a:r>
          <a:r>
            <a:rPr lang="en-US" sz="2100" kern="1200">
              <a:latin typeface="+mn-lt"/>
              <a:cs typeface="Arial" panose="020B0604020202020204" pitchFamily="34" charset="0"/>
            </a:rPr>
            <a:t>: January 1, 2027 (Mobilization begins)</a:t>
          </a:r>
        </a:p>
      </dsp:txBody>
      <dsp:txXfrm>
        <a:off x="805797" y="1059286"/>
        <a:ext cx="9108928" cy="544091"/>
      </dsp:txXfrm>
    </dsp:sp>
    <dsp:sp modelId="{FB1E8240-A8CC-4592-98EF-8CB206DE562F}">
      <dsp:nvSpPr>
        <dsp:cNvPr id="0" name=""/>
        <dsp:cNvSpPr/>
      </dsp:nvSpPr>
      <dsp:spPr>
        <a:xfrm>
          <a:off x="460912" y="1019736"/>
          <a:ext cx="680114" cy="680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EFD32-1CDE-4251-B9F8-9F9DC47A6E24}">
      <dsp:nvSpPr>
        <dsp:cNvPr id="0" name=""/>
        <dsp:cNvSpPr/>
      </dsp:nvSpPr>
      <dsp:spPr>
        <a:xfrm>
          <a:off x="920631" y="1903623"/>
          <a:ext cx="8989266" cy="54409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31872" tIns="60960" rIns="60960" bIns="60960" numCol="1" spcCol="1270" anchor="ctr" anchorCtr="0">
          <a:noAutofit/>
        </a:bodyPr>
        <a:lstStyle/>
        <a:p>
          <a:pPr marL="0" lvl="0" indent="0" algn="l" defTabSz="1066800">
            <a:lnSpc>
              <a:spcPct val="90000"/>
            </a:lnSpc>
            <a:spcBef>
              <a:spcPct val="0"/>
            </a:spcBef>
            <a:spcAft>
              <a:spcPct val="35000"/>
            </a:spcAft>
            <a:buNone/>
          </a:pPr>
          <a:r>
            <a:rPr lang="en-US" sz="2100" kern="1200">
              <a:solidFill>
                <a:prstClr val="black"/>
              </a:solidFill>
              <a:latin typeface="Calibri" panose="020F0502020204030204"/>
              <a:ea typeface="+mn-ea"/>
              <a:cs typeface="Arial" panose="020B0604020202020204" pitchFamily="34" charset="0"/>
            </a:rPr>
            <a:t>Service Start Date (</a:t>
          </a:r>
          <a:r>
            <a:rPr lang="en-US" sz="2100" i="1" kern="1200">
              <a:solidFill>
                <a:prstClr val="black"/>
              </a:solidFill>
              <a:latin typeface="Calibri" panose="020F0502020204030204"/>
              <a:ea typeface="+mn-ea"/>
              <a:cs typeface="Arial" panose="020B0604020202020204" pitchFamily="34" charset="0"/>
            </a:rPr>
            <a:t>estimated</a:t>
          </a:r>
          <a:r>
            <a:rPr lang="en-US" sz="2100" kern="1200">
              <a:solidFill>
                <a:prstClr val="black"/>
              </a:solidFill>
              <a:latin typeface="Calibri" panose="020F0502020204030204"/>
              <a:ea typeface="+mn-ea"/>
              <a:cs typeface="Arial" panose="020B0604020202020204" pitchFamily="34" charset="0"/>
            </a:rPr>
            <a:t>): July 1, 2027</a:t>
          </a:r>
        </a:p>
      </dsp:txBody>
      <dsp:txXfrm>
        <a:off x="920631" y="1903623"/>
        <a:ext cx="8989266" cy="544091"/>
      </dsp:txXfrm>
    </dsp:sp>
    <dsp:sp modelId="{05FAFA66-6803-40CF-8D4A-6DAF483A875D}">
      <dsp:nvSpPr>
        <dsp:cNvPr id="0" name=""/>
        <dsp:cNvSpPr/>
      </dsp:nvSpPr>
      <dsp:spPr>
        <a:xfrm>
          <a:off x="580574" y="1835611"/>
          <a:ext cx="680114" cy="680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A7422-9CA5-4381-A8E9-F71C12444A92}">
      <dsp:nvSpPr>
        <dsp:cNvPr id="0" name=""/>
        <dsp:cNvSpPr/>
      </dsp:nvSpPr>
      <dsp:spPr>
        <a:xfrm>
          <a:off x="800969" y="2719499"/>
          <a:ext cx="9108928" cy="54409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31872"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mn-lt"/>
            </a:rPr>
            <a:t>Term: Seven-and-a-half-year (7.5) Base Agreement + Two (2) Two-Year Options </a:t>
          </a:r>
        </a:p>
      </dsp:txBody>
      <dsp:txXfrm>
        <a:off x="800969" y="2719499"/>
        <a:ext cx="9108928" cy="544091"/>
      </dsp:txXfrm>
    </dsp:sp>
    <dsp:sp modelId="{A0F90FC0-8151-4672-B2A8-1FB6020269FA}">
      <dsp:nvSpPr>
        <dsp:cNvPr id="0" name=""/>
        <dsp:cNvSpPr/>
      </dsp:nvSpPr>
      <dsp:spPr>
        <a:xfrm>
          <a:off x="460912" y="2651487"/>
          <a:ext cx="680114" cy="680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C37BD7-33A9-4133-AD69-791FEE9C80B2}">
      <dsp:nvSpPr>
        <dsp:cNvPr id="0" name=""/>
        <dsp:cNvSpPr/>
      </dsp:nvSpPr>
      <dsp:spPr>
        <a:xfrm>
          <a:off x="411090" y="3535375"/>
          <a:ext cx="9498808" cy="54409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31872"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mn-lt"/>
              <a:cs typeface="Arial"/>
            </a:rPr>
            <a:t>Number of Awards: Multiple (Two to Four Providers)  </a:t>
          </a:r>
        </a:p>
      </dsp:txBody>
      <dsp:txXfrm>
        <a:off x="411090" y="3535375"/>
        <a:ext cx="9498808" cy="544091"/>
      </dsp:txXfrm>
    </dsp:sp>
    <dsp:sp modelId="{841852D0-55AD-4A24-BBF4-CD6ED1AC7A52}">
      <dsp:nvSpPr>
        <dsp:cNvPr id="0" name=""/>
        <dsp:cNvSpPr/>
      </dsp:nvSpPr>
      <dsp:spPr>
        <a:xfrm>
          <a:off x="71032" y="3467363"/>
          <a:ext cx="680114" cy="680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20156-9DAF-4080-B7B1-96BE7A8FC026}">
      <dsp:nvSpPr>
        <dsp:cNvPr id="0" name=""/>
        <dsp:cNvSpPr/>
      </dsp:nvSpPr>
      <dsp:spPr>
        <a:xfrm>
          <a:off x="1351000" y="901862"/>
          <a:ext cx="1138345" cy="722849"/>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E37A1-F5DF-4197-9E9B-5647444BD788}">
      <dsp:nvSpPr>
        <dsp:cNvPr id="0" name=""/>
        <dsp:cNvSpPr/>
      </dsp:nvSpPr>
      <dsp:spPr>
        <a:xfrm>
          <a:off x="1477483" y="1022021"/>
          <a:ext cx="1138345" cy="722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Technical</a:t>
          </a:r>
        </a:p>
      </dsp:txBody>
      <dsp:txXfrm>
        <a:off x="1498655" y="1043193"/>
        <a:ext cx="1096001" cy="680505"/>
      </dsp:txXfrm>
    </dsp:sp>
    <dsp:sp modelId="{8C381781-45D5-4F9C-B2FA-DF549E30BB3D}">
      <dsp:nvSpPr>
        <dsp:cNvPr id="0" name=""/>
        <dsp:cNvSpPr/>
      </dsp:nvSpPr>
      <dsp:spPr>
        <a:xfrm>
          <a:off x="-57551" y="876808"/>
          <a:ext cx="1138345" cy="722849"/>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6171B-A9A8-491E-803F-E420D4D5E21B}">
      <dsp:nvSpPr>
        <dsp:cNvPr id="0" name=""/>
        <dsp:cNvSpPr/>
      </dsp:nvSpPr>
      <dsp:spPr>
        <a:xfrm>
          <a:off x="68931" y="996967"/>
          <a:ext cx="1138345" cy="722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Pass/Fail</a:t>
          </a:r>
        </a:p>
      </dsp:txBody>
      <dsp:txXfrm>
        <a:off x="90103" y="1018139"/>
        <a:ext cx="1096001" cy="680505"/>
      </dsp:txXfrm>
    </dsp:sp>
    <dsp:sp modelId="{050AFBF6-B632-4CB1-BBF0-DCBA99AE0FD6}">
      <dsp:nvSpPr>
        <dsp:cNvPr id="0" name=""/>
        <dsp:cNvSpPr/>
      </dsp:nvSpPr>
      <dsp:spPr>
        <a:xfrm>
          <a:off x="4177118" y="890795"/>
          <a:ext cx="1138345" cy="722849"/>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1F9AE-63FE-4F9B-9E2D-A7385B5BC421}">
      <dsp:nvSpPr>
        <dsp:cNvPr id="0" name=""/>
        <dsp:cNvSpPr/>
      </dsp:nvSpPr>
      <dsp:spPr>
        <a:xfrm>
          <a:off x="4303601" y="1010954"/>
          <a:ext cx="1138345" cy="722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Price</a:t>
          </a:r>
        </a:p>
      </dsp:txBody>
      <dsp:txXfrm>
        <a:off x="4324773" y="1032126"/>
        <a:ext cx="1096001" cy="680505"/>
      </dsp:txXfrm>
    </dsp:sp>
    <dsp:sp modelId="{6E5CA58A-BAC1-4FCC-96CC-E68D34D84BFD}">
      <dsp:nvSpPr>
        <dsp:cNvPr id="0" name=""/>
        <dsp:cNvSpPr/>
      </dsp:nvSpPr>
      <dsp:spPr>
        <a:xfrm>
          <a:off x="2792813" y="892393"/>
          <a:ext cx="1138345" cy="722849"/>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65C05-CF63-48C7-8305-C18316A8EDF5}">
      <dsp:nvSpPr>
        <dsp:cNvPr id="0" name=""/>
        <dsp:cNvSpPr/>
      </dsp:nvSpPr>
      <dsp:spPr>
        <a:xfrm>
          <a:off x="2919296" y="1012551"/>
          <a:ext cx="1138345" cy="722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Supplier Diversity</a:t>
          </a:r>
        </a:p>
      </dsp:txBody>
      <dsp:txXfrm>
        <a:off x="2940468" y="1033723"/>
        <a:ext cx="1096001" cy="680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16339-1AC5-4929-953C-AD7F5C8CC5D6}">
      <dsp:nvSpPr>
        <dsp:cNvPr id="0" name=""/>
        <dsp:cNvSpPr/>
      </dsp:nvSpPr>
      <dsp:spPr>
        <a:xfrm>
          <a:off x="0" y="18287"/>
          <a:ext cx="8161457" cy="63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cs typeface="Arial" panose="020B0604020202020204" pitchFamily="34" charset="0"/>
            </a:rPr>
            <a:t>RFP Response, including:</a:t>
          </a:r>
        </a:p>
      </dsp:txBody>
      <dsp:txXfrm>
        <a:off x="31070" y="49357"/>
        <a:ext cx="8099317" cy="574340"/>
      </dsp:txXfrm>
    </dsp:sp>
    <dsp:sp modelId="{47B1C860-AC24-4BE4-A5AC-45AA551A54F6}">
      <dsp:nvSpPr>
        <dsp:cNvPr id="0" name=""/>
        <dsp:cNvSpPr/>
      </dsp:nvSpPr>
      <dsp:spPr>
        <a:xfrm>
          <a:off x="0" y="656316"/>
          <a:ext cx="8161457" cy="281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126" tIns="22860" rIns="128016" bIns="22860" numCol="1" spcCol="1270" anchor="t" anchorCtr="0">
          <a:noAutofit/>
        </a:bodyPr>
        <a:lstStyle/>
        <a:p>
          <a:pPr marL="171450" lvl="1" indent="-171450" algn="l" defTabSz="800100">
            <a:lnSpc>
              <a:spcPct val="100000"/>
            </a:lnSpc>
            <a:spcBef>
              <a:spcPts val="300"/>
            </a:spcBef>
            <a:spcAft>
              <a:spcPts val="300"/>
            </a:spcAft>
            <a:buChar char="•"/>
          </a:pPr>
          <a:r>
            <a:rPr lang="en-US" sz="1800" kern="1200">
              <a:latin typeface="+mn-lt"/>
              <a:cs typeface="Arial" panose="020B0604020202020204" pitchFamily="34" charset="0"/>
            </a:rPr>
            <a:t>Bid Cover Letter</a:t>
          </a:r>
        </a:p>
        <a:p>
          <a:pPr marL="171450" lvl="1" indent="-171450" algn="l" defTabSz="800100">
            <a:lnSpc>
              <a:spcPct val="100000"/>
            </a:lnSpc>
            <a:spcBef>
              <a:spcPts val="300"/>
            </a:spcBef>
            <a:spcAft>
              <a:spcPts val="300"/>
            </a:spcAft>
            <a:buChar char="•"/>
          </a:pPr>
          <a:r>
            <a:rPr lang="en-US" sz="1800" kern="1200">
              <a:latin typeface="+mn-lt"/>
              <a:cs typeface="Arial" panose="020B0604020202020204" pitchFamily="34" charset="0"/>
            </a:rPr>
            <a:t>Power of Attorney </a:t>
          </a:r>
          <a:r>
            <a:rPr lang="en-US" sz="1400" i="1" kern="1200">
              <a:latin typeface="+mn-lt"/>
              <a:cs typeface="Arial" panose="020B0604020202020204" pitchFamily="34" charset="0"/>
            </a:rPr>
            <a:t>(as described in Section 4.2 of the RFP)</a:t>
          </a:r>
        </a:p>
        <a:p>
          <a:pPr marL="171450" lvl="1" indent="-171450" algn="l" defTabSz="800100">
            <a:lnSpc>
              <a:spcPct val="100000"/>
            </a:lnSpc>
            <a:spcBef>
              <a:spcPts val="300"/>
            </a:spcBef>
            <a:spcAft>
              <a:spcPts val="300"/>
            </a:spcAft>
            <a:buChar char="•"/>
          </a:pPr>
          <a:r>
            <a:rPr lang="en-US" sz="1800" b="1" kern="1200">
              <a:latin typeface="+mn-lt"/>
              <a:cs typeface="Arial" panose="020B0604020202020204" pitchFamily="34" charset="0"/>
            </a:rPr>
            <a:t>Form A: </a:t>
          </a:r>
          <a:r>
            <a:rPr lang="en-US" sz="1800" kern="1200">
              <a:latin typeface="+mn-lt"/>
              <a:cs typeface="Arial" panose="020B0604020202020204" pitchFamily="34" charset="0"/>
            </a:rPr>
            <a:t>Pre-Award Bidder Evaluation Data Form</a:t>
          </a:r>
        </a:p>
        <a:p>
          <a:pPr marL="171450" lvl="1" indent="-171450" algn="l" defTabSz="800100">
            <a:lnSpc>
              <a:spcPct val="100000"/>
            </a:lnSpc>
            <a:spcBef>
              <a:spcPts val="300"/>
            </a:spcBef>
            <a:spcAft>
              <a:spcPts val="300"/>
            </a:spcAft>
            <a:buChar char="•"/>
          </a:pPr>
          <a:r>
            <a:rPr lang="en-US" sz="1800" b="1" kern="1200">
              <a:latin typeface="+mn-lt"/>
              <a:cs typeface="Arial" panose="020B0604020202020204" pitchFamily="34" charset="0"/>
            </a:rPr>
            <a:t>Form B: </a:t>
          </a:r>
          <a:r>
            <a:rPr lang="en-US" sz="1800" kern="1200">
              <a:latin typeface="+mn-lt"/>
              <a:cs typeface="Arial" panose="020B0604020202020204" pitchFamily="34" charset="0"/>
            </a:rPr>
            <a:t>Technical Response </a:t>
          </a:r>
          <a:r>
            <a:rPr lang="en-US" sz="1400" i="1" kern="1200">
              <a:latin typeface="+mn-lt"/>
              <a:cs typeface="Arial" panose="020B0604020202020204" pitchFamily="34" charset="0"/>
            </a:rPr>
            <a:t>(as described in the Form B submission requirements)</a:t>
          </a:r>
          <a:endParaRPr lang="en-US" sz="1800" i="1" kern="1200">
            <a:latin typeface="+mn-lt"/>
            <a:cs typeface="Arial" panose="020B0604020202020204" pitchFamily="34" charset="0"/>
          </a:endParaRPr>
        </a:p>
        <a:p>
          <a:pPr marL="342900" lvl="2" indent="-171450" algn="l" defTabSz="800100">
            <a:lnSpc>
              <a:spcPct val="100000"/>
            </a:lnSpc>
            <a:spcBef>
              <a:spcPts val="300"/>
            </a:spcBef>
            <a:spcAft>
              <a:spcPts val="300"/>
            </a:spcAft>
            <a:buChar char="•"/>
          </a:pPr>
          <a:r>
            <a:rPr lang="en-US" sz="1800" b="1" kern="1200">
              <a:latin typeface="+mn-lt"/>
              <a:cs typeface="Arial" panose="020B0604020202020204" pitchFamily="34" charset="0"/>
            </a:rPr>
            <a:t>Exhibit 1:</a:t>
          </a:r>
          <a:r>
            <a:rPr lang="en-US" sz="1800" kern="1200">
              <a:latin typeface="+mn-lt"/>
              <a:cs typeface="Arial" panose="020B0604020202020204" pitchFamily="34" charset="0"/>
            </a:rPr>
            <a:t> Bidder Experience and References </a:t>
          </a:r>
        </a:p>
        <a:p>
          <a:pPr marL="342900" lvl="2" indent="-171450" algn="l" defTabSz="800100">
            <a:lnSpc>
              <a:spcPct val="100000"/>
            </a:lnSpc>
            <a:spcBef>
              <a:spcPts val="300"/>
            </a:spcBef>
            <a:spcAft>
              <a:spcPts val="300"/>
            </a:spcAft>
            <a:buChar char="•"/>
          </a:pPr>
          <a:r>
            <a:rPr lang="en-US" sz="1800" b="1" kern="1200">
              <a:latin typeface="+mn-lt"/>
              <a:cs typeface="Arial" panose="020B0604020202020204" pitchFamily="34" charset="0"/>
            </a:rPr>
            <a:t>Exhibit 2: </a:t>
          </a:r>
          <a:r>
            <a:rPr lang="en-US" sz="1800" kern="1200">
              <a:latin typeface="+mn-lt"/>
              <a:cs typeface="Arial" panose="020B0604020202020204" pitchFamily="34" charset="0"/>
            </a:rPr>
            <a:t>Bidder Service Level Staffing </a:t>
          </a:r>
        </a:p>
        <a:p>
          <a:pPr marL="171450" lvl="1" indent="-171450" algn="l" defTabSz="800100">
            <a:lnSpc>
              <a:spcPct val="100000"/>
            </a:lnSpc>
            <a:spcBef>
              <a:spcPts val="300"/>
            </a:spcBef>
            <a:spcAft>
              <a:spcPts val="300"/>
            </a:spcAft>
            <a:buChar char="•"/>
          </a:pPr>
          <a:r>
            <a:rPr lang="en-US" sz="1800" b="1" kern="1200">
              <a:latin typeface="+mn-lt"/>
              <a:cs typeface="Arial" panose="020B0604020202020204" pitchFamily="34" charset="0"/>
            </a:rPr>
            <a:t>Form C: </a:t>
          </a:r>
          <a:r>
            <a:rPr lang="en-US" sz="1800" kern="1200">
              <a:latin typeface="+mn-lt"/>
              <a:cs typeface="Arial" panose="020B0604020202020204" pitchFamily="34" charset="0"/>
            </a:rPr>
            <a:t>Small Business Attestation Form</a:t>
          </a:r>
        </a:p>
        <a:p>
          <a:pPr marL="171450" lvl="1" indent="-171450" algn="l" defTabSz="800100">
            <a:lnSpc>
              <a:spcPct val="100000"/>
            </a:lnSpc>
            <a:spcBef>
              <a:spcPts val="300"/>
            </a:spcBef>
            <a:spcAft>
              <a:spcPts val="300"/>
            </a:spcAft>
            <a:buChar char="•"/>
          </a:pPr>
          <a:r>
            <a:rPr lang="en-US" sz="1800" kern="1200">
              <a:latin typeface="+mn-lt"/>
              <a:cs typeface="Arial" panose="020B0604020202020204" pitchFamily="34" charset="0"/>
            </a:rPr>
            <a:t>Other items as applicable</a:t>
          </a:r>
        </a:p>
      </dsp:txBody>
      <dsp:txXfrm>
        <a:off x="0" y="656316"/>
        <a:ext cx="8161457" cy="2815200"/>
      </dsp:txXfrm>
    </dsp:sp>
    <dsp:sp modelId="{A11801B6-5836-408C-A1D9-930F2159E04C}">
      <dsp:nvSpPr>
        <dsp:cNvPr id="0" name=""/>
        <dsp:cNvSpPr/>
      </dsp:nvSpPr>
      <dsp:spPr>
        <a:xfrm>
          <a:off x="0" y="3471516"/>
          <a:ext cx="8161457" cy="63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cs typeface="Arial" panose="020B0604020202020204" pitchFamily="34" charset="0"/>
            </a:rPr>
            <a:t>Price Response as a separate document, including:</a:t>
          </a:r>
        </a:p>
      </dsp:txBody>
      <dsp:txXfrm>
        <a:off x="31070" y="3502586"/>
        <a:ext cx="8099317" cy="574340"/>
      </dsp:txXfrm>
    </dsp:sp>
    <dsp:sp modelId="{3E7D1D5A-CE22-44A9-AA2B-B01631BEBC6B}">
      <dsp:nvSpPr>
        <dsp:cNvPr id="0" name=""/>
        <dsp:cNvSpPr/>
      </dsp:nvSpPr>
      <dsp:spPr>
        <a:xfrm>
          <a:off x="0" y="4107996"/>
          <a:ext cx="8161457"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126" tIns="22860" rIns="128016" bIns="22860" numCol="1" spcCol="1270" anchor="t" anchorCtr="0">
          <a:noAutofit/>
        </a:bodyPr>
        <a:lstStyle/>
        <a:p>
          <a:pPr marL="171450" lvl="1" indent="-171450" algn="l" defTabSz="800100">
            <a:lnSpc>
              <a:spcPct val="100000"/>
            </a:lnSpc>
            <a:spcBef>
              <a:spcPts val="300"/>
            </a:spcBef>
            <a:spcAft>
              <a:spcPts val="300"/>
            </a:spcAft>
            <a:buChar char="•"/>
          </a:pPr>
          <a:r>
            <a:rPr lang="en-US" sz="1800" b="1" kern="1200">
              <a:solidFill>
                <a:prstClr val="black">
                  <a:hueOff val="0"/>
                  <a:satOff val="0"/>
                  <a:lumOff val="0"/>
                  <a:alphaOff val="0"/>
                </a:prstClr>
              </a:solidFill>
              <a:latin typeface="Calibri" panose="020F0502020204030204"/>
              <a:ea typeface="+mn-ea"/>
              <a:cs typeface="Arial" panose="020B0604020202020204" pitchFamily="34" charset="0"/>
            </a:rPr>
            <a:t>Form</a:t>
          </a:r>
          <a:r>
            <a:rPr lang="en-US" sz="1800" b="1" kern="1200">
              <a:solidFill>
                <a:schemeClr val="tx1"/>
              </a:solidFill>
              <a:latin typeface="+mn-lt"/>
              <a:cs typeface="Arial" panose="020B0604020202020204" pitchFamily="34" charset="0"/>
            </a:rPr>
            <a:t> D: </a:t>
          </a:r>
          <a:r>
            <a:rPr lang="en-US" sz="1800" kern="1200">
              <a:solidFill>
                <a:schemeClr val="tx1"/>
              </a:solidFill>
              <a:latin typeface="+mn-lt"/>
              <a:ea typeface="+mn-ea"/>
              <a:cs typeface="Arial" panose="020B0604020202020204" pitchFamily="34" charset="0"/>
            </a:rPr>
            <a:t>Price</a:t>
          </a:r>
          <a:r>
            <a:rPr lang="en-US" sz="1800" kern="1200">
              <a:solidFill>
                <a:schemeClr val="tx1"/>
              </a:solidFill>
              <a:latin typeface="+mn-lt"/>
              <a:cs typeface="Arial" panose="020B0604020202020204" pitchFamily="34" charset="0"/>
            </a:rPr>
            <a:t> Response </a:t>
          </a:r>
          <a:r>
            <a:rPr lang="en-US" sz="1400" i="1" kern="1200">
              <a:latin typeface="+mn-lt"/>
              <a:cs typeface="Arial" panose="020B0604020202020204" pitchFamily="34" charset="0"/>
            </a:rPr>
            <a:t>(as described in the Form D submission requirements)</a:t>
          </a:r>
          <a:endParaRPr lang="en-US" sz="1800" kern="1200">
            <a:solidFill>
              <a:schemeClr val="tx1"/>
            </a:solidFill>
            <a:latin typeface="+mn-lt"/>
            <a:cs typeface="Arial" panose="020B0604020202020204" pitchFamily="34" charset="0"/>
          </a:endParaRPr>
        </a:p>
      </dsp:txBody>
      <dsp:txXfrm>
        <a:off x="0" y="4107996"/>
        <a:ext cx="8161457" cy="56304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8FD5E-F088-2743-A64F-185E97257E51}"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9FA4-AA55-9646-9330-2D7770F3017A}" type="slidenum">
              <a:rPr lang="en-US" smtClean="0"/>
              <a:t>‹#›</a:t>
            </a:fld>
            <a:endParaRPr lang="en-US"/>
          </a:p>
        </p:txBody>
      </p:sp>
    </p:spTree>
    <p:extLst>
      <p:ext uri="{BB962C8B-B14F-4D97-AF65-F5344CB8AC3E}">
        <p14:creationId xmlns:p14="http://schemas.microsoft.com/office/powerpoint/2010/main" val="212563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the RFP # and RFP title</a:t>
            </a:r>
          </a:p>
          <a:p>
            <a:r>
              <a:rPr lang="en-US"/>
              <a:t>Enter the day, date and time of the Pre-Bid Conference </a:t>
            </a:r>
          </a:p>
        </p:txBody>
      </p:sp>
      <p:sp>
        <p:nvSpPr>
          <p:cNvPr id="4" name="Slide Number Placeholder 3"/>
          <p:cNvSpPr>
            <a:spLocks noGrp="1"/>
          </p:cNvSpPr>
          <p:nvPr>
            <p:ph type="sldNum" sz="quarter" idx="5"/>
          </p:nvPr>
        </p:nvSpPr>
        <p:spPr/>
        <p:txBody>
          <a:bodyPr/>
          <a:lstStyle/>
          <a:p>
            <a:fld id="{18B29FA4-AA55-9646-9330-2D7770F3017A}" type="slidenum">
              <a:rPr lang="en-US" smtClean="0"/>
              <a:t>1</a:t>
            </a:fld>
            <a:endParaRPr lang="en-US"/>
          </a:p>
        </p:txBody>
      </p:sp>
    </p:spTree>
    <p:extLst>
      <p:ext uri="{BB962C8B-B14F-4D97-AF65-F5344CB8AC3E}">
        <p14:creationId xmlns:p14="http://schemas.microsoft.com/office/powerpoint/2010/main" val="116131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10</a:t>
            </a:fld>
            <a:endParaRPr lang="en-US"/>
          </a:p>
        </p:txBody>
      </p:sp>
    </p:spTree>
    <p:extLst>
      <p:ext uri="{BB962C8B-B14F-4D97-AF65-F5344CB8AC3E}">
        <p14:creationId xmlns:p14="http://schemas.microsoft.com/office/powerpoint/2010/main" val="2917479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Input from the stakeholders is suggested for specific KPI’s or Performance Measurements for inclusion on this slide.</a:t>
            </a:r>
          </a:p>
        </p:txBody>
      </p:sp>
      <p:sp>
        <p:nvSpPr>
          <p:cNvPr id="4" name="Slide Number Placeholder 3"/>
          <p:cNvSpPr>
            <a:spLocks noGrp="1"/>
          </p:cNvSpPr>
          <p:nvPr>
            <p:ph type="sldNum" sz="quarter" idx="5"/>
          </p:nvPr>
        </p:nvSpPr>
        <p:spPr/>
        <p:txBody>
          <a:bodyPr/>
          <a:lstStyle/>
          <a:p>
            <a:fld id="{18B29FA4-AA55-9646-9330-2D7770F3017A}" type="slidenum">
              <a:rPr lang="en-US" smtClean="0"/>
              <a:t>11</a:t>
            </a:fld>
            <a:endParaRPr lang="en-US"/>
          </a:p>
        </p:txBody>
      </p:sp>
    </p:spTree>
    <p:extLst>
      <p:ext uri="{BB962C8B-B14F-4D97-AF65-F5344CB8AC3E}">
        <p14:creationId xmlns:p14="http://schemas.microsoft.com/office/powerpoint/2010/main" val="119953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25CEA-B52C-ED1E-5790-20B9523E3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F8FB9-4B2D-B987-A5F4-24B12ACDC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D0A82-06BE-714E-52A7-68BDFF1CBE0F}"/>
              </a:ext>
            </a:extLst>
          </p:cNvPr>
          <p:cNvSpPr>
            <a:spLocks noGrp="1"/>
          </p:cNvSpPr>
          <p:nvPr>
            <p:ph type="body" idx="1"/>
          </p:nvPr>
        </p:nvSpPr>
        <p:spPr/>
        <p:txBody>
          <a:bodyPr/>
          <a:lstStyle/>
          <a:p>
            <a:r>
              <a:rPr lang="en-US"/>
              <a:t>Remove the last bullet if the solicitation is less than $250K.  Later in the presentation we will provide resources and information for the  Supplier Diversity Program.</a:t>
            </a:r>
          </a:p>
        </p:txBody>
      </p:sp>
      <p:sp>
        <p:nvSpPr>
          <p:cNvPr id="4" name="Slide Number Placeholder 3">
            <a:extLst>
              <a:ext uri="{FF2B5EF4-FFF2-40B4-BE49-F238E27FC236}">
                <a16:creationId xmlns:a16="http://schemas.microsoft.com/office/drawing/2014/main" id="{14C285A3-9C1A-82EC-4B72-0213086320F7}"/>
              </a:ext>
            </a:extLst>
          </p:cNvPr>
          <p:cNvSpPr>
            <a:spLocks noGrp="1"/>
          </p:cNvSpPr>
          <p:nvPr>
            <p:ph type="sldNum" sz="quarter" idx="5"/>
          </p:nvPr>
        </p:nvSpPr>
        <p:spPr/>
        <p:txBody>
          <a:bodyPr/>
          <a:lstStyle/>
          <a:p>
            <a:fld id="{18B29FA4-AA55-9646-9330-2D7770F3017A}" type="slidenum">
              <a:rPr lang="en-US" smtClean="0"/>
              <a:t>15</a:t>
            </a:fld>
            <a:endParaRPr lang="en-US"/>
          </a:p>
        </p:txBody>
      </p:sp>
    </p:spTree>
    <p:extLst>
      <p:ext uri="{BB962C8B-B14F-4D97-AF65-F5344CB8AC3E}">
        <p14:creationId xmlns:p14="http://schemas.microsoft.com/office/powerpoint/2010/main" val="132476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the last bullet if the solicitation is less than $250K.  Later in the presentation we will provide resources and information for the  Supplier Diversity Program.</a:t>
            </a:r>
          </a:p>
        </p:txBody>
      </p:sp>
      <p:sp>
        <p:nvSpPr>
          <p:cNvPr id="4" name="Slide Number Placeholder 3"/>
          <p:cNvSpPr>
            <a:spLocks noGrp="1"/>
          </p:cNvSpPr>
          <p:nvPr>
            <p:ph type="sldNum" sz="quarter" idx="5"/>
          </p:nvPr>
        </p:nvSpPr>
        <p:spPr/>
        <p:txBody>
          <a:bodyPr/>
          <a:lstStyle/>
          <a:p>
            <a:fld id="{18B29FA4-AA55-9646-9330-2D7770F3017A}" type="slidenum">
              <a:rPr lang="en-US" smtClean="0"/>
              <a:t>16</a:t>
            </a:fld>
            <a:endParaRPr lang="en-US"/>
          </a:p>
        </p:txBody>
      </p:sp>
    </p:spTree>
    <p:extLst>
      <p:ext uri="{BB962C8B-B14F-4D97-AF65-F5344CB8AC3E}">
        <p14:creationId xmlns:p14="http://schemas.microsoft.com/office/powerpoint/2010/main" val="3017598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17</a:t>
            </a:fld>
            <a:endParaRPr lang="en-US"/>
          </a:p>
        </p:txBody>
      </p:sp>
    </p:spTree>
    <p:extLst>
      <p:ext uri="{BB962C8B-B14F-4D97-AF65-F5344CB8AC3E}">
        <p14:creationId xmlns:p14="http://schemas.microsoft.com/office/powerpoint/2010/main" val="108879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CBBAD-C197-6B1C-84F6-F21494508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E8E95-04C4-4149-CC33-E28B9FBD6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0C175-D572-907E-1E88-41FDE39951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51822E-AD52-C892-D9FD-4BD064FCE6C5}"/>
              </a:ext>
            </a:extLst>
          </p:cNvPr>
          <p:cNvSpPr>
            <a:spLocks noGrp="1"/>
          </p:cNvSpPr>
          <p:nvPr>
            <p:ph type="sldNum" sz="quarter" idx="5"/>
          </p:nvPr>
        </p:nvSpPr>
        <p:spPr/>
        <p:txBody>
          <a:bodyPr/>
          <a:lstStyle/>
          <a:p>
            <a:fld id="{18B29FA4-AA55-9646-9330-2D7770F3017A}" type="slidenum">
              <a:rPr lang="en-US" smtClean="0"/>
              <a:t>18</a:t>
            </a:fld>
            <a:endParaRPr lang="en-US"/>
          </a:p>
        </p:txBody>
      </p:sp>
    </p:spTree>
    <p:extLst>
      <p:ext uri="{BB962C8B-B14F-4D97-AF65-F5344CB8AC3E}">
        <p14:creationId xmlns:p14="http://schemas.microsoft.com/office/powerpoint/2010/main" val="429049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4B3E-9E68-8439-09BF-0AED21379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D281F-C5A4-02B9-EF7D-B65BC017D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5EA13-8A26-98A5-F993-4053891F9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01E2D4-E9FC-EF87-789E-47946542E7E8}"/>
              </a:ext>
            </a:extLst>
          </p:cNvPr>
          <p:cNvSpPr>
            <a:spLocks noGrp="1"/>
          </p:cNvSpPr>
          <p:nvPr>
            <p:ph type="sldNum" sz="quarter" idx="5"/>
          </p:nvPr>
        </p:nvSpPr>
        <p:spPr/>
        <p:txBody>
          <a:bodyPr/>
          <a:lstStyle/>
          <a:p>
            <a:fld id="{18B29FA4-AA55-9646-9330-2D7770F3017A}" type="slidenum">
              <a:rPr lang="en-US" smtClean="0"/>
              <a:t>19</a:t>
            </a:fld>
            <a:endParaRPr lang="en-US"/>
          </a:p>
        </p:txBody>
      </p:sp>
    </p:spTree>
    <p:extLst>
      <p:ext uri="{BB962C8B-B14F-4D97-AF65-F5344CB8AC3E}">
        <p14:creationId xmlns:p14="http://schemas.microsoft.com/office/powerpoint/2010/main" val="87834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82871-F9F2-B71E-0EE6-8F1D636F3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2DED1-1C4E-BDA7-D601-61CF7046D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68519-0ED7-655D-7E09-BC0AD32A9B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788C16-393F-BBCE-2EF2-45150C3236C4}"/>
              </a:ext>
            </a:extLst>
          </p:cNvPr>
          <p:cNvSpPr>
            <a:spLocks noGrp="1"/>
          </p:cNvSpPr>
          <p:nvPr>
            <p:ph type="sldNum" sz="quarter" idx="5"/>
          </p:nvPr>
        </p:nvSpPr>
        <p:spPr/>
        <p:txBody>
          <a:bodyPr/>
          <a:lstStyle/>
          <a:p>
            <a:fld id="{18B29FA4-AA55-9646-9330-2D7770F3017A}" type="slidenum">
              <a:rPr lang="en-US" smtClean="0"/>
              <a:t>20</a:t>
            </a:fld>
            <a:endParaRPr lang="en-US"/>
          </a:p>
        </p:txBody>
      </p:sp>
    </p:spTree>
    <p:extLst>
      <p:ext uri="{BB962C8B-B14F-4D97-AF65-F5344CB8AC3E}">
        <p14:creationId xmlns:p14="http://schemas.microsoft.com/office/powerpoint/2010/main" val="408782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9961-BB49-BF3B-C9A0-6C4C3DC57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5169A-7E28-D7E7-E4A5-2E46B8D1C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6BCB1-0068-6521-B5FA-E93A39911E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78DACF-221A-316F-C975-F32C4BAC46CC}"/>
              </a:ext>
            </a:extLst>
          </p:cNvPr>
          <p:cNvSpPr>
            <a:spLocks noGrp="1"/>
          </p:cNvSpPr>
          <p:nvPr>
            <p:ph type="sldNum" sz="quarter" idx="5"/>
          </p:nvPr>
        </p:nvSpPr>
        <p:spPr/>
        <p:txBody>
          <a:bodyPr/>
          <a:lstStyle/>
          <a:p>
            <a:fld id="{18B29FA4-AA55-9646-9330-2D7770F3017A}" type="slidenum">
              <a:rPr lang="en-US" smtClean="0"/>
              <a:t>21</a:t>
            </a:fld>
            <a:endParaRPr lang="en-US"/>
          </a:p>
        </p:txBody>
      </p:sp>
    </p:spTree>
    <p:extLst>
      <p:ext uri="{BB962C8B-B14F-4D97-AF65-F5344CB8AC3E}">
        <p14:creationId xmlns:p14="http://schemas.microsoft.com/office/powerpoint/2010/main" val="357437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or update this statement based on the requirements in the RFP.</a:t>
            </a:r>
          </a:p>
        </p:txBody>
      </p:sp>
      <p:sp>
        <p:nvSpPr>
          <p:cNvPr id="4" name="Slide Number Placeholder 3"/>
          <p:cNvSpPr>
            <a:spLocks noGrp="1"/>
          </p:cNvSpPr>
          <p:nvPr>
            <p:ph type="sldNum" sz="quarter" idx="5"/>
          </p:nvPr>
        </p:nvSpPr>
        <p:spPr/>
        <p:txBody>
          <a:bodyPr/>
          <a:lstStyle/>
          <a:p>
            <a:fld id="{18B29FA4-AA55-9646-9330-2D7770F3017A}" type="slidenum">
              <a:rPr lang="en-US" smtClean="0"/>
              <a:t>22</a:t>
            </a:fld>
            <a:endParaRPr lang="en-US"/>
          </a:p>
        </p:txBody>
      </p:sp>
    </p:spTree>
    <p:extLst>
      <p:ext uri="{BB962C8B-B14F-4D97-AF65-F5344CB8AC3E}">
        <p14:creationId xmlns:p14="http://schemas.microsoft.com/office/powerpoint/2010/main" val="188353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the section highlighted in yellow with the name &amp; title for all speaking during the pre-bid.  Delete any text not being used.</a:t>
            </a:r>
          </a:p>
        </p:txBody>
      </p:sp>
      <p:sp>
        <p:nvSpPr>
          <p:cNvPr id="4" name="Slide Number Placeholder 3"/>
          <p:cNvSpPr>
            <a:spLocks noGrp="1"/>
          </p:cNvSpPr>
          <p:nvPr>
            <p:ph type="sldNum" sz="quarter" idx="5"/>
          </p:nvPr>
        </p:nvSpPr>
        <p:spPr/>
        <p:txBody>
          <a:bodyPr/>
          <a:lstStyle/>
          <a:p>
            <a:fld id="{18B29FA4-AA55-9646-9330-2D7770F3017A}" type="slidenum">
              <a:rPr lang="en-US" smtClean="0"/>
              <a:t>2</a:t>
            </a:fld>
            <a:endParaRPr lang="en-US"/>
          </a:p>
        </p:txBody>
      </p:sp>
    </p:spTree>
    <p:extLst>
      <p:ext uri="{BB962C8B-B14F-4D97-AF65-F5344CB8AC3E}">
        <p14:creationId xmlns:p14="http://schemas.microsoft.com/office/powerpoint/2010/main" val="269424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23</a:t>
            </a:fld>
            <a:endParaRPr lang="en-US"/>
          </a:p>
        </p:txBody>
      </p:sp>
    </p:spTree>
    <p:extLst>
      <p:ext uri="{BB962C8B-B14F-4D97-AF65-F5344CB8AC3E}">
        <p14:creationId xmlns:p14="http://schemas.microsoft.com/office/powerpoint/2010/main" val="710136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provide an overview of the Supplier Diversity &amp; Inclusion requirements which are 25% of the points in the evaluation process.  This requirement strengthens and increases business opportunities for partnership with companies certified by the Supplier Diversity Office.  There are many resources in this section that will guide all bidders to further understand the program, its importance and the resources for help from the SDO office if needed. </a:t>
            </a:r>
          </a:p>
        </p:txBody>
      </p:sp>
      <p:sp>
        <p:nvSpPr>
          <p:cNvPr id="4" name="Slide Number Placeholder 3"/>
          <p:cNvSpPr>
            <a:spLocks noGrp="1"/>
          </p:cNvSpPr>
          <p:nvPr>
            <p:ph type="sldNum" sz="quarter" idx="5"/>
          </p:nvPr>
        </p:nvSpPr>
        <p:spPr/>
        <p:txBody>
          <a:bodyPr/>
          <a:lstStyle/>
          <a:p>
            <a:fld id="{18B29FA4-AA55-9646-9330-2D7770F3017A}" type="slidenum">
              <a:rPr lang="en-US" smtClean="0"/>
              <a:t>24</a:t>
            </a:fld>
            <a:endParaRPr lang="en-US"/>
          </a:p>
        </p:txBody>
      </p:sp>
    </p:spTree>
    <p:extLst>
      <p:ext uri="{BB962C8B-B14F-4D97-AF65-F5344CB8AC3E}">
        <p14:creationId xmlns:p14="http://schemas.microsoft.com/office/powerpoint/2010/main" val="2367744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26</a:t>
            </a:fld>
            <a:endParaRPr lang="en-US"/>
          </a:p>
        </p:txBody>
      </p:sp>
    </p:spTree>
    <p:extLst>
      <p:ext uri="{BB962C8B-B14F-4D97-AF65-F5344CB8AC3E}">
        <p14:creationId xmlns:p14="http://schemas.microsoft.com/office/powerpoint/2010/main" val="3343139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6FF91B-1B94-4550-BEC1-82B71242E61D}" type="slidenum">
              <a:rPr lang="en-US" smtClean="0"/>
              <a:t>29</a:t>
            </a:fld>
            <a:endParaRPr lang="en-US"/>
          </a:p>
        </p:txBody>
      </p:sp>
    </p:spTree>
    <p:extLst>
      <p:ext uri="{BB962C8B-B14F-4D97-AF65-F5344CB8AC3E}">
        <p14:creationId xmlns:p14="http://schemas.microsoft.com/office/powerpoint/2010/main" val="3610996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all Bidders: </a:t>
            </a:r>
            <a:r>
              <a:rPr lang="en-US" sz="1200" b="1" kern="0">
                <a:solidFill>
                  <a:schemeClr val="bg1">
                    <a:lumMod val="50000"/>
                  </a:schemeClr>
                </a:solidFill>
                <a:latin typeface="+mn-lt"/>
              </a:rPr>
              <a:t>Please watch this short video that demonstrates how to use the tool to ask questions about the bid</a:t>
            </a:r>
            <a:r>
              <a:rPr lang="en-US" sz="1200" kern="0">
                <a:solidFill>
                  <a:schemeClr val="bg1">
                    <a:lumMod val="50000"/>
                  </a:schemeClr>
                </a:solidFill>
                <a:latin typeface="+mn-lt"/>
              </a:rPr>
              <a:t>.</a:t>
            </a:r>
          </a:p>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31</a:t>
            </a:fld>
            <a:endParaRPr lang="en-US"/>
          </a:p>
        </p:txBody>
      </p:sp>
    </p:spTree>
    <p:extLst>
      <p:ext uri="{BB962C8B-B14F-4D97-AF65-F5344CB8AC3E}">
        <p14:creationId xmlns:p14="http://schemas.microsoft.com/office/powerpoint/2010/main" val="322337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have a variety of methods to review the training material,  you can </a:t>
            </a:r>
            <a:r>
              <a:rPr lang="en-US" b="1"/>
              <a:t>View</a:t>
            </a:r>
            <a:r>
              <a:rPr lang="en-US"/>
              <a:t> the webcast </a:t>
            </a:r>
            <a:r>
              <a:rPr lang="en-US" b="1"/>
              <a:t>Participate</a:t>
            </a:r>
            <a:r>
              <a:rPr lang="en-US"/>
              <a:t> in Vendor Training or </a:t>
            </a:r>
            <a:r>
              <a:rPr lang="en-US" b="1"/>
              <a:t>Read</a:t>
            </a:r>
            <a:r>
              <a:rPr lang="en-US"/>
              <a:t> the job aids </a:t>
            </a:r>
          </a:p>
        </p:txBody>
      </p:sp>
      <p:sp>
        <p:nvSpPr>
          <p:cNvPr id="4" name="Slide Number Placeholder 3"/>
          <p:cNvSpPr>
            <a:spLocks noGrp="1"/>
          </p:cNvSpPr>
          <p:nvPr>
            <p:ph type="sldNum" sz="quarter" idx="5"/>
          </p:nvPr>
        </p:nvSpPr>
        <p:spPr/>
        <p:txBody>
          <a:bodyPr/>
          <a:lstStyle/>
          <a:p>
            <a:fld id="{18B29FA4-AA55-9646-9330-2D7770F3017A}" type="slidenum">
              <a:rPr lang="en-US" smtClean="0"/>
              <a:t>32</a:t>
            </a:fld>
            <a:endParaRPr lang="en-US"/>
          </a:p>
        </p:txBody>
      </p:sp>
    </p:spTree>
    <p:extLst>
      <p:ext uri="{BB962C8B-B14F-4D97-AF65-F5344CB8AC3E}">
        <p14:creationId xmlns:p14="http://schemas.microsoft.com/office/powerpoint/2010/main" val="466385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this to the end</a:t>
            </a:r>
          </a:p>
        </p:txBody>
      </p:sp>
      <p:sp>
        <p:nvSpPr>
          <p:cNvPr id="4" name="Slide Number Placeholder 3"/>
          <p:cNvSpPr>
            <a:spLocks noGrp="1"/>
          </p:cNvSpPr>
          <p:nvPr>
            <p:ph type="sldNum" sz="quarter" idx="5"/>
          </p:nvPr>
        </p:nvSpPr>
        <p:spPr/>
        <p:txBody>
          <a:bodyPr/>
          <a:lstStyle/>
          <a:p>
            <a:fld id="{18B29FA4-AA55-9646-9330-2D7770F3017A}" type="slidenum">
              <a:rPr lang="en-US" smtClean="0"/>
              <a:t>33</a:t>
            </a:fld>
            <a:endParaRPr lang="en-US"/>
          </a:p>
        </p:txBody>
      </p:sp>
    </p:spTree>
    <p:extLst>
      <p:ext uri="{BB962C8B-B14F-4D97-AF65-F5344CB8AC3E}">
        <p14:creationId xmlns:p14="http://schemas.microsoft.com/office/powerpoint/2010/main" val="1510859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the highlighted dates, time and RFP #</a:t>
            </a:r>
          </a:p>
        </p:txBody>
      </p:sp>
      <p:sp>
        <p:nvSpPr>
          <p:cNvPr id="4" name="Slide Number Placeholder 3"/>
          <p:cNvSpPr>
            <a:spLocks noGrp="1"/>
          </p:cNvSpPr>
          <p:nvPr>
            <p:ph type="sldNum" sz="quarter" idx="5"/>
          </p:nvPr>
        </p:nvSpPr>
        <p:spPr/>
        <p:txBody>
          <a:bodyPr/>
          <a:lstStyle/>
          <a:p>
            <a:fld id="{18B29FA4-AA55-9646-9330-2D7770F3017A}" type="slidenum">
              <a:rPr lang="en-US" smtClean="0"/>
              <a:t>35</a:t>
            </a:fld>
            <a:endParaRPr lang="en-US"/>
          </a:p>
        </p:txBody>
      </p:sp>
    </p:spTree>
    <p:extLst>
      <p:ext uri="{BB962C8B-B14F-4D97-AF65-F5344CB8AC3E}">
        <p14:creationId xmlns:p14="http://schemas.microsoft.com/office/powerpoint/2010/main" val="229865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slide</a:t>
            </a:r>
          </a:p>
        </p:txBody>
      </p:sp>
      <p:sp>
        <p:nvSpPr>
          <p:cNvPr id="4" name="Slide Number Placeholder 3"/>
          <p:cNvSpPr>
            <a:spLocks noGrp="1"/>
          </p:cNvSpPr>
          <p:nvPr>
            <p:ph type="sldNum" sz="quarter" idx="5"/>
          </p:nvPr>
        </p:nvSpPr>
        <p:spPr/>
        <p:txBody>
          <a:bodyPr/>
          <a:lstStyle/>
          <a:p>
            <a:fld id="{18B29FA4-AA55-9646-9330-2D7770F3017A}" type="slidenum">
              <a:rPr lang="en-US" smtClean="0"/>
              <a:t>36</a:t>
            </a:fld>
            <a:endParaRPr lang="en-US"/>
          </a:p>
        </p:txBody>
      </p:sp>
    </p:spTree>
    <p:extLst>
      <p:ext uri="{BB962C8B-B14F-4D97-AF65-F5344CB8AC3E}">
        <p14:creationId xmlns:p14="http://schemas.microsoft.com/office/powerpoint/2010/main" val="204837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that the bidders know that they cannot not contact stakeholders or other MBTA staff regarding this bid; all communication must come thru Procurement &amp; Logistics via COMMBUYS or email.  Make mention of section 3.2.1 for the MBTA Designated Representative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29FA4-AA55-9646-9330-2D7770F30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30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follow this format – no adjustments should be needed.</a:t>
            </a:r>
          </a:p>
        </p:txBody>
      </p:sp>
      <p:sp>
        <p:nvSpPr>
          <p:cNvPr id="4" name="Slide Number Placeholder 3"/>
          <p:cNvSpPr>
            <a:spLocks noGrp="1"/>
          </p:cNvSpPr>
          <p:nvPr>
            <p:ph type="sldNum" sz="quarter" idx="5"/>
          </p:nvPr>
        </p:nvSpPr>
        <p:spPr/>
        <p:txBody>
          <a:bodyPr/>
          <a:lstStyle/>
          <a:p>
            <a:fld id="{18B29FA4-AA55-9646-9330-2D7770F3017A}" type="slidenum">
              <a:rPr lang="en-US" smtClean="0"/>
              <a:t>4</a:t>
            </a:fld>
            <a:endParaRPr lang="en-US"/>
          </a:p>
        </p:txBody>
      </p:sp>
    </p:spTree>
    <p:extLst>
      <p:ext uri="{BB962C8B-B14F-4D97-AF65-F5344CB8AC3E}">
        <p14:creationId xmlns:p14="http://schemas.microsoft.com/office/powerpoint/2010/main" val="195093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 to this slide should be made.</a:t>
            </a:r>
          </a:p>
        </p:txBody>
      </p:sp>
      <p:sp>
        <p:nvSpPr>
          <p:cNvPr id="4" name="Slide Number Placeholder 3"/>
          <p:cNvSpPr>
            <a:spLocks noGrp="1"/>
          </p:cNvSpPr>
          <p:nvPr>
            <p:ph type="sldNum" sz="quarter" idx="5"/>
          </p:nvPr>
        </p:nvSpPr>
        <p:spPr/>
        <p:txBody>
          <a:bodyPr/>
          <a:lstStyle/>
          <a:p>
            <a:fld id="{18B29FA4-AA55-9646-9330-2D7770F3017A}" type="slidenum">
              <a:rPr lang="en-US" smtClean="0"/>
              <a:t>5</a:t>
            </a:fld>
            <a:endParaRPr lang="en-US"/>
          </a:p>
        </p:txBody>
      </p:sp>
    </p:spTree>
    <p:extLst>
      <p:ext uri="{BB962C8B-B14F-4D97-AF65-F5344CB8AC3E}">
        <p14:creationId xmlns:p14="http://schemas.microsoft.com/office/powerpoint/2010/main" val="332476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Update the RFP # &amp; Title,  products or services , Contract or Service Effective Date (choose contract or service), Term of the contract and number of awards (us only if more than one award will be made)</a:t>
            </a:r>
          </a:p>
        </p:txBody>
      </p:sp>
      <p:sp>
        <p:nvSpPr>
          <p:cNvPr id="4" name="Slide Number Placeholder 3"/>
          <p:cNvSpPr>
            <a:spLocks noGrp="1"/>
          </p:cNvSpPr>
          <p:nvPr>
            <p:ph type="sldNum" sz="quarter" idx="5"/>
          </p:nvPr>
        </p:nvSpPr>
        <p:spPr/>
        <p:txBody>
          <a:bodyPr/>
          <a:lstStyle/>
          <a:p>
            <a:fld id="{18B29FA4-AA55-9646-9330-2D7770F3017A}" type="slidenum">
              <a:rPr lang="en-US" smtClean="0"/>
              <a:t>6</a:t>
            </a:fld>
            <a:endParaRPr lang="en-US"/>
          </a:p>
        </p:txBody>
      </p:sp>
    </p:spTree>
    <p:extLst>
      <p:ext uri="{BB962C8B-B14F-4D97-AF65-F5344CB8AC3E}">
        <p14:creationId xmlns:p14="http://schemas.microsoft.com/office/powerpoint/2010/main" val="693471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Update the Duration of the Contract</a:t>
            </a:r>
          </a:p>
        </p:txBody>
      </p:sp>
      <p:sp>
        <p:nvSpPr>
          <p:cNvPr id="4" name="Slide Number Placeholder 3"/>
          <p:cNvSpPr>
            <a:spLocks noGrp="1"/>
          </p:cNvSpPr>
          <p:nvPr>
            <p:ph type="sldNum" sz="quarter" idx="5"/>
          </p:nvPr>
        </p:nvSpPr>
        <p:spPr/>
        <p:txBody>
          <a:bodyPr/>
          <a:lstStyle/>
          <a:p>
            <a:fld id="{18B29FA4-AA55-9646-9330-2D7770F3017A}" type="slidenum">
              <a:rPr lang="en-US" smtClean="0"/>
              <a:t>7</a:t>
            </a:fld>
            <a:endParaRPr lang="en-US"/>
          </a:p>
        </p:txBody>
      </p:sp>
    </p:spTree>
    <p:extLst>
      <p:ext uri="{BB962C8B-B14F-4D97-AF65-F5344CB8AC3E}">
        <p14:creationId xmlns:p14="http://schemas.microsoft.com/office/powerpoint/2010/main" val="309450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FF0000"/>
                </a:solidFill>
              </a:rPr>
              <a:t>If additional slides are needed for different phases of the project, please add additional slides</a:t>
            </a:r>
          </a:p>
          <a:p>
            <a:endParaRPr lang="en-US"/>
          </a:p>
        </p:txBody>
      </p:sp>
      <p:sp>
        <p:nvSpPr>
          <p:cNvPr id="4" name="Slide Number Placeholder 3"/>
          <p:cNvSpPr>
            <a:spLocks noGrp="1"/>
          </p:cNvSpPr>
          <p:nvPr>
            <p:ph type="sldNum" sz="quarter" idx="5"/>
          </p:nvPr>
        </p:nvSpPr>
        <p:spPr/>
        <p:txBody>
          <a:bodyPr/>
          <a:lstStyle/>
          <a:p>
            <a:fld id="{18B29FA4-AA55-9646-9330-2D7770F3017A}" type="slidenum">
              <a:rPr lang="en-US" smtClean="0"/>
              <a:t>8</a:t>
            </a:fld>
            <a:endParaRPr lang="en-US"/>
          </a:p>
        </p:txBody>
      </p:sp>
    </p:spTree>
    <p:extLst>
      <p:ext uri="{BB962C8B-B14F-4D97-AF65-F5344CB8AC3E}">
        <p14:creationId xmlns:p14="http://schemas.microsoft.com/office/powerpoint/2010/main" val="166270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B9AB-2DE0-7853-65E6-35E245DA6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EBB51-D1E7-9DBC-C6EB-E16AD4CC1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B53E4-DDD7-4656-D36D-3221EB8B51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FF0000"/>
                </a:solidFill>
              </a:rPr>
              <a:t>If additional slides are needed for different phases of the project, please add additional slides</a:t>
            </a:r>
          </a:p>
          <a:p>
            <a:endParaRPr lang="en-US"/>
          </a:p>
        </p:txBody>
      </p:sp>
      <p:sp>
        <p:nvSpPr>
          <p:cNvPr id="4" name="Slide Number Placeholder 3">
            <a:extLst>
              <a:ext uri="{FF2B5EF4-FFF2-40B4-BE49-F238E27FC236}">
                <a16:creationId xmlns:a16="http://schemas.microsoft.com/office/drawing/2014/main" id="{088D45DF-BA52-5B73-FCBB-59BBE947BE69}"/>
              </a:ext>
            </a:extLst>
          </p:cNvPr>
          <p:cNvSpPr>
            <a:spLocks noGrp="1"/>
          </p:cNvSpPr>
          <p:nvPr>
            <p:ph type="sldNum" sz="quarter" idx="5"/>
          </p:nvPr>
        </p:nvSpPr>
        <p:spPr/>
        <p:txBody>
          <a:bodyPr/>
          <a:lstStyle/>
          <a:p>
            <a:fld id="{18B29FA4-AA55-9646-9330-2D7770F3017A}" type="slidenum">
              <a:rPr lang="en-US" smtClean="0"/>
              <a:t>9</a:t>
            </a:fld>
            <a:endParaRPr lang="en-US"/>
          </a:p>
        </p:txBody>
      </p:sp>
    </p:spTree>
    <p:extLst>
      <p:ext uri="{BB962C8B-B14F-4D97-AF65-F5344CB8AC3E}">
        <p14:creationId xmlns:p14="http://schemas.microsoft.com/office/powerpoint/2010/main" val="3185740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4051B-14AE-4348-B7A3-FF6FE591037D}"/>
              </a:ext>
            </a:extLst>
          </p:cNvPr>
          <p:cNvSpPr/>
          <p:nvPr userDrawn="1"/>
        </p:nvSpPr>
        <p:spPr>
          <a:xfrm>
            <a:off x="179294" y="161365"/>
            <a:ext cx="11815482" cy="65083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53147-F6E9-AC4F-A05B-B51B7A13E901}"/>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029A54C-9985-AE45-9B5B-75B121EB8FD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MBTA Logo">
            <a:extLst>
              <a:ext uri="{FF2B5EF4-FFF2-40B4-BE49-F238E27FC236}">
                <a16:creationId xmlns:a16="http://schemas.microsoft.com/office/drawing/2014/main" id="{F1316D1F-1ADC-5A4C-93DA-865473FCB642}"/>
              </a:ext>
            </a:extLst>
          </p:cNvPr>
          <p:cNvPicPr>
            <a:picLocks noChangeAspect="1"/>
          </p:cNvPicPr>
          <p:nvPr userDrawn="1"/>
        </p:nvPicPr>
        <p:blipFill>
          <a:blip r:embed="rId2"/>
          <a:stretch>
            <a:fillRect/>
          </a:stretch>
        </p:blipFill>
        <p:spPr>
          <a:xfrm>
            <a:off x="10309412" y="5060576"/>
            <a:ext cx="1377577" cy="1377577"/>
          </a:xfrm>
          <a:prstGeom prst="rect">
            <a:avLst/>
          </a:prstGeom>
        </p:spPr>
      </p:pic>
    </p:spTree>
    <p:extLst>
      <p:ext uri="{BB962C8B-B14F-4D97-AF65-F5344CB8AC3E}">
        <p14:creationId xmlns:p14="http://schemas.microsoft.com/office/powerpoint/2010/main" val="89973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6"/>
            <a:ext cx="10972800" cy="276999"/>
          </a:xfrm>
        </p:spPr>
        <p:txBody>
          <a:bodyPr lIns="0" tIns="0" rIns="0" bIns="0"/>
          <a:lstStyle>
            <a:lvl1pPr>
              <a:defRPr/>
            </a:lvl1pPr>
          </a:lstStyle>
          <a:p>
            <a:endParaRPr/>
          </a:p>
        </p:txBody>
      </p:sp>
      <p:sp>
        <p:nvSpPr>
          <p:cNvPr id="10" name="Right Triangle 9">
            <a:extLst>
              <a:ext uri="{FF2B5EF4-FFF2-40B4-BE49-F238E27FC236}">
                <a16:creationId xmlns:a16="http://schemas.microsoft.com/office/drawing/2014/main" id="{1FE989A2-71AD-4595-8C25-37AA7A93BE54}"/>
              </a:ext>
            </a:extLst>
          </p:cNvPr>
          <p:cNvSpPr/>
          <p:nvPr userDrawn="1"/>
        </p:nvSpPr>
        <p:spPr>
          <a:xfrm rot="16200000">
            <a:off x="2864696"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ight Triangle 10">
            <a:extLst>
              <a:ext uri="{FF2B5EF4-FFF2-40B4-BE49-F238E27FC236}">
                <a16:creationId xmlns:a16="http://schemas.microsoft.com/office/drawing/2014/main" id="{3C22B8BC-A319-42E1-8EAF-F0291DEC44C1}"/>
              </a:ext>
            </a:extLst>
          </p:cNvPr>
          <p:cNvSpPr/>
          <p:nvPr userDrawn="1"/>
        </p:nvSpPr>
        <p:spPr>
          <a:xfrm rot="10800000">
            <a:off x="5080000" y="3543"/>
            <a:ext cx="7112000" cy="4232286"/>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Holder 3">
            <a:extLst>
              <a:ext uri="{FF2B5EF4-FFF2-40B4-BE49-F238E27FC236}">
                <a16:creationId xmlns:a16="http://schemas.microsoft.com/office/drawing/2014/main" id="{2A930772-45C0-4698-9A95-850F8CB15658}"/>
              </a:ext>
            </a:extLst>
          </p:cNvPr>
          <p:cNvSpPr>
            <a:spLocks noGrp="1"/>
          </p:cNvSpPr>
          <p:nvPr>
            <p:ph sz="half" idx="11"/>
          </p:nvPr>
        </p:nvSpPr>
        <p:spPr>
          <a:xfrm>
            <a:off x="609599" y="1290705"/>
            <a:ext cx="5082988" cy="276999"/>
          </a:xfrm>
          <a:prstGeom prst="rect">
            <a:avLst/>
          </a:prstGeom>
        </p:spPr>
        <p:txBody>
          <a:bodyPr wrap="square" lIns="0" tIns="0" rIns="0" bIns="0">
            <a:spAutoFit/>
          </a:bodyPr>
          <a:lstStyle>
            <a:lvl1pPr>
              <a:defRPr/>
            </a:lvl1pPr>
          </a:lstStyle>
          <a:p>
            <a:endParaRPr/>
          </a:p>
        </p:txBody>
      </p:sp>
      <p:sp>
        <p:nvSpPr>
          <p:cNvPr id="12" name="Holder 3">
            <a:extLst>
              <a:ext uri="{FF2B5EF4-FFF2-40B4-BE49-F238E27FC236}">
                <a16:creationId xmlns:a16="http://schemas.microsoft.com/office/drawing/2014/main" id="{B2A627BA-6EBF-40DD-A74A-0984E44160F6}"/>
              </a:ext>
            </a:extLst>
          </p:cNvPr>
          <p:cNvSpPr>
            <a:spLocks noGrp="1"/>
          </p:cNvSpPr>
          <p:nvPr>
            <p:ph sz="half" idx="12"/>
          </p:nvPr>
        </p:nvSpPr>
        <p:spPr>
          <a:xfrm>
            <a:off x="6499414" y="1290705"/>
            <a:ext cx="5082988" cy="276999"/>
          </a:xfrm>
          <a:prstGeom prst="rect">
            <a:avLst/>
          </a:prstGeom>
        </p:spPr>
        <p:txBody>
          <a:bodyPr wrap="square" lIns="0" tIns="0" rIns="0" bIns="0">
            <a:spAutoFit/>
          </a:bodyPr>
          <a:lstStyle>
            <a:lvl1pPr>
              <a:defRPr/>
            </a:lvl1pPr>
          </a:lstStyle>
          <a:p>
            <a:endParaRPr/>
          </a:p>
        </p:txBody>
      </p:sp>
      <p:sp>
        <p:nvSpPr>
          <p:cNvPr id="14" name="Rectangle 13">
            <a:extLst>
              <a:ext uri="{FF2B5EF4-FFF2-40B4-BE49-F238E27FC236}">
                <a16:creationId xmlns:a16="http://schemas.microsoft.com/office/drawing/2014/main" id="{732293EA-83F2-4C14-93EB-D6E3B0E24E55}"/>
              </a:ext>
            </a:extLst>
          </p:cNvPr>
          <p:cNvSpPr/>
          <p:nvPr userDrawn="1"/>
        </p:nvSpPr>
        <p:spPr>
          <a:xfrm>
            <a:off x="9436" y="6252882"/>
            <a:ext cx="12191999" cy="125058"/>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6" name="Picture 15">
            <a:extLst>
              <a:ext uri="{FF2B5EF4-FFF2-40B4-BE49-F238E27FC236}">
                <a16:creationId xmlns:a16="http://schemas.microsoft.com/office/drawing/2014/main" id="{678C3769-0861-4213-AAC0-E75AC5C04CC9}"/>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4" y="6464883"/>
            <a:ext cx="286906" cy="286906"/>
          </a:xfrm>
          <a:prstGeom prst="rect">
            <a:avLst/>
          </a:prstGeom>
        </p:spPr>
      </p:pic>
      <p:sp>
        <p:nvSpPr>
          <p:cNvPr id="17" name="TextBox 16">
            <a:extLst>
              <a:ext uri="{FF2B5EF4-FFF2-40B4-BE49-F238E27FC236}">
                <a16:creationId xmlns:a16="http://schemas.microsoft.com/office/drawing/2014/main" id="{D9BD17D4-626C-49DA-8707-A763C7291E23}"/>
              </a:ext>
            </a:extLst>
          </p:cNvPr>
          <p:cNvSpPr txBox="1"/>
          <p:nvPr userDrawn="1"/>
        </p:nvSpPr>
        <p:spPr>
          <a:xfrm>
            <a:off x="609601" y="6415246"/>
            <a:ext cx="2455333" cy="400110"/>
          </a:xfrm>
          <a:prstGeom prst="rect">
            <a:avLst/>
          </a:prstGeom>
          <a:noFill/>
        </p:spPr>
        <p:txBody>
          <a:bodyPr wrap="square" rtlCol="0">
            <a:spAutoFit/>
          </a:bodyPr>
          <a:lstStyle/>
          <a:p>
            <a:r>
              <a:rPr lang="en-US" sz="2000" b="0">
                <a:solidFill>
                  <a:schemeClr val="bg1"/>
                </a:solidFill>
              </a:rPr>
              <a:t>@</a:t>
            </a:r>
            <a:r>
              <a:rPr lang="en-US" sz="2000" b="0" err="1">
                <a:solidFill>
                  <a:schemeClr val="bg1"/>
                </a:solidFill>
              </a:rPr>
              <a:t>Mass_OSD</a:t>
            </a:r>
            <a:endParaRPr lang="en-US" sz="2000" b="0">
              <a:solidFill>
                <a:schemeClr val="bg1"/>
              </a:solidFill>
            </a:endParaRPr>
          </a:p>
        </p:txBody>
      </p:sp>
      <p:sp>
        <p:nvSpPr>
          <p:cNvPr id="18" name="TextBox 17">
            <a:extLst>
              <a:ext uri="{FF2B5EF4-FFF2-40B4-BE49-F238E27FC236}">
                <a16:creationId xmlns:a16="http://schemas.microsoft.com/office/drawing/2014/main" id="{1890E8BF-DA15-4E19-B063-9AAEB1E06A6F}"/>
              </a:ext>
            </a:extLst>
          </p:cNvPr>
          <p:cNvSpPr txBox="1"/>
          <p:nvPr userDrawn="1"/>
        </p:nvSpPr>
        <p:spPr>
          <a:xfrm>
            <a:off x="10354734" y="6413685"/>
            <a:ext cx="2455333" cy="400110"/>
          </a:xfrm>
          <a:prstGeom prst="rect">
            <a:avLst/>
          </a:prstGeom>
          <a:noFill/>
        </p:spPr>
        <p:txBody>
          <a:bodyPr wrap="square" rtlCol="0">
            <a:spAutoFit/>
          </a:bodyPr>
          <a:lstStyle/>
          <a:p>
            <a:r>
              <a:rPr lang="en-US" sz="2000" b="0">
                <a:solidFill>
                  <a:schemeClr val="bg1"/>
                </a:solidFill>
              </a:rPr>
              <a:t>mass.gov/</a:t>
            </a:r>
            <a:r>
              <a:rPr lang="en-US" sz="2000" b="0" err="1">
                <a:solidFill>
                  <a:schemeClr val="bg1"/>
                </a:solidFill>
              </a:rPr>
              <a:t>osd</a:t>
            </a:r>
            <a:endParaRPr lang="en-US" sz="2000" b="0">
              <a:solidFill>
                <a:schemeClr val="bg1"/>
              </a:solidFill>
            </a:endParaRPr>
          </a:p>
        </p:txBody>
      </p:sp>
      <p:pic>
        <p:nvPicPr>
          <p:cNvPr id="19" name="Picture 18">
            <a:extLst>
              <a:ext uri="{FF2B5EF4-FFF2-40B4-BE49-F238E27FC236}">
                <a16:creationId xmlns:a16="http://schemas.microsoft.com/office/drawing/2014/main" id="{4EBAA683-066C-4C07-ABBA-5F7AF1D6F8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0357" y="134471"/>
            <a:ext cx="2409585" cy="1086139"/>
          </a:xfrm>
          <a:prstGeom prst="rect">
            <a:avLst/>
          </a:prstGeom>
        </p:spPr>
      </p:pic>
      <p:sp>
        <p:nvSpPr>
          <p:cNvPr id="13" name="TextBox 12">
            <a:extLst>
              <a:ext uri="{FF2B5EF4-FFF2-40B4-BE49-F238E27FC236}">
                <a16:creationId xmlns:a16="http://schemas.microsoft.com/office/drawing/2014/main" id="{2D471A39-372F-4160-853F-A95B16708370}"/>
              </a:ext>
            </a:extLst>
          </p:cNvPr>
          <p:cNvSpPr txBox="1"/>
          <p:nvPr userDrawn="1"/>
        </p:nvSpPr>
        <p:spPr>
          <a:xfrm>
            <a:off x="5870112" y="6432824"/>
            <a:ext cx="470647" cy="363946"/>
          </a:xfrm>
          <a:prstGeom prst="rect">
            <a:avLst/>
          </a:prstGeom>
          <a:noFill/>
        </p:spPr>
        <p:txBody>
          <a:bodyPr wrap="square" rtlCol="0">
            <a:spAutoFit/>
          </a:bodyPr>
          <a:lstStyle/>
          <a:p>
            <a:fld id="{58477669-00E7-4C09-BB3B-226A6B3D1FD3}" type="slidenum">
              <a:rPr lang="en-US" sz="1765" b="1" smtClean="0">
                <a:solidFill>
                  <a:schemeClr val="bg1"/>
                </a:solidFill>
              </a:rPr>
              <a:t>‹#›</a:t>
            </a:fld>
            <a:endParaRPr lang="en-US" sz="1765" b="1">
              <a:solidFill>
                <a:schemeClr val="bg1"/>
              </a:solidFill>
            </a:endParaRPr>
          </a:p>
        </p:txBody>
      </p:sp>
    </p:spTree>
    <p:extLst>
      <p:ext uri="{BB962C8B-B14F-4D97-AF65-F5344CB8AC3E}">
        <p14:creationId xmlns:p14="http://schemas.microsoft.com/office/powerpoint/2010/main" val="341314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5"/>
            <a:ext cx="10972800" cy="276999"/>
          </a:xfrm>
        </p:spPr>
        <p:txBody>
          <a:bodyPr lIns="0" tIns="0" rIns="0" bIns="0"/>
          <a:lstStyle>
            <a:lvl1pPr>
              <a:defRPr/>
            </a:lvl1pPr>
          </a:lstStyle>
          <a:p>
            <a:endParaRPr/>
          </a:p>
        </p:txBody>
      </p:sp>
      <p:sp>
        <p:nvSpPr>
          <p:cNvPr id="6" name="Right Triangle 5">
            <a:extLst>
              <a:ext uri="{FF2B5EF4-FFF2-40B4-BE49-F238E27FC236}">
                <a16:creationId xmlns:a16="http://schemas.microsoft.com/office/drawing/2014/main" id="{E49C6981-D08E-4814-9C18-CECFCC238FF2}"/>
              </a:ext>
            </a:extLst>
          </p:cNvPr>
          <p:cNvSpPr/>
          <p:nvPr userDrawn="1"/>
        </p:nvSpPr>
        <p:spPr>
          <a:xfrm rot="16200000">
            <a:off x="2864696"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ight Triangle 6">
            <a:extLst>
              <a:ext uri="{FF2B5EF4-FFF2-40B4-BE49-F238E27FC236}">
                <a16:creationId xmlns:a16="http://schemas.microsoft.com/office/drawing/2014/main" id="{D7117C1A-8B60-4A4A-9417-9389AD69C5B8}"/>
              </a:ext>
            </a:extLst>
          </p:cNvPr>
          <p:cNvSpPr/>
          <p:nvPr userDrawn="1"/>
        </p:nvSpPr>
        <p:spPr>
          <a:xfrm rot="10800000">
            <a:off x="5080000" y="3543"/>
            <a:ext cx="7112000" cy="4232286"/>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E56F4FDA-D2A0-466D-B35F-A96543F79D28}"/>
              </a:ext>
            </a:extLst>
          </p:cNvPr>
          <p:cNvSpPr/>
          <p:nvPr userDrawn="1"/>
        </p:nvSpPr>
        <p:spPr>
          <a:xfrm>
            <a:off x="9436" y="6252882"/>
            <a:ext cx="12191999" cy="125058"/>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a:extLst>
              <a:ext uri="{FF2B5EF4-FFF2-40B4-BE49-F238E27FC236}">
                <a16:creationId xmlns:a16="http://schemas.microsoft.com/office/drawing/2014/main" id="{0BF3132F-F9D9-463D-82BD-5114288B543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4" y="6464883"/>
            <a:ext cx="286906" cy="286906"/>
          </a:xfrm>
          <a:prstGeom prst="rect">
            <a:avLst/>
          </a:prstGeom>
        </p:spPr>
      </p:pic>
      <p:sp>
        <p:nvSpPr>
          <p:cNvPr id="12" name="TextBox 11">
            <a:extLst>
              <a:ext uri="{FF2B5EF4-FFF2-40B4-BE49-F238E27FC236}">
                <a16:creationId xmlns:a16="http://schemas.microsoft.com/office/drawing/2014/main" id="{EE19A646-3FDA-46F8-A293-BC59799F3424}"/>
              </a:ext>
            </a:extLst>
          </p:cNvPr>
          <p:cNvSpPr txBox="1"/>
          <p:nvPr userDrawn="1"/>
        </p:nvSpPr>
        <p:spPr>
          <a:xfrm>
            <a:off x="609601" y="6415246"/>
            <a:ext cx="2455333" cy="400110"/>
          </a:xfrm>
          <a:prstGeom prst="rect">
            <a:avLst/>
          </a:prstGeom>
          <a:noFill/>
        </p:spPr>
        <p:txBody>
          <a:bodyPr wrap="square" rtlCol="0">
            <a:spAutoFit/>
          </a:bodyPr>
          <a:lstStyle/>
          <a:p>
            <a:r>
              <a:rPr lang="en-US" sz="2000" b="0">
                <a:solidFill>
                  <a:schemeClr val="bg1"/>
                </a:solidFill>
              </a:rPr>
              <a:t>@</a:t>
            </a:r>
            <a:r>
              <a:rPr lang="en-US" sz="2000" b="0" err="1">
                <a:solidFill>
                  <a:schemeClr val="bg1"/>
                </a:solidFill>
              </a:rPr>
              <a:t>Mass_OSD</a:t>
            </a:r>
            <a:endParaRPr lang="en-US" sz="2000" b="0">
              <a:solidFill>
                <a:schemeClr val="bg1"/>
              </a:solidFill>
            </a:endParaRPr>
          </a:p>
        </p:txBody>
      </p:sp>
      <p:sp>
        <p:nvSpPr>
          <p:cNvPr id="13" name="TextBox 12">
            <a:extLst>
              <a:ext uri="{FF2B5EF4-FFF2-40B4-BE49-F238E27FC236}">
                <a16:creationId xmlns:a16="http://schemas.microsoft.com/office/drawing/2014/main" id="{05AEA7ED-8485-4C7C-B100-EAD2248E6E22}"/>
              </a:ext>
            </a:extLst>
          </p:cNvPr>
          <p:cNvSpPr txBox="1"/>
          <p:nvPr userDrawn="1"/>
        </p:nvSpPr>
        <p:spPr>
          <a:xfrm>
            <a:off x="10354734" y="6413685"/>
            <a:ext cx="2455333" cy="400110"/>
          </a:xfrm>
          <a:prstGeom prst="rect">
            <a:avLst/>
          </a:prstGeom>
          <a:noFill/>
        </p:spPr>
        <p:txBody>
          <a:bodyPr wrap="square" rtlCol="0">
            <a:spAutoFit/>
          </a:bodyPr>
          <a:lstStyle/>
          <a:p>
            <a:r>
              <a:rPr lang="en-US" sz="2000" b="0">
                <a:solidFill>
                  <a:schemeClr val="bg1"/>
                </a:solidFill>
              </a:rPr>
              <a:t>mass.gov/</a:t>
            </a:r>
            <a:r>
              <a:rPr lang="en-US" sz="2000" b="0" err="1">
                <a:solidFill>
                  <a:schemeClr val="bg1"/>
                </a:solidFill>
              </a:rPr>
              <a:t>osd</a:t>
            </a:r>
            <a:endParaRPr lang="en-US" sz="2000" b="0">
              <a:solidFill>
                <a:schemeClr val="bg1"/>
              </a:solidFill>
            </a:endParaRPr>
          </a:p>
        </p:txBody>
      </p:sp>
      <p:pic>
        <p:nvPicPr>
          <p:cNvPr id="14" name="Picture 13">
            <a:extLst>
              <a:ext uri="{FF2B5EF4-FFF2-40B4-BE49-F238E27FC236}">
                <a16:creationId xmlns:a16="http://schemas.microsoft.com/office/drawing/2014/main" id="{C10BE011-B9BB-4D56-832F-1DC6C08882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0357" y="134471"/>
            <a:ext cx="2409585" cy="1086139"/>
          </a:xfrm>
          <a:prstGeom prst="rect">
            <a:avLst/>
          </a:prstGeom>
        </p:spPr>
      </p:pic>
      <p:sp>
        <p:nvSpPr>
          <p:cNvPr id="15" name="TextBox 14">
            <a:extLst>
              <a:ext uri="{FF2B5EF4-FFF2-40B4-BE49-F238E27FC236}">
                <a16:creationId xmlns:a16="http://schemas.microsoft.com/office/drawing/2014/main" id="{9E178024-E20A-41A9-9508-FE544CC54B24}"/>
              </a:ext>
            </a:extLst>
          </p:cNvPr>
          <p:cNvSpPr txBox="1"/>
          <p:nvPr userDrawn="1"/>
        </p:nvSpPr>
        <p:spPr>
          <a:xfrm>
            <a:off x="5870112" y="6432824"/>
            <a:ext cx="470647" cy="363946"/>
          </a:xfrm>
          <a:prstGeom prst="rect">
            <a:avLst/>
          </a:prstGeom>
          <a:noFill/>
        </p:spPr>
        <p:txBody>
          <a:bodyPr wrap="square" rtlCol="0">
            <a:spAutoFit/>
          </a:bodyPr>
          <a:lstStyle/>
          <a:p>
            <a:fld id="{58477669-00E7-4C09-BB3B-226A6B3D1FD3}" type="slidenum">
              <a:rPr lang="en-US" sz="1765" b="1" smtClean="0">
                <a:solidFill>
                  <a:schemeClr val="bg1"/>
                </a:solidFill>
              </a:rPr>
              <a:t>‹#›</a:t>
            </a:fld>
            <a:endParaRPr lang="en-US" sz="1765" b="1">
              <a:solidFill>
                <a:schemeClr val="bg1"/>
              </a:solidFill>
            </a:endParaRPr>
          </a:p>
        </p:txBody>
      </p:sp>
    </p:spTree>
    <p:extLst>
      <p:ext uri="{BB962C8B-B14F-4D97-AF65-F5344CB8AC3E}">
        <p14:creationId xmlns:p14="http://schemas.microsoft.com/office/powerpoint/2010/main" val="4489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951C79B-0575-456E-AD84-50EA2A80CB55}"/>
              </a:ext>
            </a:extLst>
          </p:cNvPr>
          <p:cNvSpPr/>
          <p:nvPr userDrawn="1"/>
        </p:nvSpPr>
        <p:spPr>
          <a:xfrm rot="16200000">
            <a:off x="2864696"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ight Triangle 5">
            <a:extLst>
              <a:ext uri="{FF2B5EF4-FFF2-40B4-BE49-F238E27FC236}">
                <a16:creationId xmlns:a16="http://schemas.microsoft.com/office/drawing/2014/main" id="{D1AC1412-149F-4AC6-9ECA-D1DA5662CD19}"/>
              </a:ext>
            </a:extLst>
          </p:cNvPr>
          <p:cNvSpPr/>
          <p:nvPr userDrawn="1"/>
        </p:nvSpPr>
        <p:spPr>
          <a:xfrm rot="10800000">
            <a:off x="5080000" y="3543"/>
            <a:ext cx="7112000" cy="4232286"/>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C085055B-D785-43BD-97B7-2F43BF41F28F}"/>
              </a:ext>
            </a:extLst>
          </p:cNvPr>
          <p:cNvSpPr/>
          <p:nvPr userDrawn="1"/>
        </p:nvSpPr>
        <p:spPr>
          <a:xfrm>
            <a:off x="9436" y="6252882"/>
            <a:ext cx="12191999" cy="125058"/>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0" name="Picture 9">
            <a:extLst>
              <a:ext uri="{FF2B5EF4-FFF2-40B4-BE49-F238E27FC236}">
                <a16:creationId xmlns:a16="http://schemas.microsoft.com/office/drawing/2014/main" id="{D461B3B3-9395-459C-91DC-AF6790E377DC}"/>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4" y="6464883"/>
            <a:ext cx="286906" cy="286906"/>
          </a:xfrm>
          <a:prstGeom prst="rect">
            <a:avLst/>
          </a:prstGeom>
        </p:spPr>
      </p:pic>
      <p:sp>
        <p:nvSpPr>
          <p:cNvPr id="11" name="TextBox 10">
            <a:extLst>
              <a:ext uri="{FF2B5EF4-FFF2-40B4-BE49-F238E27FC236}">
                <a16:creationId xmlns:a16="http://schemas.microsoft.com/office/drawing/2014/main" id="{7CAC890F-9984-4E3C-BF24-68DC0C0CE641}"/>
              </a:ext>
            </a:extLst>
          </p:cNvPr>
          <p:cNvSpPr txBox="1"/>
          <p:nvPr userDrawn="1"/>
        </p:nvSpPr>
        <p:spPr>
          <a:xfrm>
            <a:off x="609601" y="6415246"/>
            <a:ext cx="2455333" cy="400110"/>
          </a:xfrm>
          <a:prstGeom prst="rect">
            <a:avLst/>
          </a:prstGeom>
          <a:noFill/>
        </p:spPr>
        <p:txBody>
          <a:bodyPr wrap="square" rtlCol="0">
            <a:spAutoFit/>
          </a:bodyPr>
          <a:lstStyle/>
          <a:p>
            <a:r>
              <a:rPr lang="en-US" sz="2000" b="0">
                <a:solidFill>
                  <a:schemeClr val="bg1"/>
                </a:solidFill>
              </a:rPr>
              <a:t>@</a:t>
            </a:r>
            <a:r>
              <a:rPr lang="en-US" sz="2000" b="0" err="1">
                <a:solidFill>
                  <a:schemeClr val="bg1"/>
                </a:solidFill>
              </a:rPr>
              <a:t>Mass_OSD</a:t>
            </a:r>
            <a:endParaRPr lang="en-US" sz="2000" b="0">
              <a:solidFill>
                <a:schemeClr val="bg1"/>
              </a:solidFill>
            </a:endParaRPr>
          </a:p>
        </p:txBody>
      </p:sp>
      <p:sp>
        <p:nvSpPr>
          <p:cNvPr id="12" name="TextBox 11">
            <a:extLst>
              <a:ext uri="{FF2B5EF4-FFF2-40B4-BE49-F238E27FC236}">
                <a16:creationId xmlns:a16="http://schemas.microsoft.com/office/drawing/2014/main" id="{C0788815-604D-40D7-AD93-0C841376BD95}"/>
              </a:ext>
            </a:extLst>
          </p:cNvPr>
          <p:cNvSpPr txBox="1"/>
          <p:nvPr userDrawn="1"/>
        </p:nvSpPr>
        <p:spPr>
          <a:xfrm>
            <a:off x="10354734" y="6413685"/>
            <a:ext cx="2455333" cy="400110"/>
          </a:xfrm>
          <a:prstGeom prst="rect">
            <a:avLst/>
          </a:prstGeom>
          <a:noFill/>
        </p:spPr>
        <p:txBody>
          <a:bodyPr wrap="square" rtlCol="0">
            <a:spAutoFit/>
          </a:bodyPr>
          <a:lstStyle/>
          <a:p>
            <a:r>
              <a:rPr lang="en-US" sz="2000" b="0">
                <a:solidFill>
                  <a:schemeClr val="bg1"/>
                </a:solidFill>
              </a:rPr>
              <a:t>mass.gov/</a:t>
            </a:r>
            <a:r>
              <a:rPr lang="en-US" sz="2000" b="0" err="1">
                <a:solidFill>
                  <a:schemeClr val="bg1"/>
                </a:solidFill>
              </a:rPr>
              <a:t>osd</a:t>
            </a:r>
            <a:endParaRPr lang="en-US" sz="2000" b="0">
              <a:solidFill>
                <a:schemeClr val="bg1"/>
              </a:solidFill>
            </a:endParaRPr>
          </a:p>
        </p:txBody>
      </p:sp>
      <p:pic>
        <p:nvPicPr>
          <p:cNvPr id="13" name="Picture 12">
            <a:extLst>
              <a:ext uri="{FF2B5EF4-FFF2-40B4-BE49-F238E27FC236}">
                <a16:creationId xmlns:a16="http://schemas.microsoft.com/office/drawing/2014/main" id="{8C545EFD-3FFB-45CB-96EE-9130229293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0357" y="134471"/>
            <a:ext cx="2409585" cy="1086139"/>
          </a:xfrm>
          <a:prstGeom prst="rect">
            <a:avLst/>
          </a:prstGeom>
        </p:spPr>
      </p:pic>
      <p:sp>
        <p:nvSpPr>
          <p:cNvPr id="14" name="TextBox 13">
            <a:extLst>
              <a:ext uri="{FF2B5EF4-FFF2-40B4-BE49-F238E27FC236}">
                <a16:creationId xmlns:a16="http://schemas.microsoft.com/office/drawing/2014/main" id="{5D37B896-E331-4BC0-B22E-5657BE77EB3A}"/>
              </a:ext>
            </a:extLst>
          </p:cNvPr>
          <p:cNvSpPr txBox="1"/>
          <p:nvPr userDrawn="1"/>
        </p:nvSpPr>
        <p:spPr>
          <a:xfrm>
            <a:off x="5870112" y="6432824"/>
            <a:ext cx="470647" cy="363946"/>
          </a:xfrm>
          <a:prstGeom prst="rect">
            <a:avLst/>
          </a:prstGeom>
          <a:noFill/>
        </p:spPr>
        <p:txBody>
          <a:bodyPr wrap="square" rtlCol="0">
            <a:spAutoFit/>
          </a:bodyPr>
          <a:lstStyle/>
          <a:p>
            <a:fld id="{58477669-00E7-4C09-BB3B-226A6B3D1FD3}" type="slidenum">
              <a:rPr lang="en-US" sz="1765" b="1" smtClean="0">
                <a:solidFill>
                  <a:schemeClr val="bg1"/>
                </a:solidFill>
              </a:rPr>
              <a:t>‹#›</a:t>
            </a:fld>
            <a:endParaRPr lang="en-US" sz="1765" b="1">
              <a:solidFill>
                <a:schemeClr val="bg1"/>
              </a:solidFill>
            </a:endParaRPr>
          </a:p>
        </p:txBody>
      </p:sp>
    </p:spTree>
    <p:extLst>
      <p:ext uri="{BB962C8B-B14F-4D97-AF65-F5344CB8AC3E}">
        <p14:creationId xmlns:p14="http://schemas.microsoft.com/office/powerpoint/2010/main" val="161506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9C2DAE-AFA2-4249-951B-32DCB546517A}"/>
              </a:ext>
            </a:extLst>
          </p:cNvPr>
          <p:cNvSpPr/>
          <p:nvPr userDrawn="1"/>
        </p:nvSpPr>
        <p:spPr>
          <a:xfrm>
            <a:off x="304790" y="3163152"/>
            <a:ext cx="11499143" cy="2275174"/>
          </a:xfrm>
          <a:prstGeom prst="rect">
            <a:avLst/>
          </a:prstGeom>
          <a:solidFill>
            <a:srgbClr val="2D4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ctrTitle" hasCustomPrompt="1"/>
          </p:nvPr>
        </p:nvSpPr>
        <p:spPr>
          <a:xfrm>
            <a:off x="513438" y="5518020"/>
            <a:ext cx="11107721" cy="499748"/>
          </a:xfrm>
          <a:prstGeom prst="rect">
            <a:avLst/>
          </a:prstGeom>
        </p:spPr>
        <p:txBody>
          <a:bodyPr>
            <a:noAutofit/>
          </a:bodyPr>
          <a:lstStyle>
            <a:lvl1pPr algn="r">
              <a:defRPr sz="1400" b="1">
                <a:solidFill>
                  <a:schemeClr val="tx1"/>
                </a:solidFill>
                <a:latin typeface="Calibri" pitchFamily="34" charset="0"/>
                <a:cs typeface="Calibri" pitchFamily="34" charset="0"/>
              </a:defRPr>
            </a:lvl1pPr>
          </a:lstStyle>
          <a:p>
            <a:r>
              <a:rPr lang="en-US"/>
              <a:t>	</a:t>
            </a:r>
          </a:p>
        </p:txBody>
      </p:sp>
      <p:sp>
        <p:nvSpPr>
          <p:cNvPr id="12" name="Text Box 4"/>
          <p:cNvSpPr txBox="1">
            <a:spLocks noChangeArrowheads="1"/>
          </p:cNvSpPr>
          <p:nvPr userDrawn="1"/>
        </p:nvSpPr>
        <p:spPr bwMode="auto">
          <a:xfrm>
            <a:off x="6604000" y="6599047"/>
            <a:ext cx="5296848" cy="25209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r">
              <a:lnSpc>
                <a:spcPts val="900"/>
              </a:lnSpc>
              <a:spcBef>
                <a:spcPts val="0"/>
              </a:spcBef>
              <a:spcAft>
                <a:spcPts val="1000"/>
              </a:spcAft>
            </a:pPr>
            <a:r>
              <a:rPr lang="en-US" sz="800" b="0" i="1" spc="40">
                <a:solidFill>
                  <a:schemeClr val="accent1">
                    <a:lumMod val="75000"/>
                  </a:schemeClr>
                </a:solidFill>
                <a:effectLst/>
                <a:latin typeface="Calibri"/>
                <a:ea typeface="Calibri"/>
                <a:cs typeface="Times New Roman"/>
              </a:rPr>
              <a:t>© 2021 SUPPLIER DIVERSITY OFFICE. All Rights Reserved.</a:t>
            </a:r>
            <a:endParaRPr lang="en-US" sz="800" b="0" i="1">
              <a:solidFill>
                <a:schemeClr val="accent1">
                  <a:lumMod val="75000"/>
                </a:schemeClr>
              </a:solidFill>
              <a:effectLst/>
              <a:latin typeface="Calibri"/>
              <a:ea typeface="Calibri"/>
              <a:cs typeface="Times New Roman"/>
            </a:endParaRPr>
          </a:p>
        </p:txBody>
      </p:sp>
      <p:sp>
        <p:nvSpPr>
          <p:cNvPr id="13" name="Subtitle 2"/>
          <p:cNvSpPr txBox="1">
            <a:spLocks/>
          </p:cNvSpPr>
          <p:nvPr userDrawn="1"/>
        </p:nvSpPr>
        <p:spPr>
          <a:xfrm>
            <a:off x="-92949" y="1905003"/>
            <a:ext cx="12192000" cy="1178455"/>
          </a:xfrm>
          <a:prstGeom prst="rect">
            <a:avLst/>
          </a:prstGeom>
        </p:spPr>
        <p:txBody>
          <a:bodyPr>
            <a:noAutofit/>
          </a:bodyPr>
          <a:lstStyle>
            <a:lvl1pPr marL="0" indent="0" algn="l" defTabSz="914400" rtl="0" eaLnBrk="1" latinLnBrk="0" hangingPunct="1">
              <a:spcBef>
                <a:spcPts val="0"/>
              </a:spcBef>
              <a:buFont typeface="Arial" panose="020B0604020202020204" pitchFamily="34" charset="0"/>
              <a:buNone/>
              <a:defRPr sz="2000" kern="1200" cap="none" baseline="0">
                <a:solidFill>
                  <a:schemeClr val="tx1">
                    <a:lumMod val="50000"/>
                    <a:lumOff val="50000"/>
                  </a:schemeClr>
                </a:solidFill>
                <a:latin typeface="Calibri" pitchFamily="34" charset="0"/>
                <a:ea typeface="+mn-ea"/>
                <a:cs typeface="Calibr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3530" b="1" spc="200">
                <a:solidFill>
                  <a:schemeClr val="accent1">
                    <a:lumMod val="75000"/>
                  </a:schemeClr>
                </a:solidFill>
              </a:rPr>
              <a:t>Commonwealth of Massachusetts</a:t>
            </a:r>
          </a:p>
          <a:p>
            <a:pPr algn="ctr"/>
            <a:r>
              <a:rPr lang="en-US" sz="3530" b="1" spc="200">
                <a:solidFill>
                  <a:schemeClr val="accent1">
                    <a:lumMod val="75000"/>
                  </a:schemeClr>
                </a:solidFill>
              </a:rPr>
              <a:t> Supplier Diversity Office (SDO) </a:t>
            </a:r>
          </a:p>
        </p:txBody>
      </p:sp>
      <p:pic>
        <p:nvPicPr>
          <p:cNvPr id="4" name="Picture 3">
            <a:extLst>
              <a:ext uri="{FF2B5EF4-FFF2-40B4-BE49-F238E27FC236}">
                <a16:creationId xmlns:a16="http://schemas.microsoft.com/office/drawing/2014/main" id="{E94C54EA-6DF5-4579-BA49-1654C9C2C3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67" b="18634"/>
          <a:stretch/>
        </p:blipFill>
        <p:spPr>
          <a:xfrm>
            <a:off x="9296400" y="2"/>
            <a:ext cx="2895600" cy="1922735"/>
          </a:xfrm>
          <a:prstGeom prst="rect">
            <a:avLst/>
          </a:prstGeom>
        </p:spPr>
      </p:pic>
      <p:pic>
        <p:nvPicPr>
          <p:cNvPr id="8" name="Picture 7">
            <a:extLst>
              <a:ext uri="{FF2B5EF4-FFF2-40B4-BE49-F238E27FC236}">
                <a16:creationId xmlns:a16="http://schemas.microsoft.com/office/drawing/2014/main" id="{014960A7-C17B-4413-BF93-E582A0984B67}"/>
              </a:ext>
            </a:extLst>
          </p:cNvPr>
          <p:cNvPicPr>
            <a:picLocks noChangeAspect="1"/>
          </p:cNvPicPr>
          <p:nvPr userDrawn="1"/>
        </p:nvPicPr>
        <p:blipFill>
          <a:blip r:embed="rId3"/>
          <a:stretch>
            <a:fillRect/>
          </a:stretch>
        </p:blipFill>
        <p:spPr>
          <a:xfrm>
            <a:off x="409721" y="3354155"/>
            <a:ext cx="11315157" cy="1890199"/>
          </a:xfrm>
          <a:prstGeom prst="rect">
            <a:avLst/>
          </a:prstGeom>
        </p:spPr>
      </p:pic>
    </p:spTree>
    <p:extLst>
      <p:ext uri="{BB962C8B-B14F-4D97-AF65-F5344CB8AC3E}">
        <p14:creationId xmlns:p14="http://schemas.microsoft.com/office/powerpoint/2010/main" val="1482181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C15586-0C2B-479E-BCCE-7E82E14AD6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67" b="18634"/>
          <a:stretch/>
        </p:blipFill>
        <p:spPr>
          <a:xfrm>
            <a:off x="9220200" y="2"/>
            <a:ext cx="2971800" cy="2021337"/>
          </a:xfrm>
          <a:prstGeom prst="rect">
            <a:avLst/>
          </a:prstGeom>
        </p:spPr>
      </p:pic>
      <p:sp>
        <p:nvSpPr>
          <p:cNvPr id="12" name="Title 1"/>
          <p:cNvSpPr>
            <a:spLocks noGrp="1"/>
          </p:cNvSpPr>
          <p:nvPr>
            <p:ph type="title" hasCustomPrompt="1"/>
          </p:nvPr>
        </p:nvSpPr>
        <p:spPr>
          <a:xfrm>
            <a:off x="508000" y="465614"/>
            <a:ext cx="7924800" cy="598553"/>
          </a:xfrm>
          <a:prstGeom prst="rect">
            <a:avLst/>
          </a:prstGeom>
        </p:spPr>
        <p:txBody>
          <a:bodyPr>
            <a:normAutofit/>
          </a:bodyPr>
          <a:lstStyle>
            <a:lvl1pPr algn="l">
              <a:defRPr sz="3200" baseline="0">
                <a:solidFill>
                  <a:srgbClr val="00476D"/>
                </a:solidFill>
                <a:latin typeface="Calibri" pitchFamily="34" charset="0"/>
                <a:cs typeface="Calibri" pitchFamily="34" charset="0"/>
              </a:defRPr>
            </a:lvl1pPr>
          </a:lstStyle>
          <a:p>
            <a:r>
              <a:rPr lang="en-US"/>
              <a:t>Content page title</a:t>
            </a:r>
          </a:p>
        </p:txBody>
      </p:sp>
      <p:sp>
        <p:nvSpPr>
          <p:cNvPr id="13" name="Subtitle 2"/>
          <p:cNvSpPr>
            <a:spLocks noGrp="1"/>
          </p:cNvSpPr>
          <p:nvPr>
            <p:ph type="subTitle" idx="11" hasCustomPrompt="1"/>
          </p:nvPr>
        </p:nvSpPr>
        <p:spPr>
          <a:xfrm>
            <a:off x="509918" y="1193803"/>
            <a:ext cx="8026400" cy="380999"/>
          </a:xfrm>
          <a:prstGeom prst="rect">
            <a:avLst/>
          </a:prstGeom>
        </p:spPr>
        <p:txBody>
          <a:bodyPr>
            <a:normAutofit/>
          </a:bodyPr>
          <a:lstStyle>
            <a:lvl1pPr marL="0" indent="0" algn="l">
              <a:buNone/>
              <a:defRPr sz="1800" cap="none" baseline="0">
                <a:solidFill>
                  <a:schemeClr val="accent1">
                    <a:lumMod val="75000"/>
                  </a:schemeClr>
                </a:solidFill>
                <a:latin typeface="Calibri" pitchFamily="34" charset="0"/>
                <a:cs typeface="Calibri" pitchFamily="34" charset="0"/>
              </a:defRPr>
            </a:lvl1pPr>
            <a:lvl2pPr marL="457211" indent="0" algn="ctr">
              <a:buNone/>
              <a:defRPr>
                <a:solidFill>
                  <a:schemeClr val="tx1">
                    <a:tint val="75000"/>
                  </a:schemeClr>
                </a:solidFill>
              </a:defRPr>
            </a:lvl2pPr>
            <a:lvl3pPr marL="914422" indent="0" algn="ctr">
              <a:buNone/>
              <a:defRPr>
                <a:solidFill>
                  <a:schemeClr val="tx1">
                    <a:tint val="75000"/>
                  </a:schemeClr>
                </a:solidFill>
              </a:defRPr>
            </a:lvl3pPr>
            <a:lvl4pPr marL="1371633" indent="0" algn="ctr">
              <a:buNone/>
              <a:defRPr>
                <a:solidFill>
                  <a:schemeClr val="tx1">
                    <a:tint val="75000"/>
                  </a:schemeClr>
                </a:solidFill>
              </a:defRPr>
            </a:lvl4pPr>
            <a:lvl5pPr marL="1828844" indent="0" algn="ctr">
              <a:buNone/>
              <a:defRPr>
                <a:solidFill>
                  <a:schemeClr val="tx1">
                    <a:tint val="75000"/>
                  </a:schemeClr>
                </a:solidFill>
              </a:defRPr>
            </a:lvl5pPr>
            <a:lvl6pPr marL="2286055" indent="0" algn="ctr">
              <a:buNone/>
              <a:defRPr>
                <a:solidFill>
                  <a:schemeClr val="tx1">
                    <a:tint val="75000"/>
                  </a:schemeClr>
                </a:solidFill>
              </a:defRPr>
            </a:lvl6pPr>
            <a:lvl7pPr marL="2743266" indent="0" algn="ctr">
              <a:buNone/>
              <a:defRPr>
                <a:solidFill>
                  <a:schemeClr val="tx1">
                    <a:tint val="75000"/>
                  </a:schemeClr>
                </a:solidFill>
              </a:defRPr>
            </a:lvl7pPr>
            <a:lvl8pPr marL="3200476" indent="0" algn="ctr">
              <a:buNone/>
              <a:defRPr>
                <a:solidFill>
                  <a:schemeClr val="tx1">
                    <a:tint val="75000"/>
                  </a:schemeClr>
                </a:solidFill>
              </a:defRPr>
            </a:lvl8pPr>
            <a:lvl9pPr marL="3657687" indent="0" algn="ctr">
              <a:buNone/>
              <a:defRPr>
                <a:solidFill>
                  <a:schemeClr val="tx1">
                    <a:tint val="75000"/>
                  </a:schemeClr>
                </a:solidFill>
              </a:defRPr>
            </a:lvl9pPr>
          </a:lstStyle>
          <a:p>
            <a:r>
              <a:rPr lang="en-US"/>
              <a:t>Subtitle content</a:t>
            </a:r>
          </a:p>
        </p:txBody>
      </p:sp>
      <p:sp>
        <p:nvSpPr>
          <p:cNvPr id="2" name="TextBox 1"/>
          <p:cNvSpPr txBox="1"/>
          <p:nvPr userDrawn="1"/>
        </p:nvSpPr>
        <p:spPr>
          <a:xfrm>
            <a:off x="5588001" y="6447634"/>
            <a:ext cx="711200" cy="307777"/>
          </a:xfrm>
          <a:prstGeom prst="rect">
            <a:avLst/>
          </a:prstGeom>
          <a:noFill/>
        </p:spPr>
        <p:txBody>
          <a:bodyPr wrap="square" rtlCol="0">
            <a:spAutoFit/>
          </a:bodyPr>
          <a:lstStyle/>
          <a:p>
            <a:pPr algn="ctr"/>
            <a:fld id="{A4987234-C28F-43E1-9462-87890459B476}" type="slidenum">
              <a:rPr lang="en-US" sz="1400" smtClean="0">
                <a:solidFill>
                  <a:schemeClr val="accent1">
                    <a:lumMod val="75000"/>
                  </a:schemeClr>
                </a:solidFill>
              </a:rPr>
              <a:pPr algn="ctr"/>
              <a:t>‹#›</a:t>
            </a:fld>
            <a:endParaRPr lang="en-US" sz="1400">
              <a:solidFill>
                <a:schemeClr val="accent1">
                  <a:lumMod val="75000"/>
                </a:schemeClr>
              </a:solidFill>
            </a:endParaRPr>
          </a:p>
        </p:txBody>
      </p:sp>
    </p:spTree>
    <p:extLst>
      <p:ext uri="{BB962C8B-B14F-4D97-AF65-F5344CB8AC3E}">
        <p14:creationId xmlns:p14="http://schemas.microsoft.com/office/powerpoint/2010/main" val="172199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C15586-0C2B-479E-BCCE-7E82E14AD6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67" b="18634"/>
          <a:stretch/>
        </p:blipFill>
        <p:spPr>
          <a:xfrm>
            <a:off x="9220200" y="3"/>
            <a:ext cx="2971800" cy="2021337"/>
          </a:xfrm>
          <a:prstGeom prst="rect">
            <a:avLst/>
          </a:prstGeom>
        </p:spPr>
      </p:pic>
      <p:sp>
        <p:nvSpPr>
          <p:cNvPr id="12" name="Title 1"/>
          <p:cNvSpPr>
            <a:spLocks noGrp="1"/>
          </p:cNvSpPr>
          <p:nvPr>
            <p:ph type="title" hasCustomPrompt="1"/>
          </p:nvPr>
        </p:nvSpPr>
        <p:spPr>
          <a:xfrm>
            <a:off x="508000" y="237012"/>
            <a:ext cx="7924800" cy="598553"/>
          </a:xfrm>
          <a:prstGeom prst="rect">
            <a:avLst/>
          </a:prstGeom>
        </p:spPr>
        <p:txBody>
          <a:bodyPr>
            <a:normAutofit/>
          </a:bodyPr>
          <a:lstStyle>
            <a:lvl1pPr algn="l">
              <a:defRPr sz="3200" b="1" baseline="0">
                <a:solidFill>
                  <a:srgbClr val="00476D"/>
                </a:solidFill>
                <a:latin typeface="Calibri" pitchFamily="34" charset="0"/>
                <a:cs typeface="Calibri" pitchFamily="34" charset="0"/>
              </a:defRPr>
            </a:lvl1pPr>
          </a:lstStyle>
          <a:p>
            <a:r>
              <a:rPr lang="en-US"/>
              <a:t>Content page title</a:t>
            </a:r>
          </a:p>
        </p:txBody>
      </p:sp>
      <p:sp>
        <p:nvSpPr>
          <p:cNvPr id="13" name="Subtitle 2"/>
          <p:cNvSpPr>
            <a:spLocks noGrp="1"/>
          </p:cNvSpPr>
          <p:nvPr>
            <p:ph type="subTitle" idx="11" hasCustomPrompt="1"/>
          </p:nvPr>
        </p:nvSpPr>
        <p:spPr>
          <a:xfrm>
            <a:off x="509919" y="965202"/>
            <a:ext cx="8026400" cy="380999"/>
          </a:xfrm>
          <a:prstGeom prst="rect">
            <a:avLst/>
          </a:prstGeom>
        </p:spPr>
        <p:txBody>
          <a:bodyPr>
            <a:normAutofit/>
          </a:bodyPr>
          <a:lstStyle>
            <a:lvl1pPr marL="0" indent="0" algn="l">
              <a:buNone/>
              <a:defRPr sz="1800" cap="none" baseline="0">
                <a:solidFill>
                  <a:schemeClr val="accent1">
                    <a:lumMod val="75000"/>
                  </a:schemeClr>
                </a:solidFill>
                <a:latin typeface="Calibri" pitchFamily="34" charset="0"/>
                <a:cs typeface="Calibri" pitchFamily="34" charset="0"/>
              </a:defRPr>
            </a:lvl1pPr>
            <a:lvl2pPr marL="457222" indent="0" algn="ctr">
              <a:buNone/>
              <a:defRPr>
                <a:solidFill>
                  <a:schemeClr val="tx1">
                    <a:tint val="75000"/>
                  </a:schemeClr>
                </a:solidFill>
              </a:defRPr>
            </a:lvl2pPr>
            <a:lvl3pPr marL="914443" indent="0" algn="ctr">
              <a:buNone/>
              <a:defRPr>
                <a:solidFill>
                  <a:schemeClr val="tx1">
                    <a:tint val="75000"/>
                  </a:schemeClr>
                </a:solidFill>
              </a:defRPr>
            </a:lvl3pPr>
            <a:lvl4pPr marL="1371666" indent="0" algn="ctr">
              <a:buNone/>
              <a:defRPr>
                <a:solidFill>
                  <a:schemeClr val="tx1">
                    <a:tint val="75000"/>
                  </a:schemeClr>
                </a:solidFill>
              </a:defRPr>
            </a:lvl4pPr>
            <a:lvl5pPr marL="1828888" indent="0" algn="ctr">
              <a:buNone/>
              <a:defRPr>
                <a:solidFill>
                  <a:schemeClr val="tx1">
                    <a:tint val="75000"/>
                  </a:schemeClr>
                </a:solidFill>
              </a:defRPr>
            </a:lvl5pPr>
            <a:lvl6pPr marL="2286110" indent="0" algn="ctr">
              <a:buNone/>
              <a:defRPr>
                <a:solidFill>
                  <a:schemeClr val="tx1">
                    <a:tint val="75000"/>
                  </a:schemeClr>
                </a:solidFill>
              </a:defRPr>
            </a:lvl6pPr>
            <a:lvl7pPr marL="2743331" indent="0" algn="ctr">
              <a:buNone/>
              <a:defRPr>
                <a:solidFill>
                  <a:schemeClr val="tx1">
                    <a:tint val="75000"/>
                  </a:schemeClr>
                </a:solidFill>
              </a:defRPr>
            </a:lvl7pPr>
            <a:lvl8pPr marL="3200552" indent="0" algn="ctr">
              <a:buNone/>
              <a:defRPr>
                <a:solidFill>
                  <a:schemeClr val="tx1">
                    <a:tint val="75000"/>
                  </a:schemeClr>
                </a:solidFill>
              </a:defRPr>
            </a:lvl8pPr>
            <a:lvl9pPr marL="3657775" indent="0" algn="ctr">
              <a:buNone/>
              <a:defRPr>
                <a:solidFill>
                  <a:schemeClr val="tx1">
                    <a:tint val="75000"/>
                  </a:schemeClr>
                </a:solidFill>
              </a:defRPr>
            </a:lvl9pPr>
          </a:lstStyle>
          <a:p>
            <a:r>
              <a:rPr lang="en-US"/>
              <a:t>Subtitle content</a:t>
            </a:r>
          </a:p>
        </p:txBody>
      </p:sp>
      <p:sp>
        <p:nvSpPr>
          <p:cNvPr id="2" name="TextBox 1"/>
          <p:cNvSpPr txBox="1"/>
          <p:nvPr userDrawn="1"/>
        </p:nvSpPr>
        <p:spPr>
          <a:xfrm>
            <a:off x="5588002" y="6447635"/>
            <a:ext cx="711200" cy="307777"/>
          </a:xfrm>
          <a:prstGeom prst="rect">
            <a:avLst/>
          </a:prstGeom>
          <a:noFill/>
        </p:spPr>
        <p:txBody>
          <a:bodyPr wrap="square" rtlCol="0">
            <a:spAutoFit/>
          </a:bodyPr>
          <a:lstStyle/>
          <a:p>
            <a:pPr algn="ctr"/>
            <a:fld id="{A4987234-C28F-43E1-9462-87890459B476}" type="slidenum">
              <a:rPr lang="en-US" sz="1400" smtClean="0">
                <a:solidFill>
                  <a:schemeClr val="accent1">
                    <a:lumMod val="75000"/>
                  </a:schemeClr>
                </a:solidFill>
              </a:rPr>
              <a:pPr algn="ctr"/>
              <a:t>‹#›</a:t>
            </a:fld>
            <a:endParaRPr lang="en-US" sz="1400">
              <a:solidFill>
                <a:schemeClr val="accent1">
                  <a:lumMod val="75000"/>
                </a:schemeClr>
              </a:solidFill>
            </a:endParaRPr>
          </a:p>
        </p:txBody>
      </p:sp>
      <p:sp>
        <p:nvSpPr>
          <p:cNvPr id="4" name="Text Placeholder 3">
            <a:extLst>
              <a:ext uri="{FF2B5EF4-FFF2-40B4-BE49-F238E27FC236}">
                <a16:creationId xmlns:a16="http://schemas.microsoft.com/office/drawing/2014/main" id="{5CA3EB2A-8AF4-4F92-BE42-BE3FBAFF01A5}"/>
              </a:ext>
            </a:extLst>
          </p:cNvPr>
          <p:cNvSpPr>
            <a:spLocks noGrp="1"/>
          </p:cNvSpPr>
          <p:nvPr>
            <p:ph type="body" sz="quarter" idx="12"/>
          </p:nvPr>
        </p:nvSpPr>
        <p:spPr>
          <a:xfrm>
            <a:off x="508000" y="1485901"/>
            <a:ext cx="10174288"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15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4051B-14AE-4348-B7A3-FF6FE591037D}"/>
              </a:ext>
            </a:extLst>
          </p:cNvPr>
          <p:cNvSpPr/>
          <p:nvPr userDrawn="1"/>
        </p:nvSpPr>
        <p:spPr>
          <a:xfrm>
            <a:off x="5163670" y="161365"/>
            <a:ext cx="6831105" cy="65083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 name="Title 1">
            <a:extLst>
              <a:ext uri="{FF2B5EF4-FFF2-40B4-BE49-F238E27FC236}">
                <a16:creationId xmlns:a16="http://schemas.microsoft.com/office/drawing/2014/main" id="{8C053147-F6E9-AC4F-A05B-B51B7A13E901}"/>
              </a:ext>
            </a:extLst>
          </p:cNvPr>
          <p:cNvSpPr>
            <a:spLocks noGrp="1"/>
          </p:cNvSpPr>
          <p:nvPr>
            <p:ph type="ctrTitle" hasCustomPrompt="1"/>
          </p:nvPr>
        </p:nvSpPr>
        <p:spPr>
          <a:xfrm>
            <a:off x="412376" y="188259"/>
            <a:ext cx="4428566" cy="6481482"/>
          </a:xfrm>
          <a:ln>
            <a:noFill/>
          </a:ln>
        </p:spPr>
        <p:txBody>
          <a:bodyPr anchor="ctr">
            <a:normAutofit/>
          </a:bodyPr>
          <a:lstStyle>
            <a:lvl1pPr algn="l">
              <a:defRPr sz="4800">
                <a:solidFill>
                  <a:schemeClr val="bg1">
                    <a:lumMod val="75000"/>
                  </a:schemeClr>
                </a:solidFill>
                <a:latin typeface="Arial" panose="020B0604020202020204" pitchFamily="34" charset="0"/>
                <a:cs typeface="Arial" panose="020B0604020202020204" pitchFamily="34" charset="0"/>
              </a:defRPr>
            </a:lvl1pPr>
          </a:lstStyle>
          <a:p>
            <a:r>
              <a:rPr lang="en-US"/>
              <a:t>Table of Contents</a:t>
            </a:r>
          </a:p>
        </p:txBody>
      </p:sp>
      <p:sp>
        <p:nvSpPr>
          <p:cNvPr id="4" name="Title 1">
            <a:extLst>
              <a:ext uri="{FF2B5EF4-FFF2-40B4-BE49-F238E27FC236}">
                <a16:creationId xmlns:a16="http://schemas.microsoft.com/office/drawing/2014/main" id="{89FD5143-E586-5845-B573-398B7ECE0A3B}"/>
              </a:ext>
            </a:extLst>
          </p:cNvPr>
          <p:cNvSpPr txBox="1">
            <a:spLocks/>
          </p:cNvSpPr>
          <p:nvPr userDrawn="1"/>
        </p:nvSpPr>
        <p:spPr>
          <a:xfrm>
            <a:off x="5576047" y="188259"/>
            <a:ext cx="4428566" cy="6481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1">
                    <a:lumMod val="75000"/>
                  </a:schemeClr>
                </a:solidFill>
                <a:latin typeface="Arial" panose="020B0604020202020204" pitchFamily="34" charset="0"/>
                <a:ea typeface="+mj-ea"/>
                <a:cs typeface="Arial" panose="020B0604020202020204" pitchFamily="34" charset="0"/>
              </a:defRPr>
            </a:lvl1pPr>
          </a:lstStyle>
          <a:p>
            <a:pPr marL="0" indent="0" defTabSz="1828800">
              <a:lnSpc>
                <a:spcPct val="150000"/>
              </a:lnSpc>
              <a:buFontTx/>
              <a:buNone/>
              <a:tabLst/>
            </a:pPr>
            <a:r>
              <a:rPr lang="en-US" sz="3200">
                <a:solidFill>
                  <a:schemeClr val="bg1"/>
                </a:solidFill>
              </a:rPr>
              <a:t>2	Title</a:t>
            </a:r>
          </a:p>
          <a:p>
            <a:pPr marL="0" indent="0" defTabSz="1828800">
              <a:lnSpc>
                <a:spcPct val="150000"/>
              </a:lnSpc>
              <a:buFontTx/>
              <a:buNone/>
              <a:tabLst/>
            </a:pPr>
            <a:r>
              <a:rPr lang="en-US" sz="3200">
                <a:solidFill>
                  <a:schemeClr val="bg1"/>
                </a:solidFill>
              </a:rPr>
              <a:t>5	Title</a:t>
            </a:r>
          </a:p>
          <a:p>
            <a:pPr marL="0" indent="0" defTabSz="1828800">
              <a:lnSpc>
                <a:spcPct val="150000"/>
              </a:lnSpc>
              <a:buFontTx/>
              <a:buNone/>
              <a:tabLst/>
            </a:pPr>
            <a:r>
              <a:rPr lang="en-US" sz="3200">
                <a:solidFill>
                  <a:schemeClr val="bg1"/>
                </a:solidFill>
              </a:rPr>
              <a:t>7	Title</a:t>
            </a:r>
          </a:p>
          <a:p>
            <a:pPr marL="0" indent="0" defTabSz="1828800">
              <a:lnSpc>
                <a:spcPct val="150000"/>
              </a:lnSpc>
              <a:buFontTx/>
              <a:buNone/>
              <a:tabLst/>
            </a:pPr>
            <a:r>
              <a:rPr lang="en-US" sz="3200">
                <a:solidFill>
                  <a:schemeClr val="bg1"/>
                </a:solidFill>
              </a:rPr>
              <a:t>11	Title</a:t>
            </a:r>
          </a:p>
          <a:p>
            <a:pPr marL="0" indent="0" defTabSz="1828800">
              <a:lnSpc>
                <a:spcPct val="150000"/>
              </a:lnSpc>
              <a:buFontTx/>
              <a:buNone/>
              <a:tabLst/>
            </a:pPr>
            <a:r>
              <a:rPr lang="en-US" sz="3200">
                <a:solidFill>
                  <a:schemeClr val="bg1"/>
                </a:solidFill>
              </a:rPr>
              <a:t>20	Title</a:t>
            </a:r>
          </a:p>
        </p:txBody>
      </p:sp>
    </p:spTree>
    <p:extLst>
      <p:ext uri="{BB962C8B-B14F-4D97-AF65-F5344CB8AC3E}">
        <p14:creationId xmlns:p14="http://schemas.microsoft.com/office/powerpoint/2010/main" val="22613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5943-FD88-2149-AC3E-047E423D2E5B}"/>
              </a:ext>
            </a:extLst>
          </p:cNvPr>
          <p:cNvSpPr>
            <a:spLocks noGrp="1"/>
          </p:cNvSpPr>
          <p:nvPr>
            <p:ph type="title"/>
          </p:nvPr>
        </p:nvSpPr>
        <p:spPr>
          <a:xfrm>
            <a:off x="654518" y="365126"/>
            <a:ext cx="11184556" cy="494698"/>
          </a:xfrm>
        </p:spPr>
        <p:txBody>
          <a:bodyPr lIns="0" bIns="0" anchor="b">
            <a:normAutofit/>
          </a:bodyPr>
          <a:lstStyle>
            <a:lvl1pPr>
              <a:defRPr sz="2400" b="1">
                <a:solidFill>
                  <a:schemeClr val="bg1">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04B283-8BC8-964B-B563-0E8DDFE5F1FA}"/>
              </a:ext>
            </a:extLst>
          </p:cNvPr>
          <p:cNvSpPr>
            <a:spLocks noGrp="1"/>
          </p:cNvSpPr>
          <p:nvPr>
            <p:ph idx="1"/>
          </p:nvPr>
        </p:nvSpPr>
        <p:spPr>
          <a:xfrm>
            <a:off x="654517" y="1825625"/>
            <a:ext cx="11184555"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E23D3E-E173-4B4B-8128-E476A38A3D63}"/>
              </a:ext>
            </a:extLst>
          </p:cNvPr>
          <p:cNvSpPr>
            <a:spLocks noGrp="1"/>
          </p:cNvSpPr>
          <p:nvPr>
            <p:ph type="sldNum" sz="quarter" idx="12"/>
          </p:nvPr>
        </p:nvSpPr>
        <p:spPr>
          <a:xfrm>
            <a:off x="8610600" y="892849"/>
            <a:ext cx="3228474" cy="355817"/>
          </a:xfrm>
        </p:spPr>
        <p:txBody>
          <a:bodyPr tIns="0" rIns="0" anchor="t" anchorCtr="0"/>
          <a:lstStyle>
            <a:lvl1pPr>
              <a:defRPr>
                <a:solidFill>
                  <a:schemeClr val="bg1">
                    <a:lumMod val="50000"/>
                  </a:schemeClr>
                </a:solidFill>
                <a:latin typeface="Arial" panose="020B0604020202020204" pitchFamily="34" charset="0"/>
                <a:cs typeface="Arial" panose="020B0604020202020204" pitchFamily="34" charset="0"/>
              </a:defRPr>
            </a:lvl1pPr>
          </a:lstStyle>
          <a:p>
            <a:fld id="{E13E75AD-A17F-B640-BDFA-33D864DFCB3D}" type="slidenum">
              <a:rPr lang="en-US" smtClean="0"/>
              <a:pPr/>
              <a:t>‹#›</a:t>
            </a:fld>
            <a:endParaRPr lang="en-US"/>
          </a:p>
        </p:txBody>
      </p:sp>
      <p:sp>
        <p:nvSpPr>
          <p:cNvPr id="8" name="Text Placeholder 7">
            <a:extLst>
              <a:ext uri="{FF2B5EF4-FFF2-40B4-BE49-F238E27FC236}">
                <a16:creationId xmlns:a16="http://schemas.microsoft.com/office/drawing/2014/main" id="{33472D73-09FA-B54F-9412-F00CECF32AA0}"/>
              </a:ext>
            </a:extLst>
          </p:cNvPr>
          <p:cNvSpPr>
            <a:spLocks noGrp="1"/>
          </p:cNvSpPr>
          <p:nvPr>
            <p:ph type="body" sz="quarter" idx="13"/>
          </p:nvPr>
        </p:nvSpPr>
        <p:spPr>
          <a:xfrm>
            <a:off x="654518" y="892849"/>
            <a:ext cx="7873465" cy="346509"/>
          </a:xfrm>
        </p:spPr>
        <p:txBody>
          <a:bodyPr lIns="0" tIns="0"/>
          <a:lstStyle>
            <a:lvl1pPr marL="0" indent="0">
              <a:buNone/>
              <a:defRPr sz="1600">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E16A731D-870B-0645-B716-D0F49B562FA6}"/>
              </a:ext>
            </a:extLst>
          </p:cNvPr>
          <p:cNvSpPr/>
          <p:nvPr userDrawn="1"/>
        </p:nvSpPr>
        <p:spPr>
          <a:xfrm>
            <a:off x="654518" y="1245625"/>
            <a:ext cx="11184556" cy="56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BTA Logo">
            <a:extLst>
              <a:ext uri="{FF2B5EF4-FFF2-40B4-BE49-F238E27FC236}">
                <a16:creationId xmlns:a16="http://schemas.microsoft.com/office/drawing/2014/main" id="{7887251E-0035-7F43-B81E-74871A453FFD}"/>
              </a:ext>
            </a:extLst>
          </p:cNvPr>
          <p:cNvPicPr>
            <a:picLocks noChangeAspect="1"/>
          </p:cNvPicPr>
          <p:nvPr userDrawn="1"/>
        </p:nvPicPr>
        <p:blipFill>
          <a:blip r:embed="rId2"/>
          <a:stretch>
            <a:fillRect/>
          </a:stretch>
        </p:blipFill>
        <p:spPr>
          <a:xfrm>
            <a:off x="11062447" y="5828010"/>
            <a:ext cx="794554" cy="794554"/>
          </a:xfrm>
          <a:prstGeom prst="rect">
            <a:avLst/>
          </a:prstGeom>
        </p:spPr>
      </p:pic>
      <p:sp>
        <p:nvSpPr>
          <p:cNvPr id="13" name="Date Placeholder 3">
            <a:extLst>
              <a:ext uri="{FF2B5EF4-FFF2-40B4-BE49-F238E27FC236}">
                <a16:creationId xmlns:a16="http://schemas.microsoft.com/office/drawing/2014/main" id="{4BD672CD-EFF2-2149-8F7F-E677386ADFA7}"/>
              </a:ext>
            </a:extLst>
          </p:cNvPr>
          <p:cNvSpPr>
            <a:spLocks noGrp="1"/>
          </p:cNvSpPr>
          <p:nvPr>
            <p:ph type="dt" sz="half" idx="10"/>
          </p:nvPr>
        </p:nvSpPr>
        <p:spPr>
          <a:xfrm>
            <a:off x="654517" y="6356350"/>
            <a:ext cx="2743200" cy="365125"/>
          </a:xfrm>
        </p:spPr>
        <p:txBody>
          <a:bodyPr lIns="0"/>
          <a:lstStyle>
            <a:lvl1pPr>
              <a:defRPr>
                <a:solidFill>
                  <a:schemeClr val="bg1">
                    <a:lumMod val="50000"/>
                  </a:schemeClr>
                </a:solidFill>
                <a:latin typeface="Arial" panose="020B0604020202020204" pitchFamily="34" charset="0"/>
                <a:cs typeface="Arial" panose="020B0604020202020204" pitchFamily="34" charset="0"/>
              </a:defRPr>
            </a:lvl1pPr>
          </a:lstStyle>
          <a:p>
            <a:fld id="{63BCD5E5-C1A5-A547-B397-22264366B957}" type="datetime1">
              <a:rPr lang="en-US" smtClean="0"/>
              <a:t>7/7/2026</a:t>
            </a:fld>
            <a:endParaRPr lang="en-US"/>
          </a:p>
        </p:txBody>
      </p:sp>
    </p:spTree>
    <p:extLst>
      <p:ext uri="{BB962C8B-B14F-4D97-AF65-F5344CB8AC3E}">
        <p14:creationId xmlns:p14="http://schemas.microsoft.com/office/powerpoint/2010/main" val="48271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5943-FD88-2149-AC3E-047E423D2E5B}"/>
              </a:ext>
            </a:extLst>
          </p:cNvPr>
          <p:cNvSpPr>
            <a:spLocks noGrp="1"/>
          </p:cNvSpPr>
          <p:nvPr>
            <p:ph type="title"/>
          </p:nvPr>
        </p:nvSpPr>
        <p:spPr>
          <a:xfrm>
            <a:off x="654518" y="365126"/>
            <a:ext cx="11184556" cy="494698"/>
          </a:xfrm>
        </p:spPr>
        <p:txBody>
          <a:bodyPr lIns="0" tIns="0" bIns="0" anchor="b">
            <a:normAutofit/>
          </a:bodyPr>
          <a:lstStyle>
            <a:lvl1pPr>
              <a:defRPr sz="2400" b="1">
                <a:solidFill>
                  <a:schemeClr val="bg1">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04B283-8BC8-964B-B563-0E8DDFE5F1FA}"/>
              </a:ext>
            </a:extLst>
          </p:cNvPr>
          <p:cNvSpPr>
            <a:spLocks noGrp="1"/>
          </p:cNvSpPr>
          <p:nvPr>
            <p:ph idx="1"/>
          </p:nvPr>
        </p:nvSpPr>
        <p:spPr>
          <a:xfrm>
            <a:off x="654517" y="1825625"/>
            <a:ext cx="54414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E23D3E-E173-4B4B-8128-E476A38A3D63}"/>
              </a:ext>
            </a:extLst>
          </p:cNvPr>
          <p:cNvSpPr>
            <a:spLocks noGrp="1"/>
          </p:cNvSpPr>
          <p:nvPr>
            <p:ph type="sldNum" sz="quarter" idx="12"/>
          </p:nvPr>
        </p:nvSpPr>
        <p:spPr>
          <a:xfrm>
            <a:off x="8610600" y="892849"/>
            <a:ext cx="3228474" cy="355817"/>
          </a:xfrm>
        </p:spPr>
        <p:txBody>
          <a:bodyPr tIns="0" rIns="0" anchor="t" anchorCtr="0"/>
          <a:lstStyle>
            <a:lvl1pPr>
              <a:defRPr>
                <a:solidFill>
                  <a:schemeClr val="bg1">
                    <a:lumMod val="50000"/>
                  </a:schemeClr>
                </a:solidFill>
                <a:latin typeface="Arial" panose="020B0604020202020204" pitchFamily="34" charset="0"/>
                <a:cs typeface="Arial" panose="020B0604020202020204" pitchFamily="34" charset="0"/>
              </a:defRPr>
            </a:lvl1pPr>
          </a:lstStyle>
          <a:p>
            <a:fld id="{E13E75AD-A17F-B640-BDFA-33D864DFCB3D}" type="slidenum">
              <a:rPr lang="en-US" smtClean="0"/>
              <a:pPr/>
              <a:t>‹#›</a:t>
            </a:fld>
            <a:endParaRPr lang="en-US"/>
          </a:p>
        </p:txBody>
      </p:sp>
      <p:sp>
        <p:nvSpPr>
          <p:cNvPr id="8" name="Text Placeholder 7">
            <a:extLst>
              <a:ext uri="{FF2B5EF4-FFF2-40B4-BE49-F238E27FC236}">
                <a16:creationId xmlns:a16="http://schemas.microsoft.com/office/drawing/2014/main" id="{33472D73-09FA-B54F-9412-F00CECF32AA0}"/>
              </a:ext>
            </a:extLst>
          </p:cNvPr>
          <p:cNvSpPr>
            <a:spLocks noGrp="1"/>
          </p:cNvSpPr>
          <p:nvPr>
            <p:ph type="body" sz="quarter" idx="13"/>
          </p:nvPr>
        </p:nvSpPr>
        <p:spPr>
          <a:xfrm>
            <a:off x="654518" y="892849"/>
            <a:ext cx="7873465" cy="346509"/>
          </a:xfrm>
        </p:spPr>
        <p:txBody>
          <a:bodyPr lIns="0" tIns="0"/>
          <a:lstStyle>
            <a:lvl1pPr marL="0" indent="0">
              <a:buNone/>
              <a:defRPr sz="1600">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E16A731D-870B-0645-B716-D0F49B562FA6}"/>
              </a:ext>
            </a:extLst>
          </p:cNvPr>
          <p:cNvSpPr/>
          <p:nvPr userDrawn="1"/>
        </p:nvSpPr>
        <p:spPr>
          <a:xfrm>
            <a:off x="654518" y="1245625"/>
            <a:ext cx="11184556" cy="56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BTA Logo">
            <a:extLst>
              <a:ext uri="{FF2B5EF4-FFF2-40B4-BE49-F238E27FC236}">
                <a16:creationId xmlns:a16="http://schemas.microsoft.com/office/drawing/2014/main" id="{7887251E-0035-7F43-B81E-74871A453FFD}"/>
              </a:ext>
            </a:extLst>
          </p:cNvPr>
          <p:cNvPicPr>
            <a:picLocks noChangeAspect="1"/>
          </p:cNvPicPr>
          <p:nvPr userDrawn="1"/>
        </p:nvPicPr>
        <p:blipFill>
          <a:blip r:embed="rId2"/>
          <a:stretch>
            <a:fillRect/>
          </a:stretch>
        </p:blipFill>
        <p:spPr>
          <a:xfrm>
            <a:off x="11062447" y="5828010"/>
            <a:ext cx="794554" cy="794554"/>
          </a:xfrm>
          <a:prstGeom prst="rect">
            <a:avLst/>
          </a:prstGeom>
        </p:spPr>
      </p:pic>
      <p:sp>
        <p:nvSpPr>
          <p:cNvPr id="13" name="Date Placeholder 3">
            <a:extLst>
              <a:ext uri="{FF2B5EF4-FFF2-40B4-BE49-F238E27FC236}">
                <a16:creationId xmlns:a16="http://schemas.microsoft.com/office/drawing/2014/main" id="{4BD672CD-EFF2-2149-8F7F-E677386ADFA7}"/>
              </a:ext>
            </a:extLst>
          </p:cNvPr>
          <p:cNvSpPr>
            <a:spLocks noGrp="1"/>
          </p:cNvSpPr>
          <p:nvPr>
            <p:ph type="dt" sz="half" idx="10"/>
          </p:nvPr>
        </p:nvSpPr>
        <p:spPr>
          <a:xfrm>
            <a:off x="654517" y="6356350"/>
            <a:ext cx="2743200" cy="365125"/>
          </a:xfrm>
        </p:spPr>
        <p:txBody>
          <a:bodyPr lIns="0" rIns="0"/>
          <a:lstStyle>
            <a:lvl1pPr>
              <a:defRPr>
                <a:solidFill>
                  <a:schemeClr val="bg1">
                    <a:lumMod val="50000"/>
                  </a:schemeClr>
                </a:solidFill>
                <a:latin typeface="Arial" panose="020B0604020202020204" pitchFamily="34" charset="0"/>
                <a:cs typeface="Arial" panose="020B0604020202020204" pitchFamily="34" charset="0"/>
              </a:defRPr>
            </a:lvl1pPr>
          </a:lstStyle>
          <a:p>
            <a:fld id="{A7465765-9854-954B-97F7-5BC866A61166}" type="datetime1">
              <a:rPr lang="en-US" smtClean="0"/>
              <a:t>7/7/2026</a:t>
            </a:fld>
            <a:endParaRPr lang="en-US"/>
          </a:p>
        </p:txBody>
      </p:sp>
      <p:sp>
        <p:nvSpPr>
          <p:cNvPr id="5" name="Picture Placeholder 4">
            <a:extLst>
              <a:ext uri="{FF2B5EF4-FFF2-40B4-BE49-F238E27FC236}">
                <a16:creationId xmlns:a16="http://schemas.microsoft.com/office/drawing/2014/main" id="{D35F6078-6679-0D4A-99D2-A734FAC2E4CC}"/>
              </a:ext>
            </a:extLst>
          </p:cNvPr>
          <p:cNvSpPr>
            <a:spLocks noGrp="1"/>
          </p:cNvSpPr>
          <p:nvPr>
            <p:ph type="pic" sz="quarter" idx="14"/>
          </p:nvPr>
        </p:nvSpPr>
        <p:spPr>
          <a:xfrm>
            <a:off x="6346825" y="1825625"/>
            <a:ext cx="5492249" cy="4351338"/>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169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4051B-14AE-4348-B7A3-FF6FE591037D}"/>
              </a:ext>
            </a:extLst>
          </p:cNvPr>
          <p:cNvSpPr/>
          <p:nvPr userDrawn="1"/>
        </p:nvSpPr>
        <p:spPr>
          <a:xfrm>
            <a:off x="179294" y="161365"/>
            <a:ext cx="11815482" cy="65083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 name="Title 1">
            <a:extLst>
              <a:ext uri="{FF2B5EF4-FFF2-40B4-BE49-F238E27FC236}">
                <a16:creationId xmlns:a16="http://schemas.microsoft.com/office/drawing/2014/main" id="{8C053147-F6E9-AC4F-A05B-B51B7A13E901}"/>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2768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5943-FD88-2149-AC3E-047E423D2E5B}"/>
              </a:ext>
            </a:extLst>
          </p:cNvPr>
          <p:cNvSpPr>
            <a:spLocks noGrp="1"/>
          </p:cNvSpPr>
          <p:nvPr>
            <p:ph type="title"/>
          </p:nvPr>
        </p:nvSpPr>
        <p:spPr>
          <a:xfrm>
            <a:off x="654518" y="365126"/>
            <a:ext cx="11184556" cy="494698"/>
          </a:xfrm>
        </p:spPr>
        <p:txBody>
          <a:bodyPr lIns="0" bIns="0" anchor="b">
            <a:normAutofit/>
          </a:bodyPr>
          <a:lstStyle>
            <a:lvl1pPr>
              <a:defRPr sz="2400" b="1">
                <a:solidFill>
                  <a:schemeClr val="bg1">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D04B283-8BC8-964B-B563-0E8DDFE5F1FA}"/>
              </a:ext>
            </a:extLst>
          </p:cNvPr>
          <p:cNvSpPr>
            <a:spLocks noGrp="1"/>
          </p:cNvSpPr>
          <p:nvPr>
            <p:ph idx="1"/>
          </p:nvPr>
        </p:nvSpPr>
        <p:spPr>
          <a:xfrm>
            <a:off x="6397591" y="1825625"/>
            <a:ext cx="54414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E23D3E-E173-4B4B-8128-E476A38A3D63}"/>
              </a:ext>
            </a:extLst>
          </p:cNvPr>
          <p:cNvSpPr>
            <a:spLocks noGrp="1"/>
          </p:cNvSpPr>
          <p:nvPr>
            <p:ph type="sldNum" sz="quarter" idx="12"/>
          </p:nvPr>
        </p:nvSpPr>
        <p:spPr>
          <a:xfrm>
            <a:off x="8610600" y="892849"/>
            <a:ext cx="3228474" cy="355817"/>
          </a:xfrm>
        </p:spPr>
        <p:txBody>
          <a:bodyPr tIns="0" rIns="0" anchor="t" anchorCtr="0"/>
          <a:lstStyle>
            <a:lvl1pPr>
              <a:defRPr>
                <a:solidFill>
                  <a:schemeClr val="bg1">
                    <a:lumMod val="50000"/>
                  </a:schemeClr>
                </a:solidFill>
                <a:latin typeface="Arial" panose="020B0604020202020204" pitchFamily="34" charset="0"/>
                <a:cs typeface="Arial" panose="020B0604020202020204" pitchFamily="34" charset="0"/>
              </a:defRPr>
            </a:lvl1pPr>
          </a:lstStyle>
          <a:p>
            <a:fld id="{E13E75AD-A17F-B640-BDFA-33D864DFCB3D}" type="slidenum">
              <a:rPr lang="en-US" smtClean="0"/>
              <a:pPr/>
              <a:t>‹#›</a:t>
            </a:fld>
            <a:endParaRPr lang="en-US"/>
          </a:p>
        </p:txBody>
      </p:sp>
      <p:sp>
        <p:nvSpPr>
          <p:cNvPr id="8" name="Text Placeholder 7">
            <a:extLst>
              <a:ext uri="{FF2B5EF4-FFF2-40B4-BE49-F238E27FC236}">
                <a16:creationId xmlns:a16="http://schemas.microsoft.com/office/drawing/2014/main" id="{33472D73-09FA-B54F-9412-F00CECF32AA0}"/>
              </a:ext>
            </a:extLst>
          </p:cNvPr>
          <p:cNvSpPr>
            <a:spLocks noGrp="1"/>
          </p:cNvSpPr>
          <p:nvPr>
            <p:ph type="body" sz="quarter" idx="13"/>
          </p:nvPr>
        </p:nvSpPr>
        <p:spPr>
          <a:xfrm>
            <a:off x="654518" y="892849"/>
            <a:ext cx="7873465" cy="346509"/>
          </a:xfrm>
        </p:spPr>
        <p:txBody>
          <a:bodyPr lIns="0" tIns="0"/>
          <a:lstStyle>
            <a:lvl1pPr marL="0" indent="0">
              <a:buNone/>
              <a:defRPr sz="1600">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E16A731D-870B-0645-B716-D0F49B562FA6}"/>
              </a:ext>
            </a:extLst>
          </p:cNvPr>
          <p:cNvSpPr/>
          <p:nvPr userDrawn="1"/>
        </p:nvSpPr>
        <p:spPr>
          <a:xfrm>
            <a:off x="654518" y="1245625"/>
            <a:ext cx="11184556" cy="56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BTA Logo">
            <a:extLst>
              <a:ext uri="{FF2B5EF4-FFF2-40B4-BE49-F238E27FC236}">
                <a16:creationId xmlns:a16="http://schemas.microsoft.com/office/drawing/2014/main" id="{7887251E-0035-7F43-B81E-74871A453FFD}"/>
              </a:ext>
            </a:extLst>
          </p:cNvPr>
          <p:cNvPicPr>
            <a:picLocks noChangeAspect="1"/>
          </p:cNvPicPr>
          <p:nvPr userDrawn="1"/>
        </p:nvPicPr>
        <p:blipFill>
          <a:blip r:embed="rId2"/>
          <a:stretch>
            <a:fillRect/>
          </a:stretch>
        </p:blipFill>
        <p:spPr>
          <a:xfrm>
            <a:off x="11062447" y="5828010"/>
            <a:ext cx="794554" cy="794554"/>
          </a:xfrm>
          <a:prstGeom prst="rect">
            <a:avLst/>
          </a:prstGeom>
        </p:spPr>
      </p:pic>
      <p:sp>
        <p:nvSpPr>
          <p:cNvPr id="13" name="Date Placeholder 3">
            <a:extLst>
              <a:ext uri="{FF2B5EF4-FFF2-40B4-BE49-F238E27FC236}">
                <a16:creationId xmlns:a16="http://schemas.microsoft.com/office/drawing/2014/main" id="{4BD672CD-EFF2-2149-8F7F-E677386ADFA7}"/>
              </a:ext>
            </a:extLst>
          </p:cNvPr>
          <p:cNvSpPr>
            <a:spLocks noGrp="1"/>
          </p:cNvSpPr>
          <p:nvPr>
            <p:ph type="dt" sz="half" idx="10"/>
          </p:nvPr>
        </p:nvSpPr>
        <p:spPr>
          <a:xfrm>
            <a:off x="654517" y="6356350"/>
            <a:ext cx="2743200" cy="365125"/>
          </a:xfrm>
        </p:spPr>
        <p:txBody>
          <a:bodyPr lIns="0"/>
          <a:lstStyle>
            <a:lvl1pPr>
              <a:defRPr>
                <a:solidFill>
                  <a:schemeClr val="bg1">
                    <a:lumMod val="50000"/>
                  </a:schemeClr>
                </a:solidFill>
                <a:latin typeface="Arial" panose="020B0604020202020204" pitchFamily="34" charset="0"/>
                <a:cs typeface="Arial" panose="020B0604020202020204" pitchFamily="34" charset="0"/>
              </a:defRPr>
            </a:lvl1pPr>
          </a:lstStyle>
          <a:p>
            <a:fld id="{B2633CA9-336F-454B-81BA-6B397D31C827}" type="datetime1">
              <a:rPr lang="en-US" smtClean="0"/>
              <a:t>7/7/2026</a:t>
            </a:fld>
            <a:endParaRPr lang="en-US"/>
          </a:p>
        </p:txBody>
      </p:sp>
      <p:sp>
        <p:nvSpPr>
          <p:cNvPr id="5" name="Picture Placeholder 4">
            <a:extLst>
              <a:ext uri="{FF2B5EF4-FFF2-40B4-BE49-F238E27FC236}">
                <a16:creationId xmlns:a16="http://schemas.microsoft.com/office/drawing/2014/main" id="{605512FA-26DD-744E-9D2B-65989D54B60B}"/>
              </a:ext>
            </a:extLst>
          </p:cNvPr>
          <p:cNvSpPr>
            <a:spLocks noGrp="1"/>
          </p:cNvSpPr>
          <p:nvPr>
            <p:ph type="pic" sz="quarter" idx="14"/>
          </p:nvPr>
        </p:nvSpPr>
        <p:spPr>
          <a:xfrm>
            <a:off x="654516" y="1825623"/>
            <a:ext cx="5441484" cy="4351339"/>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5673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4051B-14AE-4348-B7A3-FF6FE591037D}"/>
              </a:ext>
            </a:extLst>
          </p:cNvPr>
          <p:cNvSpPr/>
          <p:nvPr userDrawn="1"/>
        </p:nvSpPr>
        <p:spPr>
          <a:xfrm>
            <a:off x="179294" y="161365"/>
            <a:ext cx="11815482" cy="65083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53147-F6E9-AC4F-A05B-B51B7A13E901}"/>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MBTA Logo">
            <a:extLst>
              <a:ext uri="{FF2B5EF4-FFF2-40B4-BE49-F238E27FC236}">
                <a16:creationId xmlns:a16="http://schemas.microsoft.com/office/drawing/2014/main" id="{F1316D1F-1ADC-5A4C-93DA-865473FCB642}"/>
              </a:ext>
            </a:extLst>
          </p:cNvPr>
          <p:cNvPicPr>
            <a:picLocks noChangeAspect="1"/>
          </p:cNvPicPr>
          <p:nvPr userDrawn="1"/>
        </p:nvPicPr>
        <p:blipFill>
          <a:blip r:embed="rId2"/>
          <a:stretch>
            <a:fillRect/>
          </a:stretch>
        </p:blipFill>
        <p:spPr>
          <a:xfrm>
            <a:off x="10309412" y="5060576"/>
            <a:ext cx="1377577" cy="1377577"/>
          </a:xfrm>
          <a:prstGeom prst="rect">
            <a:avLst/>
          </a:prstGeom>
        </p:spPr>
      </p:pic>
    </p:spTree>
    <p:extLst>
      <p:ext uri="{BB962C8B-B14F-4D97-AF65-F5344CB8AC3E}">
        <p14:creationId xmlns:p14="http://schemas.microsoft.com/office/powerpoint/2010/main" val="230632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828799" y="1484318"/>
            <a:ext cx="7620000" cy="1675843"/>
          </a:xfrm>
          <a:prstGeom prst="rect">
            <a:avLst/>
          </a:prstGeom>
        </p:spPr>
        <p:txBody>
          <a:bodyPr wrap="square" lIns="0" tIns="0" rIns="0" bIns="0">
            <a:spAutoFit/>
          </a:bodyPr>
          <a:lstStyle>
            <a:lvl1pPr>
              <a:defRPr sz="4445"/>
            </a:lvl1pPr>
          </a:lstStyle>
          <a:p>
            <a:pPr marL="0" marR="0" lvl="0" indent="0" defTabSz="1016097" eaLnBrk="1" fontAlgn="auto" latinLnBrk="0" hangingPunct="1">
              <a:lnSpc>
                <a:spcPct val="100000"/>
              </a:lnSpc>
              <a:spcBef>
                <a:spcPts val="0"/>
              </a:spcBef>
              <a:spcAft>
                <a:spcPts val="0"/>
              </a:spcAft>
              <a:buClrTx/>
              <a:buSzTx/>
              <a:buFontTx/>
              <a:buNone/>
              <a:tabLst/>
              <a:defRPr/>
            </a:pPr>
            <a:br>
              <a:rPr lang="en-US" b="1">
                <a:solidFill>
                  <a:srgbClr val="003399"/>
                </a:solidFill>
              </a:rPr>
            </a:br>
            <a:br>
              <a:rPr lang="en-US" sz="2000">
                <a:solidFill>
                  <a:srgbClr val="003399"/>
                </a:solidFill>
              </a:rPr>
            </a:br>
            <a:endParaRPr/>
          </a:p>
        </p:txBody>
      </p:sp>
      <p:sp>
        <p:nvSpPr>
          <p:cNvPr id="3" name="Holder 3"/>
          <p:cNvSpPr>
            <a:spLocks noGrp="1"/>
          </p:cNvSpPr>
          <p:nvPr>
            <p:ph type="subTitle" idx="4"/>
          </p:nvPr>
        </p:nvSpPr>
        <p:spPr>
          <a:xfrm>
            <a:off x="1828799" y="3453531"/>
            <a:ext cx="7620000" cy="276999"/>
          </a:xfrm>
          <a:prstGeom prst="rect">
            <a:avLst/>
          </a:prstGeom>
        </p:spPr>
        <p:txBody>
          <a:bodyPr wrap="square" lIns="0" tIns="0" rIns="0" bIns="0">
            <a:spAutoFit/>
          </a:bodyPr>
          <a:lstStyle>
            <a:lvl1pPr marL="0" marR="0" indent="0" defTabSz="1016097" eaLnBrk="1" fontAlgn="auto" latinLnBrk="0" hangingPunct="1">
              <a:lnSpc>
                <a:spcPct val="100000"/>
              </a:lnSpc>
              <a:spcBef>
                <a:spcPts val="0"/>
              </a:spcBef>
              <a:spcAft>
                <a:spcPts val="0"/>
              </a:spcAft>
              <a:buClrTx/>
              <a:buSzTx/>
              <a:buFontTx/>
              <a:buNone/>
              <a:tabLst/>
              <a:defRPr/>
            </a:lvl1pPr>
          </a:lstStyle>
          <a:p>
            <a:endParaRPr/>
          </a:p>
        </p:txBody>
      </p:sp>
      <p:sp>
        <p:nvSpPr>
          <p:cNvPr id="7" name="object 6">
            <a:extLst>
              <a:ext uri="{FF2B5EF4-FFF2-40B4-BE49-F238E27FC236}">
                <a16:creationId xmlns:a16="http://schemas.microsoft.com/office/drawing/2014/main" id="{74880A31-1D24-461D-BD4C-11442BD68E37}"/>
              </a:ext>
            </a:extLst>
          </p:cNvPr>
          <p:cNvSpPr txBox="1"/>
          <p:nvPr userDrawn="1"/>
        </p:nvSpPr>
        <p:spPr>
          <a:xfrm>
            <a:off x="4681718" y="6510588"/>
            <a:ext cx="2828572" cy="222932"/>
          </a:xfrm>
          <a:prstGeom prst="rect">
            <a:avLst/>
          </a:prstGeom>
        </p:spPr>
        <p:txBody>
          <a:bodyPr vert="horz" wrap="square" lIns="0" tIns="17639" rIns="0" bIns="0" rtlCol="0">
            <a:spAutoFit/>
          </a:bodyPr>
          <a:lstStyle/>
          <a:p>
            <a:pPr marL="14112">
              <a:lnSpc>
                <a:spcPct val="100000"/>
              </a:lnSpc>
              <a:spcBef>
                <a:spcPts val="139"/>
              </a:spcBef>
            </a:pPr>
            <a:r>
              <a:rPr sz="1333" i="1" spc="17">
                <a:solidFill>
                  <a:srgbClr val="FFFFFF"/>
                </a:solidFill>
                <a:latin typeface="Calibri"/>
                <a:cs typeface="Calibri"/>
              </a:rPr>
              <a:t>© </a:t>
            </a:r>
            <a:r>
              <a:rPr sz="1333" i="1" spc="44">
                <a:solidFill>
                  <a:srgbClr val="FFFFFF"/>
                </a:solidFill>
                <a:latin typeface="Calibri"/>
                <a:cs typeface="Calibri"/>
              </a:rPr>
              <a:t>202</a:t>
            </a:r>
            <a:r>
              <a:rPr lang="en-US" sz="1333" i="1" spc="44">
                <a:solidFill>
                  <a:srgbClr val="FFFFFF"/>
                </a:solidFill>
                <a:latin typeface="Calibri"/>
                <a:cs typeface="Calibri"/>
              </a:rPr>
              <a:t>3</a:t>
            </a:r>
            <a:r>
              <a:rPr sz="1333" i="1" spc="44">
                <a:solidFill>
                  <a:srgbClr val="FFFFFF"/>
                </a:solidFill>
                <a:latin typeface="Calibri"/>
                <a:cs typeface="Calibri"/>
              </a:rPr>
              <a:t> </a:t>
            </a:r>
            <a:r>
              <a:rPr sz="1333" i="1" spc="61">
                <a:solidFill>
                  <a:srgbClr val="FFFFFF"/>
                </a:solidFill>
                <a:latin typeface="Calibri"/>
                <a:cs typeface="Calibri"/>
              </a:rPr>
              <a:t>Operational Services</a:t>
            </a:r>
            <a:r>
              <a:rPr sz="1333" i="1" spc="-133">
                <a:solidFill>
                  <a:srgbClr val="FFFFFF"/>
                </a:solidFill>
                <a:latin typeface="Calibri"/>
                <a:cs typeface="Calibri"/>
              </a:rPr>
              <a:t> </a:t>
            </a:r>
            <a:r>
              <a:rPr sz="1333" i="1" spc="61">
                <a:solidFill>
                  <a:srgbClr val="FFFFFF"/>
                </a:solidFill>
                <a:latin typeface="Calibri"/>
                <a:cs typeface="Calibri"/>
              </a:rPr>
              <a:t>Division</a:t>
            </a:r>
            <a:endParaRPr sz="1333">
              <a:latin typeface="Calibri"/>
              <a:cs typeface="Calibri"/>
            </a:endParaRPr>
          </a:p>
        </p:txBody>
      </p:sp>
      <p:pic>
        <p:nvPicPr>
          <p:cNvPr id="11" name="Picture 10">
            <a:extLst>
              <a:ext uri="{FF2B5EF4-FFF2-40B4-BE49-F238E27FC236}">
                <a16:creationId xmlns:a16="http://schemas.microsoft.com/office/drawing/2014/main" id="{84DF935B-B2A4-4012-902F-849B530F4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53927"/>
            <a:ext cx="12192000" cy="2398955"/>
          </a:xfrm>
          <a:prstGeom prst="rect">
            <a:avLst/>
          </a:prstGeom>
        </p:spPr>
      </p:pic>
      <p:sp>
        <p:nvSpPr>
          <p:cNvPr id="14" name="TextBox 13">
            <a:extLst>
              <a:ext uri="{FF2B5EF4-FFF2-40B4-BE49-F238E27FC236}">
                <a16:creationId xmlns:a16="http://schemas.microsoft.com/office/drawing/2014/main" id="{E538192E-2F35-46BD-94D1-1EE01A160025}"/>
              </a:ext>
            </a:extLst>
          </p:cNvPr>
          <p:cNvSpPr txBox="1"/>
          <p:nvPr userDrawn="1"/>
        </p:nvSpPr>
        <p:spPr>
          <a:xfrm>
            <a:off x="10244666" y="6468378"/>
            <a:ext cx="1947334" cy="331757"/>
          </a:xfrm>
          <a:prstGeom prst="rect">
            <a:avLst/>
          </a:prstGeom>
          <a:noFill/>
        </p:spPr>
        <p:txBody>
          <a:bodyPr wrap="square" rtlCol="0">
            <a:spAutoFit/>
          </a:bodyPr>
          <a:lstStyle/>
          <a:p>
            <a:r>
              <a:rPr lang="en-US" sz="1556" b="0" i="1">
                <a:solidFill>
                  <a:schemeClr val="bg1"/>
                </a:solidFill>
              </a:rPr>
              <a:t>All Rights Reserved</a:t>
            </a:r>
          </a:p>
        </p:txBody>
      </p:sp>
      <p:sp>
        <p:nvSpPr>
          <p:cNvPr id="9" name="Right Triangle 8">
            <a:extLst>
              <a:ext uri="{FF2B5EF4-FFF2-40B4-BE49-F238E27FC236}">
                <a16:creationId xmlns:a16="http://schemas.microsoft.com/office/drawing/2014/main" id="{ED3C612D-C085-4EBA-8219-667FAFCF4706}"/>
              </a:ext>
            </a:extLst>
          </p:cNvPr>
          <p:cNvSpPr/>
          <p:nvPr userDrawn="1"/>
        </p:nvSpPr>
        <p:spPr>
          <a:xfrm rot="10800000">
            <a:off x="8636001" y="0"/>
            <a:ext cx="3556000" cy="2218763"/>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804F0467-A86B-4EFA-975D-95C138C7A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329" y="135925"/>
            <a:ext cx="2563906" cy="1155701"/>
          </a:xfrm>
          <a:prstGeom prst="rect">
            <a:avLst/>
          </a:prstGeom>
        </p:spPr>
      </p:pic>
      <p:sp>
        <p:nvSpPr>
          <p:cNvPr id="15" name="Right Triangle 14">
            <a:extLst>
              <a:ext uri="{FF2B5EF4-FFF2-40B4-BE49-F238E27FC236}">
                <a16:creationId xmlns:a16="http://schemas.microsoft.com/office/drawing/2014/main" id="{29932F12-EECD-4A75-9A6B-EF8823AB0CC3}"/>
              </a:ext>
            </a:extLst>
          </p:cNvPr>
          <p:cNvSpPr/>
          <p:nvPr userDrawn="1"/>
        </p:nvSpPr>
        <p:spPr>
          <a:xfrm rot="16200000">
            <a:off x="2864696"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97683A4A-F734-49A1-9C04-074966280EE6}"/>
              </a:ext>
            </a:extLst>
          </p:cNvPr>
          <p:cNvSpPr/>
          <p:nvPr userDrawn="1"/>
        </p:nvSpPr>
        <p:spPr>
          <a:xfrm>
            <a:off x="9436" y="6252882"/>
            <a:ext cx="12191999" cy="125058"/>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a:extLst>
              <a:ext uri="{FF2B5EF4-FFF2-40B4-BE49-F238E27FC236}">
                <a16:creationId xmlns:a16="http://schemas.microsoft.com/office/drawing/2014/main" id="{88155A17-5BB4-49D8-B662-9882CA7DAAB0}"/>
              </a:ext>
            </a:extLst>
          </p:cNvPr>
          <p:cNvSpPr txBox="1"/>
          <p:nvPr userDrawn="1"/>
        </p:nvSpPr>
        <p:spPr>
          <a:xfrm>
            <a:off x="170330" y="6399915"/>
            <a:ext cx="2455333" cy="400110"/>
          </a:xfrm>
          <a:prstGeom prst="rect">
            <a:avLst/>
          </a:prstGeom>
          <a:noFill/>
        </p:spPr>
        <p:txBody>
          <a:bodyPr wrap="square" rtlCol="0">
            <a:spAutoFit/>
          </a:bodyPr>
          <a:lstStyle/>
          <a:p>
            <a:r>
              <a:rPr lang="en-US" sz="2000" b="0">
                <a:solidFill>
                  <a:schemeClr val="bg1"/>
                </a:solidFill>
              </a:rPr>
              <a:t>mass.gov/</a:t>
            </a:r>
            <a:r>
              <a:rPr lang="en-US" sz="2000" b="0" err="1">
                <a:solidFill>
                  <a:schemeClr val="bg1"/>
                </a:solidFill>
              </a:rPr>
              <a:t>osd</a:t>
            </a:r>
            <a:endParaRPr lang="en-US" sz="2000" b="0">
              <a:solidFill>
                <a:schemeClr val="bg1"/>
              </a:solidFill>
            </a:endParaRPr>
          </a:p>
        </p:txBody>
      </p:sp>
    </p:spTree>
    <p:extLst>
      <p:ext uri="{BB962C8B-B14F-4D97-AF65-F5344CB8AC3E}">
        <p14:creationId xmlns:p14="http://schemas.microsoft.com/office/powerpoint/2010/main" val="1455623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5"/>
            <a:ext cx="10972800" cy="276999"/>
          </a:xfrm>
        </p:spPr>
        <p:txBody>
          <a:bodyPr lIns="0" tIns="0" rIns="0" bIns="0"/>
          <a:lstStyle>
            <a:lvl1pPr>
              <a:defRPr/>
            </a:lvl1pPr>
          </a:lstStyle>
          <a:p>
            <a:endParaRPr/>
          </a:p>
        </p:txBody>
      </p:sp>
      <p:sp>
        <p:nvSpPr>
          <p:cNvPr id="3" name="Holder 3"/>
          <p:cNvSpPr>
            <a:spLocks noGrp="1"/>
          </p:cNvSpPr>
          <p:nvPr>
            <p:ph type="body" idx="1"/>
          </p:nvPr>
        </p:nvSpPr>
        <p:spPr>
          <a:xfrm>
            <a:off x="609600" y="1411941"/>
            <a:ext cx="10972800" cy="276999"/>
          </a:xfrm>
        </p:spPr>
        <p:txBody>
          <a:bodyPr lIns="0" tIns="0" rIns="0" bIns="0"/>
          <a:lstStyle>
            <a:lvl1pPr>
              <a:defRPr/>
            </a:lvl1pPr>
          </a:lstStyle>
          <a:p>
            <a:endParaRPr/>
          </a:p>
        </p:txBody>
      </p:sp>
      <p:sp>
        <p:nvSpPr>
          <p:cNvPr id="11" name="Right Triangle 10">
            <a:extLst>
              <a:ext uri="{FF2B5EF4-FFF2-40B4-BE49-F238E27FC236}">
                <a16:creationId xmlns:a16="http://schemas.microsoft.com/office/drawing/2014/main" id="{2ACEBF80-0C2F-4695-B650-E90091A01850}"/>
              </a:ext>
            </a:extLst>
          </p:cNvPr>
          <p:cNvSpPr/>
          <p:nvPr userDrawn="1"/>
        </p:nvSpPr>
        <p:spPr>
          <a:xfrm rot="10800000">
            <a:off x="5080000" y="3543"/>
            <a:ext cx="7112000" cy="4232286"/>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ight Triangle 12">
            <a:extLst>
              <a:ext uri="{FF2B5EF4-FFF2-40B4-BE49-F238E27FC236}">
                <a16:creationId xmlns:a16="http://schemas.microsoft.com/office/drawing/2014/main" id="{1D2E9D9B-239E-4238-B791-22AE9B703051}"/>
              </a:ext>
            </a:extLst>
          </p:cNvPr>
          <p:cNvSpPr/>
          <p:nvPr userDrawn="1"/>
        </p:nvSpPr>
        <p:spPr>
          <a:xfrm rot="16200000">
            <a:off x="2864696" y="-2949364"/>
            <a:ext cx="6377940" cy="12276667"/>
          </a:xfrm>
          <a:prstGeom prst="rtTriangle">
            <a:avLst/>
          </a:prstGeom>
          <a:solidFill>
            <a:srgbClr val="0094D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a:extLst>
              <a:ext uri="{FF2B5EF4-FFF2-40B4-BE49-F238E27FC236}">
                <a16:creationId xmlns:a16="http://schemas.microsoft.com/office/drawing/2014/main" id="{C6E16AF6-0822-47FC-BA80-9C354A831CD7}"/>
              </a:ext>
            </a:extLst>
          </p:cNvPr>
          <p:cNvSpPr/>
          <p:nvPr userDrawn="1"/>
        </p:nvSpPr>
        <p:spPr>
          <a:xfrm>
            <a:off x="9436" y="6252882"/>
            <a:ext cx="12191999" cy="125058"/>
          </a:xfrm>
          <a:prstGeom prst="rect">
            <a:avLst/>
          </a:prstGeom>
          <a:solidFill>
            <a:srgbClr val="F0B938"/>
          </a:solidFill>
          <a:ln>
            <a:solidFill>
              <a:srgbClr val="F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9" name="Picture 8">
            <a:extLst>
              <a:ext uri="{FF2B5EF4-FFF2-40B4-BE49-F238E27FC236}">
                <a16:creationId xmlns:a16="http://schemas.microsoft.com/office/drawing/2014/main" id="{FD9615FC-07A3-499F-99E6-2A292975D9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56" b="89431" l="9756" r="100000"/>
                    </a14:imgEffect>
                  </a14:imgLayer>
                </a14:imgProps>
              </a:ext>
              <a:ext uri="{28A0092B-C50C-407E-A947-70E740481C1C}">
                <a14:useLocalDpi xmlns:a14="http://schemas.microsoft.com/office/drawing/2010/main" val="0"/>
              </a:ext>
            </a:extLst>
          </a:blip>
          <a:stretch>
            <a:fillRect/>
          </a:stretch>
        </p:blipFill>
        <p:spPr>
          <a:xfrm>
            <a:off x="322694" y="6464883"/>
            <a:ext cx="286906" cy="286906"/>
          </a:xfrm>
          <a:prstGeom prst="rect">
            <a:avLst/>
          </a:prstGeom>
        </p:spPr>
      </p:pic>
      <p:sp>
        <p:nvSpPr>
          <p:cNvPr id="12" name="TextBox 11">
            <a:extLst>
              <a:ext uri="{FF2B5EF4-FFF2-40B4-BE49-F238E27FC236}">
                <a16:creationId xmlns:a16="http://schemas.microsoft.com/office/drawing/2014/main" id="{235F3831-8D7D-46C2-A139-CE18D11A14DF}"/>
              </a:ext>
            </a:extLst>
          </p:cNvPr>
          <p:cNvSpPr txBox="1"/>
          <p:nvPr userDrawn="1"/>
        </p:nvSpPr>
        <p:spPr>
          <a:xfrm>
            <a:off x="609601" y="6415246"/>
            <a:ext cx="2455333" cy="400110"/>
          </a:xfrm>
          <a:prstGeom prst="rect">
            <a:avLst/>
          </a:prstGeom>
          <a:noFill/>
        </p:spPr>
        <p:txBody>
          <a:bodyPr wrap="square" rtlCol="0">
            <a:spAutoFit/>
          </a:bodyPr>
          <a:lstStyle/>
          <a:p>
            <a:r>
              <a:rPr lang="en-US" sz="2000" b="0">
                <a:solidFill>
                  <a:schemeClr val="bg1"/>
                </a:solidFill>
              </a:rPr>
              <a:t>@</a:t>
            </a:r>
            <a:r>
              <a:rPr lang="en-US" sz="2000" b="0" err="1">
                <a:solidFill>
                  <a:schemeClr val="bg1"/>
                </a:solidFill>
              </a:rPr>
              <a:t>Mass_OSD</a:t>
            </a:r>
            <a:endParaRPr lang="en-US" sz="2000" b="0">
              <a:solidFill>
                <a:schemeClr val="bg1"/>
              </a:solidFill>
            </a:endParaRPr>
          </a:p>
        </p:txBody>
      </p:sp>
      <p:sp>
        <p:nvSpPr>
          <p:cNvPr id="14" name="TextBox 13">
            <a:extLst>
              <a:ext uri="{FF2B5EF4-FFF2-40B4-BE49-F238E27FC236}">
                <a16:creationId xmlns:a16="http://schemas.microsoft.com/office/drawing/2014/main" id="{66E58BE2-CB77-44E5-8310-308863322E59}"/>
              </a:ext>
            </a:extLst>
          </p:cNvPr>
          <p:cNvSpPr txBox="1"/>
          <p:nvPr userDrawn="1"/>
        </p:nvSpPr>
        <p:spPr>
          <a:xfrm>
            <a:off x="10354734" y="6413685"/>
            <a:ext cx="2455333" cy="400110"/>
          </a:xfrm>
          <a:prstGeom prst="rect">
            <a:avLst/>
          </a:prstGeom>
          <a:noFill/>
        </p:spPr>
        <p:txBody>
          <a:bodyPr wrap="square" rtlCol="0">
            <a:spAutoFit/>
          </a:bodyPr>
          <a:lstStyle/>
          <a:p>
            <a:r>
              <a:rPr lang="en-US" sz="2000" b="0">
                <a:solidFill>
                  <a:schemeClr val="bg1"/>
                </a:solidFill>
              </a:rPr>
              <a:t>mass.gov/</a:t>
            </a:r>
            <a:r>
              <a:rPr lang="en-US" sz="2000" b="0" err="1">
                <a:solidFill>
                  <a:schemeClr val="bg1"/>
                </a:solidFill>
              </a:rPr>
              <a:t>osd</a:t>
            </a:r>
            <a:endParaRPr lang="en-US" sz="2000" b="0">
              <a:solidFill>
                <a:schemeClr val="bg1"/>
              </a:solidFill>
            </a:endParaRPr>
          </a:p>
        </p:txBody>
      </p:sp>
      <p:pic>
        <p:nvPicPr>
          <p:cNvPr id="15" name="Picture 14">
            <a:extLst>
              <a:ext uri="{FF2B5EF4-FFF2-40B4-BE49-F238E27FC236}">
                <a16:creationId xmlns:a16="http://schemas.microsoft.com/office/drawing/2014/main" id="{3E0893C1-CBB4-4C0B-A183-77BC5FB725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0357" y="134471"/>
            <a:ext cx="2409585" cy="1086139"/>
          </a:xfrm>
          <a:prstGeom prst="rect">
            <a:avLst/>
          </a:prstGeom>
        </p:spPr>
      </p:pic>
      <p:sp>
        <p:nvSpPr>
          <p:cNvPr id="6" name="TextBox 5">
            <a:extLst>
              <a:ext uri="{FF2B5EF4-FFF2-40B4-BE49-F238E27FC236}">
                <a16:creationId xmlns:a16="http://schemas.microsoft.com/office/drawing/2014/main" id="{5025EDE9-35AB-483E-9FEB-17B1777C80FB}"/>
              </a:ext>
            </a:extLst>
          </p:cNvPr>
          <p:cNvSpPr txBox="1"/>
          <p:nvPr userDrawn="1"/>
        </p:nvSpPr>
        <p:spPr>
          <a:xfrm>
            <a:off x="5870112" y="6432824"/>
            <a:ext cx="470647" cy="363946"/>
          </a:xfrm>
          <a:prstGeom prst="rect">
            <a:avLst/>
          </a:prstGeom>
          <a:noFill/>
        </p:spPr>
        <p:txBody>
          <a:bodyPr wrap="square" rtlCol="0">
            <a:spAutoFit/>
          </a:bodyPr>
          <a:lstStyle/>
          <a:p>
            <a:fld id="{58477669-00E7-4C09-BB3B-226A6B3D1FD3}" type="slidenum">
              <a:rPr lang="en-US" sz="1765" b="1" smtClean="0">
                <a:solidFill>
                  <a:schemeClr val="bg1"/>
                </a:solidFill>
              </a:rPr>
              <a:t>‹#›</a:t>
            </a:fld>
            <a:endParaRPr lang="en-US" sz="1765" b="1">
              <a:solidFill>
                <a:schemeClr val="bg1"/>
              </a:solidFill>
            </a:endParaRPr>
          </a:p>
        </p:txBody>
      </p:sp>
    </p:spTree>
    <p:extLst>
      <p:ext uri="{BB962C8B-B14F-4D97-AF65-F5344CB8AC3E}">
        <p14:creationId xmlns:p14="http://schemas.microsoft.com/office/powerpoint/2010/main" val="163264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7A6FC0-EEBF-5A4F-AD76-6FBCD573F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264A94-C36A-DD4F-9050-383887A8A0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95F63-A700-E84D-88A9-39F7A0C70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FF0E5-7423-2443-8382-421D6B54FECD}" type="datetime1">
              <a:rPr lang="en-US" smtClean="0"/>
              <a:t>7/7/2026</a:t>
            </a:fld>
            <a:endParaRPr lang="en-US"/>
          </a:p>
        </p:txBody>
      </p:sp>
      <p:sp>
        <p:nvSpPr>
          <p:cNvPr id="5" name="Footer Placeholder 4">
            <a:extLst>
              <a:ext uri="{FF2B5EF4-FFF2-40B4-BE49-F238E27FC236}">
                <a16:creationId xmlns:a16="http://schemas.microsoft.com/office/drawing/2014/main" id="{50C60F75-940D-3247-86B4-A50976BD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DE00E7-1E0C-B847-8C71-BDAA3940D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E75AD-A17F-B640-BDFA-33D864DFCB3D}" type="slidenum">
              <a:rPr lang="en-US" smtClean="0"/>
              <a:t>‹#›</a:t>
            </a:fld>
            <a:endParaRPr lang="en-US"/>
          </a:p>
        </p:txBody>
      </p:sp>
    </p:spTree>
    <p:extLst>
      <p:ext uri="{BB962C8B-B14F-4D97-AF65-F5344CB8AC3E}">
        <p14:creationId xmlns:p14="http://schemas.microsoft.com/office/powerpoint/2010/main" val="248420158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3" r:id="rId4"/>
    <p:sldLayoutId id="2147483651" r:id="rId5"/>
    <p:sldLayoutId id="2147483654" r:id="rId6"/>
    <p:sldLayoutId id="2147483652"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374640"/>
            <a:ext cx="12192000" cy="483534"/>
          </a:xfrm>
          <a:custGeom>
            <a:avLst/>
            <a:gdLst/>
            <a:ahLst/>
            <a:cxnLst/>
            <a:rect l="l" t="t" r="r" b="b"/>
            <a:pathLst>
              <a:path w="10972800" h="548004">
                <a:moveTo>
                  <a:pt x="0" y="547814"/>
                </a:moveTo>
                <a:lnTo>
                  <a:pt x="10972800" y="547814"/>
                </a:lnTo>
                <a:lnTo>
                  <a:pt x="10972800" y="0"/>
                </a:lnTo>
                <a:lnTo>
                  <a:pt x="0" y="0"/>
                </a:lnTo>
                <a:lnTo>
                  <a:pt x="0" y="547814"/>
                </a:lnTo>
                <a:close/>
              </a:path>
            </a:pathLst>
          </a:custGeom>
          <a:solidFill>
            <a:srgbClr val="263B86"/>
          </a:solidFill>
        </p:spPr>
        <p:txBody>
          <a:bodyPr wrap="square" lIns="0" tIns="0" rIns="0" bIns="0" rtlCol="0"/>
          <a:lstStyle/>
          <a:p>
            <a:endParaRPr sz="2000"/>
          </a:p>
        </p:txBody>
      </p:sp>
      <p:sp>
        <p:nvSpPr>
          <p:cNvPr id="2" name="Holder 2"/>
          <p:cNvSpPr>
            <a:spLocks noGrp="1"/>
          </p:cNvSpPr>
          <p:nvPr>
            <p:ph type="title"/>
          </p:nvPr>
        </p:nvSpPr>
        <p:spPr>
          <a:xfrm>
            <a:off x="609600" y="274326"/>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6"/>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6"/>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6"/>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BAB9F13-5725-4884-A662-A6FB512AD598}" type="datetime1">
              <a:rPr lang="en-US" smtClean="0"/>
              <a:t>7/7/2026</a:t>
            </a:fld>
            <a:endParaRPr lang="en-US"/>
          </a:p>
        </p:txBody>
      </p:sp>
      <p:sp>
        <p:nvSpPr>
          <p:cNvPr id="6" name="Holder 6"/>
          <p:cNvSpPr>
            <a:spLocks noGrp="1"/>
          </p:cNvSpPr>
          <p:nvPr>
            <p:ph type="sldNum" sz="quarter" idx="7"/>
          </p:nvPr>
        </p:nvSpPr>
        <p:spPr>
          <a:xfrm>
            <a:off x="8778240" y="6377946"/>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733863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dt="0"/>
  <p:txStyles>
    <p:titleStyle>
      <a:lvl1pPr>
        <a:defRPr>
          <a:latin typeface="+mj-lt"/>
          <a:ea typeface="+mj-ea"/>
          <a:cs typeface="+mj-cs"/>
        </a:defRPr>
      </a:lvl1pPr>
    </p:titleStyle>
    <p:bodyStyle>
      <a:lvl1pPr marL="0">
        <a:defRPr>
          <a:latin typeface="+mn-lt"/>
          <a:ea typeface="+mn-ea"/>
          <a:cs typeface="+mn-cs"/>
        </a:defRPr>
      </a:lvl1pPr>
      <a:lvl2pPr marL="508049">
        <a:defRPr>
          <a:latin typeface="+mn-lt"/>
          <a:ea typeface="+mn-ea"/>
          <a:cs typeface="+mn-cs"/>
        </a:defRPr>
      </a:lvl2pPr>
      <a:lvl3pPr marL="1016097">
        <a:defRPr>
          <a:latin typeface="+mn-lt"/>
          <a:ea typeface="+mn-ea"/>
          <a:cs typeface="+mn-cs"/>
        </a:defRPr>
      </a:lvl3pPr>
      <a:lvl4pPr marL="1524147">
        <a:defRPr>
          <a:latin typeface="+mn-lt"/>
          <a:ea typeface="+mn-ea"/>
          <a:cs typeface="+mn-cs"/>
        </a:defRPr>
      </a:lvl4pPr>
      <a:lvl5pPr marL="2032195">
        <a:defRPr>
          <a:latin typeface="+mn-lt"/>
          <a:ea typeface="+mn-ea"/>
          <a:cs typeface="+mn-cs"/>
        </a:defRPr>
      </a:lvl5pPr>
      <a:lvl6pPr marL="2540243">
        <a:defRPr>
          <a:latin typeface="+mn-lt"/>
          <a:ea typeface="+mn-ea"/>
          <a:cs typeface="+mn-cs"/>
        </a:defRPr>
      </a:lvl6pPr>
      <a:lvl7pPr marL="3048292">
        <a:defRPr>
          <a:latin typeface="+mn-lt"/>
          <a:ea typeface="+mn-ea"/>
          <a:cs typeface="+mn-cs"/>
        </a:defRPr>
      </a:lvl7pPr>
      <a:lvl8pPr marL="3556341">
        <a:defRPr>
          <a:latin typeface="+mn-lt"/>
          <a:ea typeface="+mn-ea"/>
          <a:cs typeface="+mn-cs"/>
        </a:defRPr>
      </a:lvl8pPr>
      <a:lvl9pPr marL="4064389">
        <a:defRPr>
          <a:latin typeface="+mn-lt"/>
          <a:ea typeface="+mn-ea"/>
          <a:cs typeface="+mn-cs"/>
        </a:defRPr>
      </a:lvl9pPr>
    </p:bodyStyle>
    <p:otherStyle>
      <a:lvl1pPr marL="0">
        <a:defRPr>
          <a:latin typeface="+mn-lt"/>
          <a:ea typeface="+mn-ea"/>
          <a:cs typeface="+mn-cs"/>
        </a:defRPr>
      </a:lvl1pPr>
      <a:lvl2pPr marL="508049">
        <a:defRPr>
          <a:latin typeface="+mn-lt"/>
          <a:ea typeface="+mn-ea"/>
          <a:cs typeface="+mn-cs"/>
        </a:defRPr>
      </a:lvl2pPr>
      <a:lvl3pPr marL="1016097">
        <a:defRPr>
          <a:latin typeface="+mn-lt"/>
          <a:ea typeface="+mn-ea"/>
          <a:cs typeface="+mn-cs"/>
        </a:defRPr>
      </a:lvl3pPr>
      <a:lvl4pPr marL="1524147">
        <a:defRPr>
          <a:latin typeface="+mn-lt"/>
          <a:ea typeface="+mn-ea"/>
          <a:cs typeface="+mn-cs"/>
        </a:defRPr>
      </a:lvl4pPr>
      <a:lvl5pPr marL="2032195">
        <a:defRPr>
          <a:latin typeface="+mn-lt"/>
          <a:ea typeface="+mn-ea"/>
          <a:cs typeface="+mn-cs"/>
        </a:defRPr>
      </a:lvl5pPr>
      <a:lvl6pPr marL="2540243">
        <a:defRPr>
          <a:latin typeface="+mn-lt"/>
          <a:ea typeface="+mn-ea"/>
          <a:cs typeface="+mn-cs"/>
        </a:defRPr>
      </a:lvl6pPr>
      <a:lvl7pPr marL="3048292">
        <a:defRPr>
          <a:latin typeface="+mn-lt"/>
          <a:ea typeface="+mn-ea"/>
          <a:cs typeface="+mn-cs"/>
        </a:defRPr>
      </a:lvl7pPr>
      <a:lvl8pPr marL="3556341">
        <a:defRPr>
          <a:latin typeface="+mn-lt"/>
          <a:ea typeface="+mn-ea"/>
          <a:cs typeface="+mn-cs"/>
        </a:defRPr>
      </a:lvl8pPr>
      <a:lvl9pPr marL="406438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hyperlink" Target="https://vetbiz.va.gov/basic-search/" TargetMode="External"/><Relationship Id="rId4" Type="http://schemas.openxmlformats.org/officeDocument/2006/relationships/hyperlink" Target="http://www.mass.gov/sd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sdp@mass.gov"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mass.gov/forms/take-the-certification-self-assessment" TargetMode="External"/><Relationship Id="rId5" Type="http://schemas.openxmlformats.org/officeDocument/2006/relationships/hyperlink" Target="http://www.mass.gov/sdo/start" TargetMode="Externa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hyperlink" Target="https://search.mass.gov/?q=Instruction+for+Vendors+Responding+to+Bids&amp;org=operational-services-division"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mailto:osdhelpdesk@mass.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screencast.com/t/MBlZQta8OYzO"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hyperlink" Target="https://www.screencast.com/t/GMJLKkilF12" TargetMode="External"/><Relationship Id="rId7" Type="http://schemas.openxmlformats.org/officeDocument/2006/relationships/hyperlink" Target="https://www.mass.gov/files/documents/2016/11/uk/basic-commbuys-navigation-and-searching-for-the-seller-role.pdf"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mass.gov/files/documents/2016/10/ok/withdraw-reopen-resubmit-quote-in-commbuys.pdf" TargetMode="External"/><Relationship Id="rId11" Type="http://schemas.openxmlformats.org/officeDocument/2006/relationships/hyperlink" Target="https://attendee.gototraining.com/957t1/catalog/5152599978190574336?tz=America/New_York" TargetMode="External"/><Relationship Id="rId5" Type="http://schemas.openxmlformats.org/officeDocument/2006/relationships/hyperlink" Target="https://www.mass.gov/files/documents/2016/10/wf/using-q-and-a-tab-within-a-commbuys-bid_0.pdf" TargetMode="External"/><Relationship Id="rId10" Type="http://schemas.openxmlformats.org/officeDocument/2006/relationships/image" Target="../media/image29.svg"/><Relationship Id="rId4" Type="http://schemas.openxmlformats.org/officeDocument/2006/relationships/hyperlink" Target="https://www.mass.gov/doc/how-to-create-a-quote-in-commbuys/download" TargetMode="External"/><Relationship Id="rId9"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hyperlink" Target="mailto:OSDHelpDesk@mass.gov"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mailto:tdionne@mbta.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2" name="Rectangle 109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the ride rowes wharf">
            <a:extLst>
              <a:ext uri="{FF2B5EF4-FFF2-40B4-BE49-F238E27FC236}">
                <a16:creationId xmlns:a16="http://schemas.microsoft.com/office/drawing/2014/main" id="{F7C1041F-8624-1D4C-A334-23CF67AC0E2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13440" r="-1" b="-1"/>
          <a:stretch>
            <a:fillRect/>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104759-FA47-4243-AD6C-F7281136E5A0}"/>
              </a:ext>
            </a:extLst>
          </p:cNvPr>
          <p:cNvSpPr>
            <a:spLocks noGrp="1"/>
          </p:cNvSpPr>
          <p:nvPr>
            <p:ph type="ctrTitle"/>
          </p:nvPr>
        </p:nvSpPr>
        <p:spPr>
          <a:xfrm>
            <a:off x="1524000" y="1122363"/>
            <a:ext cx="9144000" cy="3063240"/>
          </a:xfrm>
        </p:spPr>
        <p:txBody>
          <a:bodyPr>
            <a:normAutofit/>
          </a:bodyPr>
          <a:lstStyle/>
          <a:p>
            <a:r>
              <a:rPr lang="en-US" sz="3100">
                <a:latin typeface="+mn-lt"/>
              </a:rPr>
              <a:t>PRE-BID CONFERENCE</a:t>
            </a:r>
            <a:br>
              <a:rPr lang="en-US" sz="3100">
                <a:latin typeface="+mn-lt"/>
              </a:rPr>
            </a:br>
            <a:r>
              <a:rPr lang="en-US" sz="3100">
                <a:latin typeface="+mn-lt"/>
              </a:rPr>
              <a:t>for</a:t>
            </a:r>
            <a:br>
              <a:rPr lang="en-US" sz="3100">
                <a:latin typeface="+mn-lt"/>
              </a:rPr>
            </a:br>
            <a:r>
              <a:rPr lang="en-US" sz="3100">
                <a:latin typeface="+mn-lt"/>
              </a:rPr>
              <a:t>RFP# 88-26</a:t>
            </a:r>
            <a:br>
              <a:rPr lang="en-US" sz="3100">
                <a:latin typeface="+mn-lt"/>
              </a:rPr>
            </a:br>
            <a:r>
              <a:rPr lang="en-US" sz="3100">
                <a:latin typeface="+mn-lt"/>
              </a:rPr>
              <a:t>COMMBUYS Bid # BD-26-1206-MBTA-MBTA-130845</a:t>
            </a:r>
            <a:br>
              <a:rPr lang="en-US" sz="3100">
                <a:latin typeface="+mn-lt"/>
              </a:rPr>
            </a:br>
            <a:r>
              <a:rPr lang="en-US" sz="3100">
                <a:latin typeface="+mn-lt"/>
              </a:rPr>
              <a:t>The MBTA’s Paratransit Dedicated Service Providers (“DSP”)</a:t>
            </a:r>
          </a:p>
        </p:txBody>
      </p:sp>
      <p:sp>
        <p:nvSpPr>
          <p:cNvPr id="3" name="Subtitle 2">
            <a:extLst>
              <a:ext uri="{FF2B5EF4-FFF2-40B4-BE49-F238E27FC236}">
                <a16:creationId xmlns:a16="http://schemas.microsoft.com/office/drawing/2014/main" id="{720396E0-ECF8-BB4D-B2EE-69F1A7A3C6BD}"/>
              </a:ext>
            </a:extLst>
          </p:cNvPr>
          <p:cNvSpPr>
            <a:spLocks noGrp="1"/>
          </p:cNvSpPr>
          <p:nvPr>
            <p:ph type="subTitle" idx="1"/>
          </p:nvPr>
        </p:nvSpPr>
        <p:spPr>
          <a:xfrm>
            <a:off x="1527048" y="4599432"/>
            <a:ext cx="9144000" cy="1536192"/>
          </a:xfrm>
        </p:spPr>
        <p:txBody>
          <a:bodyPr>
            <a:normAutofit/>
          </a:bodyPr>
          <a:lstStyle/>
          <a:p>
            <a:r>
              <a:rPr lang="en-US">
                <a:latin typeface="+mn-lt"/>
              </a:rPr>
              <a:t>Tuesday, July 7, 2026, 11:00 a.m.</a:t>
            </a:r>
          </a:p>
        </p:txBody>
      </p:sp>
      <p:sp>
        <p:nvSpPr>
          <p:cNvPr id="109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03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27EB1-CA4B-34B5-E5D1-3C7091EE2800}"/>
              </a:ext>
            </a:extLst>
          </p:cNvPr>
          <p:cNvSpPr>
            <a:spLocks noGrp="1"/>
          </p:cNvSpPr>
          <p:nvPr>
            <p:ph type="title"/>
          </p:nvPr>
        </p:nvSpPr>
        <p:spPr/>
        <p:txBody>
          <a:bodyPr/>
          <a:lstStyle/>
          <a:p>
            <a:r>
              <a:rPr lang="en-US">
                <a:latin typeface="+mn-lt"/>
              </a:rPr>
              <a:t>Key Scope of Work Changes</a:t>
            </a:r>
          </a:p>
        </p:txBody>
      </p:sp>
      <p:sp>
        <p:nvSpPr>
          <p:cNvPr id="4" name="Slide Number Placeholder 3">
            <a:extLst>
              <a:ext uri="{FF2B5EF4-FFF2-40B4-BE49-F238E27FC236}">
                <a16:creationId xmlns:a16="http://schemas.microsoft.com/office/drawing/2014/main" id="{A1B43571-262E-A039-FE88-33172C3793D6}"/>
              </a:ext>
            </a:extLst>
          </p:cNvPr>
          <p:cNvSpPr>
            <a:spLocks noGrp="1"/>
          </p:cNvSpPr>
          <p:nvPr>
            <p:ph type="sldNum" sz="quarter" idx="12"/>
          </p:nvPr>
        </p:nvSpPr>
        <p:spPr/>
        <p:txBody>
          <a:bodyPr/>
          <a:lstStyle/>
          <a:p>
            <a:fld id="{E13E75AD-A17F-B640-BDFA-33D864DFCB3D}" type="slidenum">
              <a:rPr lang="en-US" smtClean="0"/>
              <a:pPr/>
              <a:t>10</a:t>
            </a:fld>
            <a:endParaRPr lang="en-US"/>
          </a:p>
        </p:txBody>
      </p:sp>
      <p:sp>
        <p:nvSpPr>
          <p:cNvPr id="6" name="Date Placeholder 5">
            <a:extLst>
              <a:ext uri="{FF2B5EF4-FFF2-40B4-BE49-F238E27FC236}">
                <a16:creationId xmlns:a16="http://schemas.microsoft.com/office/drawing/2014/main" id="{E82BEF52-6633-3FF2-2DCA-FF3F73FAC0D3}"/>
              </a:ext>
            </a:extLst>
          </p:cNvPr>
          <p:cNvSpPr>
            <a:spLocks noGrp="1"/>
          </p:cNvSpPr>
          <p:nvPr>
            <p:ph type="dt" sz="half" idx="10"/>
          </p:nvPr>
        </p:nvSpPr>
        <p:spPr/>
        <p:txBody>
          <a:bodyPr/>
          <a:lstStyle/>
          <a:p>
            <a:fld id="{A7465765-9854-954B-97F7-5BC866A61166}" type="datetime1">
              <a:rPr lang="en-US" smtClean="0"/>
              <a:t>7/7/2026</a:t>
            </a:fld>
            <a:endParaRPr lang="en-US"/>
          </a:p>
        </p:txBody>
      </p:sp>
      <p:sp>
        <p:nvSpPr>
          <p:cNvPr id="8" name="Content Placeholder 2">
            <a:extLst>
              <a:ext uri="{FF2B5EF4-FFF2-40B4-BE49-F238E27FC236}">
                <a16:creationId xmlns:a16="http://schemas.microsoft.com/office/drawing/2014/main" id="{6BC2F128-DFA9-4196-31F7-C526D790313C}"/>
              </a:ext>
            </a:extLst>
          </p:cNvPr>
          <p:cNvSpPr txBox="1">
            <a:spLocks/>
          </p:cNvSpPr>
          <p:nvPr/>
        </p:nvSpPr>
        <p:spPr>
          <a:xfrm>
            <a:off x="490889" y="1307999"/>
            <a:ext cx="11348185" cy="46808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Franklin Gothic Book" panose="020B0503020102020204" pitchFamily="34" charset="0"/>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Franklin Gothic Book" panose="020B0503020102020204" pitchFamily="34" charset="0"/>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Franklin Gothic Book" panose="020B0503020102020204" pitchFamily="34" charset="0"/>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fontAlgn="base">
              <a:buNone/>
            </a:pPr>
            <a:r>
              <a:rPr lang="en-US" sz="2400" b="1">
                <a:latin typeface="+mn-lt"/>
              </a:rPr>
              <a:t>New in this RFP</a:t>
            </a:r>
            <a:endParaRPr lang="en-US" sz="2400">
              <a:latin typeface="+mn-lt"/>
            </a:endParaRPr>
          </a:p>
          <a:p>
            <a:pPr fontAlgn="base"/>
            <a:r>
              <a:rPr lang="en-US" sz="2400">
                <a:latin typeface="+mn-lt"/>
              </a:rPr>
              <a:t>Standardizing Vehicle Operator breaks​</a:t>
            </a:r>
          </a:p>
          <a:p>
            <a:pPr fontAlgn="base"/>
            <a:r>
              <a:rPr lang="en-US" sz="2400">
                <a:latin typeface="+mn-lt"/>
              </a:rPr>
              <a:t>Adopting updated plans &amp; policies:​</a:t>
            </a:r>
          </a:p>
          <a:p>
            <a:pPr lvl="1" fontAlgn="base"/>
            <a:r>
              <a:rPr lang="en-US">
                <a:latin typeface="+mn-lt"/>
              </a:rPr>
              <a:t>MBTA Paratransit Fleet Technology plan (RID H)​</a:t>
            </a:r>
          </a:p>
          <a:p>
            <a:pPr lvl="1" fontAlgn="base"/>
            <a:r>
              <a:rPr lang="en-US">
                <a:latin typeface="+mn-lt"/>
              </a:rPr>
              <a:t>RIDE Service Planning and Run Cut Development policy (RID I)​</a:t>
            </a:r>
          </a:p>
          <a:p>
            <a:pPr fontAlgn="base"/>
            <a:r>
              <a:rPr lang="en-US" sz="2400">
                <a:latin typeface="+mn-lt"/>
              </a:rPr>
              <a:t>Dedicating vehicle maintenance operations (facility, staff, equipment, etc.) 100% to this contract (unless otherwise approved by MBTA)​</a:t>
            </a:r>
          </a:p>
          <a:p>
            <a:pPr marL="50800" indent="0" fontAlgn="base">
              <a:buNone/>
            </a:pPr>
            <a:r>
              <a:rPr lang="en-US" sz="2400" b="1">
                <a:latin typeface="+mn-lt"/>
              </a:rPr>
              <a:t>Potential Upcoming Operational Updates</a:t>
            </a:r>
          </a:p>
          <a:p>
            <a:pPr fontAlgn="base"/>
            <a:r>
              <a:rPr lang="en-US" sz="2400">
                <a:latin typeface="+mn-lt"/>
              </a:rPr>
              <a:t>Simplifying lost &amp; found process​</a:t>
            </a:r>
          </a:p>
          <a:p>
            <a:pPr fontAlgn="base"/>
            <a:r>
              <a:rPr lang="en-US" sz="2400">
                <a:latin typeface="+mn-lt"/>
              </a:rPr>
              <a:t>Moving complaints handling​ to the new TMS</a:t>
            </a:r>
          </a:p>
          <a:p>
            <a:pPr fontAlgn="base"/>
            <a:r>
              <a:rPr lang="en-US" sz="2400">
                <a:latin typeface="+mn-lt"/>
              </a:rPr>
              <a:t>Ongoing efforts to move to MBTA-owned/controlled facilities​</a:t>
            </a:r>
          </a:p>
          <a:p>
            <a:pPr fontAlgn="base"/>
            <a:endParaRPr lang="en-US" sz="2000">
              <a:latin typeface="+mn-lt"/>
            </a:endParaRPr>
          </a:p>
        </p:txBody>
      </p:sp>
      <p:sp>
        <p:nvSpPr>
          <p:cNvPr id="7" name="Text Placeholder 6">
            <a:extLst>
              <a:ext uri="{FF2B5EF4-FFF2-40B4-BE49-F238E27FC236}">
                <a16:creationId xmlns:a16="http://schemas.microsoft.com/office/drawing/2014/main" id="{C755F6CE-8971-6744-1DEB-1DD85239704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9517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C699-621E-43D0-FD01-72D0BCEDC487}"/>
              </a:ext>
            </a:extLst>
          </p:cNvPr>
          <p:cNvSpPr>
            <a:spLocks noGrp="1"/>
          </p:cNvSpPr>
          <p:nvPr>
            <p:ph type="title"/>
          </p:nvPr>
        </p:nvSpPr>
        <p:spPr/>
        <p:txBody>
          <a:bodyPr/>
          <a:lstStyle/>
          <a:p>
            <a:r>
              <a:rPr lang="en-US">
                <a:latin typeface="+mn-lt"/>
              </a:rPr>
              <a:t>Performance Measures or Key Performance Indicators</a:t>
            </a:r>
          </a:p>
        </p:txBody>
      </p:sp>
      <p:sp>
        <p:nvSpPr>
          <p:cNvPr id="3" name="Content Placeholder 2">
            <a:extLst>
              <a:ext uri="{FF2B5EF4-FFF2-40B4-BE49-F238E27FC236}">
                <a16:creationId xmlns:a16="http://schemas.microsoft.com/office/drawing/2014/main" id="{F80FFA70-1ADB-6263-80F0-990AE99415F8}"/>
              </a:ext>
            </a:extLst>
          </p:cNvPr>
          <p:cNvSpPr>
            <a:spLocks noGrp="1"/>
          </p:cNvSpPr>
          <p:nvPr>
            <p:ph idx="1"/>
          </p:nvPr>
        </p:nvSpPr>
        <p:spPr>
          <a:xfrm>
            <a:off x="654517" y="1624542"/>
            <a:ext cx="6489233" cy="4319588"/>
          </a:xfrm>
        </p:spPr>
        <p:txBody>
          <a:bodyPr vert="horz" lIns="91440" tIns="45720" rIns="91440" bIns="45720" rtlCol="0" anchor="t">
            <a:normAutofit fontScale="92500" lnSpcReduction="10000"/>
          </a:bodyPr>
          <a:lstStyle/>
          <a:p>
            <a:pPr marL="0" indent="0">
              <a:spcAft>
                <a:spcPts val="1200"/>
              </a:spcAft>
              <a:buNone/>
            </a:pPr>
            <a:r>
              <a:rPr lang="en-US">
                <a:latin typeface="+mn-lt"/>
                <a:ea typeface="Calibri"/>
                <a:cs typeface="Calibri"/>
              </a:rPr>
              <a:t>Vendors' performance after contract award will be evaluated based on a number of criteria, including:</a:t>
            </a:r>
          </a:p>
          <a:p>
            <a:pPr marL="342900" indent="-342900">
              <a:spcAft>
                <a:spcPts val="1200"/>
              </a:spcAft>
            </a:pPr>
            <a:r>
              <a:rPr lang="en-US" sz="2400">
                <a:latin typeface="+mn-lt"/>
                <a:ea typeface="Calibri"/>
                <a:cs typeface="Calibri"/>
              </a:rPr>
              <a:t>Service hour coverage</a:t>
            </a:r>
            <a:endParaRPr lang="en-US" sz="2400"/>
          </a:p>
          <a:p>
            <a:pPr marL="342900" indent="-342900">
              <a:spcAft>
                <a:spcPts val="1200"/>
              </a:spcAft>
            </a:pPr>
            <a:r>
              <a:rPr lang="en-US" sz="2400">
                <a:latin typeface="+mn-lt"/>
                <a:ea typeface="Calibri"/>
                <a:cs typeface="Calibri"/>
              </a:rPr>
              <a:t>Number of complaints submitted</a:t>
            </a:r>
            <a:endParaRPr lang="en-US" sz="2400"/>
          </a:p>
          <a:p>
            <a:pPr marL="342900" indent="-342900">
              <a:spcAft>
                <a:spcPts val="1200"/>
              </a:spcAft>
            </a:pPr>
            <a:r>
              <a:rPr lang="en-US" sz="2400">
                <a:latin typeface="+mn-lt"/>
                <a:ea typeface="Calibri"/>
                <a:cs typeface="Calibri"/>
              </a:rPr>
              <a:t>Responsiveness to incidents, accidents, and complaints</a:t>
            </a:r>
          </a:p>
          <a:p>
            <a:pPr marL="342900" indent="-342900">
              <a:spcAft>
                <a:spcPts val="1200"/>
              </a:spcAft>
            </a:pPr>
            <a:r>
              <a:rPr lang="en-US" sz="2400">
                <a:latin typeface="+mn-lt"/>
                <a:ea typeface="Calibri"/>
                <a:cs typeface="Calibri"/>
              </a:rPr>
              <a:t>Maintenance and driver infractions</a:t>
            </a:r>
          </a:p>
          <a:p>
            <a:pPr marL="342900" indent="-342900">
              <a:spcAft>
                <a:spcPts val="1200"/>
              </a:spcAft>
              <a:buFont typeface="Arial" panose="020B0604020202020204" pitchFamily="34" charset="0"/>
              <a:buChar char="•"/>
            </a:pPr>
            <a:r>
              <a:rPr lang="en-US" sz="2400">
                <a:latin typeface="+mn-lt"/>
                <a:cs typeface="Calibri"/>
              </a:rPr>
              <a:t>Supplier Diversity Requirements</a:t>
            </a:r>
            <a:endParaRPr lang="en-US" sz="2400"/>
          </a:p>
          <a:p>
            <a:pPr marL="342900" indent="-342900">
              <a:spcAft>
                <a:spcPts val="1200"/>
              </a:spcAft>
              <a:buFont typeface="Arial" panose="020B0604020202020204" pitchFamily="34" charset="0"/>
              <a:buChar char="•"/>
            </a:pPr>
            <a:endParaRPr lang="en-US" sz="2800">
              <a:solidFill>
                <a:schemeClr val="bg1">
                  <a:lumMod val="50000"/>
                </a:schemeClr>
              </a:solidFill>
              <a:latin typeface="Calibri" pitchFamily="34" charset="0"/>
              <a:cs typeface="Calibri" pitchFamily="34" charset="0"/>
            </a:endParaRPr>
          </a:p>
          <a:p>
            <a:endParaRPr lang="en-US"/>
          </a:p>
        </p:txBody>
      </p:sp>
      <p:sp>
        <p:nvSpPr>
          <p:cNvPr id="4" name="Slide Number Placeholder 3">
            <a:extLst>
              <a:ext uri="{FF2B5EF4-FFF2-40B4-BE49-F238E27FC236}">
                <a16:creationId xmlns:a16="http://schemas.microsoft.com/office/drawing/2014/main" id="{7DE0D2DF-EC6F-4D0C-E100-8C6509EA5640}"/>
              </a:ext>
            </a:extLst>
          </p:cNvPr>
          <p:cNvSpPr>
            <a:spLocks noGrp="1"/>
          </p:cNvSpPr>
          <p:nvPr>
            <p:ph type="sldNum" sz="quarter" idx="12"/>
          </p:nvPr>
        </p:nvSpPr>
        <p:spPr/>
        <p:txBody>
          <a:bodyPr/>
          <a:lstStyle/>
          <a:p>
            <a:fld id="{E13E75AD-A17F-B640-BDFA-33D864DFCB3D}" type="slidenum">
              <a:rPr lang="en-US" smtClean="0"/>
              <a:pPr/>
              <a:t>11</a:t>
            </a:fld>
            <a:endParaRPr lang="en-US"/>
          </a:p>
        </p:txBody>
      </p:sp>
      <p:sp>
        <p:nvSpPr>
          <p:cNvPr id="5" name="Text Placeholder 4">
            <a:extLst>
              <a:ext uri="{FF2B5EF4-FFF2-40B4-BE49-F238E27FC236}">
                <a16:creationId xmlns:a16="http://schemas.microsoft.com/office/drawing/2014/main" id="{91BE6914-D310-7626-CC4D-3D07766131F3}"/>
              </a:ext>
            </a:extLst>
          </p:cNvPr>
          <p:cNvSpPr>
            <a:spLocks noGrp="1"/>
          </p:cNvSpPr>
          <p:nvPr>
            <p:ph type="body" sz="quarter" idx="13"/>
          </p:nvPr>
        </p:nvSpPr>
        <p:spPr/>
        <p:txBody>
          <a:bodyPr vert="horz" lIns="0" tIns="0" rIns="91440" bIns="45720" rtlCol="0" anchor="t">
            <a:normAutofit/>
          </a:bodyPr>
          <a:lstStyle/>
          <a:p>
            <a:endParaRPr lang="en-US"/>
          </a:p>
        </p:txBody>
      </p:sp>
      <p:sp>
        <p:nvSpPr>
          <p:cNvPr id="6" name="Date Placeholder 5">
            <a:extLst>
              <a:ext uri="{FF2B5EF4-FFF2-40B4-BE49-F238E27FC236}">
                <a16:creationId xmlns:a16="http://schemas.microsoft.com/office/drawing/2014/main" id="{5799D778-0BE9-72A2-DF79-9DD5810EFC91}"/>
              </a:ext>
            </a:extLst>
          </p:cNvPr>
          <p:cNvSpPr>
            <a:spLocks noGrp="1"/>
          </p:cNvSpPr>
          <p:nvPr>
            <p:ph type="dt" sz="half" idx="10"/>
          </p:nvPr>
        </p:nvSpPr>
        <p:spPr/>
        <p:txBody>
          <a:bodyPr/>
          <a:lstStyle/>
          <a:p>
            <a:fld id="{A7465765-9854-954B-97F7-5BC866A61166}" type="datetime1">
              <a:rPr lang="en-US" smtClean="0"/>
              <a:t>7/7/2026</a:t>
            </a:fld>
            <a:endParaRPr lang="en-US"/>
          </a:p>
        </p:txBody>
      </p:sp>
      <p:pic>
        <p:nvPicPr>
          <p:cNvPr id="11" name="Picture 10">
            <a:extLst>
              <a:ext uri="{FF2B5EF4-FFF2-40B4-BE49-F238E27FC236}">
                <a16:creationId xmlns:a16="http://schemas.microsoft.com/office/drawing/2014/main" id="{550E89A5-BCC9-413E-E2AC-139995E19F5A}"/>
              </a:ext>
            </a:extLst>
          </p:cNvPr>
          <p:cNvPicPr>
            <a:picLocks noChangeAspect="1"/>
          </p:cNvPicPr>
          <p:nvPr/>
        </p:nvPicPr>
        <p:blipFill>
          <a:blip r:embed="rId3"/>
          <a:stretch>
            <a:fillRect/>
          </a:stretch>
        </p:blipFill>
        <p:spPr>
          <a:xfrm>
            <a:off x="6943057" y="1714500"/>
            <a:ext cx="3915055" cy="4169834"/>
          </a:xfrm>
          <a:prstGeom prst="rect">
            <a:avLst/>
          </a:prstGeom>
        </p:spPr>
      </p:pic>
    </p:spTree>
    <p:extLst>
      <p:ext uri="{BB962C8B-B14F-4D97-AF65-F5344CB8AC3E}">
        <p14:creationId xmlns:p14="http://schemas.microsoft.com/office/powerpoint/2010/main" val="171754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5D14-4419-0A18-2F70-F678F9C13B57}"/>
              </a:ext>
            </a:extLst>
          </p:cNvPr>
          <p:cNvSpPr>
            <a:spLocks noGrp="1"/>
          </p:cNvSpPr>
          <p:nvPr>
            <p:ph type="title"/>
          </p:nvPr>
        </p:nvSpPr>
        <p:spPr/>
        <p:txBody>
          <a:bodyPr/>
          <a:lstStyle/>
          <a:p>
            <a:r>
              <a:rPr lang="en-US">
                <a:latin typeface="+mn-lt"/>
              </a:rPr>
              <a:t>Bidder Evaluation Criteria</a:t>
            </a:r>
            <a:endParaRPr lang="en-US"/>
          </a:p>
        </p:txBody>
      </p:sp>
      <p:graphicFrame>
        <p:nvGraphicFramePr>
          <p:cNvPr id="8" name="Content Placeholder 7">
            <a:extLst>
              <a:ext uri="{FF2B5EF4-FFF2-40B4-BE49-F238E27FC236}">
                <a16:creationId xmlns:a16="http://schemas.microsoft.com/office/drawing/2014/main" id="{29906E08-77B9-56F1-E13B-4125D7837497}"/>
              </a:ext>
            </a:extLst>
          </p:cNvPr>
          <p:cNvGraphicFramePr>
            <a:graphicFrameLocks noGrp="1"/>
          </p:cNvGraphicFramePr>
          <p:nvPr>
            <p:ph idx="1"/>
          </p:nvPr>
        </p:nvGraphicFramePr>
        <p:xfrm>
          <a:off x="5608691" y="2629542"/>
          <a:ext cx="5441950" cy="253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8308968-7921-AA5F-ED29-8E26FCBAC2CA}"/>
              </a:ext>
            </a:extLst>
          </p:cNvPr>
          <p:cNvSpPr>
            <a:spLocks noGrp="1"/>
          </p:cNvSpPr>
          <p:nvPr>
            <p:ph type="sldNum" sz="quarter" idx="12"/>
          </p:nvPr>
        </p:nvSpPr>
        <p:spPr/>
        <p:txBody>
          <a:bodyPr/>
          <a:lstStyle/>
          <a:p>
            <a:fld id="{E13E75AD-A17F-B640-BDFA-33D864DFCB3D}" type="slidenum">
              <a:rPr lang="en-US" smtClean="0"/>
              <a:pPr/>
              <a:t>12</a:t>
            </a:fld>
            <a:endParaRPr lang="en-US"/>
          </a:p>
        </p:txBody>
      </p:sp>
      <p:sp>
        <p:nvSpPr>
          <p:cNvPr id="5" name="Text Placeholder 4">
            <a:extLst>
              <a:ext uri="{FF2B5EF4-FFF2-40B4-BE49-F238E27FC236}">
                <a16:creationId xmlns:a16="http://schemas.microsoft.com/office/drawing/2014/main" id="{F30FC65D-AC2B-E00A-D28F-5F4A90018C3A}"/>
              </a:ext>
            </a:extLst>
          </p:cNvPr>
          <p:cNvSpPr>
            <a:spLocks noGrp="1"/>
          </p:cNvSpPr>
          <p:nvPr>
            <p:ph type="body" sz="quarter" idx="13"/>
          </p:nvPr>
        </p:nvSpPr>
        <p:spPr/>
        <p:txBody>
          <a:bodyPr/>
          <a:lstStyle/>
          <a:p>
            <a:r>
              <a:rPr lang="en-US">
                <a:latin typeface="+mn-lt"/>
              </a:rPr>
              <a:t>Bidder must complete all required forms and submit all other required forms listed in the RFP</a:t>
            </a:r>
          </a:p>
          <a:p>
            <a:endParaRPr lang="en-US"/>
          </a:p>
        </p:txBody>
      </p:sp>
      <p:sp>
        <p:nvSpPr>
          <p:cNvPr id="6" name="Date Placeholder 5">
            <a:extLst>
              <a:ext uri="{FF2B5EF4-FFF2-40B4-BE49-F238E27FC236}">
                <a16:creationId xmlns:a16="http://schemas.microsoft.com/office/drawing/2014/main" id="{E211ACDB-7181-11E2-DE96-AE695D6F2BE6}"/>
              </a:ext>
            </a:extLst>
          </p:cNvPr>
          <p:cNvSpPr>
            <a:spLocks noGrp="1"/>
          </p:cNvSpPr>
          <p:nvPr>
            <p:ph type="dt" sz="half" idx="10"/>
          </p:nvPr>
        </p:nvSpPr>
        <p:spPr/>
        <p:txBody>
          <a:bodyPr/>
          <a:lstStyle/>
          <a:p>
            <a:fld id="{A7465765-9854-954B-97F7-5BC866A61166}" type="datetime1">
              <a:rPr lang="en-US" smtClean="0"/>
              <a:t>7/7/2026</a:t>
            </a:fld>
            <a:endParaRPr lang="en-US"/>
          </a:p>
        </p:txBody>
      </p:sp>
      <p:sp>
        <p:nvSpPr>
          <p:cNvPr id="10" name="TextBox 9">
            <a:extLst>
              <a:ext uri="{FF2B5EF4-FFF2-40B4-BE49-F238E27FC236}">
                <a16:creationId xmlns:a16="http://schemas.microsoft.com/office/drawing/2014/main" id="{0914966F-AC62-62E8-D300-D9484E44CA8F}"/>
              </a:ext>
            </a:extLst>
          </p:cNvPr>
          <p:cNvSpPr txBox="1"/>
          <p:nvPr/>
        </p:nvSpPr>
        <p:spPr>
          <a:xfrm>
            <a:off x="654516" y="1505831"/>
            <a:ext cx="11184555" cy="646331"/>
          </a:xfrm>
          <a:prstGeom prst="rect">
            <a:avLst/>
          </a:prstGeom>
          <a:noFill/>
        </p:spPr>
        <p:txBody>
          <a:bodyPr wrap="square">
            <a:spAutoFit/>
          </a:bodyPr>
          <a:lstStyle/>
          <a:p>
            <a:pPr lvl="0"/>
            <a:r>
              <a:rPr lang="en-US" sz="1800"/>
              <a:t>The MBTA will evaluate each Response based on a combination of Pass/Fail Criteria, Technical Evaluation Criteria, and Price Responses to determine the </a:t>
            </a:r>
            <a:r>
              <a:rPr lang="en-US" sz="1800" b="1"/>
              <a:t>Best Value</a:t>
            </a:r>
            <a:r>
              <a:rPr lang="en-US" sz="1800"/>
              <a:t> for the Authority.</a:t>
            </a:r>
          </a:p>
        </p:txBody>
      </p:sp>
      <p:sp>
        <p:nvSpPr>
          <p:cNvPr id="11" name="TextBox 10">
            <a:extLst>
              <a:ext uri="{FF2B5EF4-FFF2-40B4-BE49-F238E27FC236}">
                <a16:creationId xmlns:a16="http://schemas.microsoft.com/office/drawing/2014/main" id="{A8180CDE-812E-527E-AF1B-C1BD698E6212}"/>
              </a:ext>
            </a:extLst>
          </p:cNvPr>
          <p:cNvSpPr txBox="1"/>
          <p:nvPr/>
        </p:nvSpPr>
        <p:spPr>
          <a:xfrm>
            <a:off x="936791" y="2439042"/>
            <a:ext cx="4021584" cy="3693319"/>
          </a:xfrm>
          <a:prstGeom prst="rect">
            <a:avLst/>
          </a:prstGeom>
          <a:noFill/>
        </p:spPr>
        <p:txBody>
          <a:bodyPr wrap="square" rtlCol="0">
            <a:spAutoFit/>
          </a:bodyPr>
          <a:lstStyle/>
          <a:p>
            <a:pPr lvl="0"/>
            <a:r>
              <a:rPr lang="en-US" sz="1800"/>
              <a:t>All </a:t>
            </a:r>
            <a:r>
              <a:rPr lang="en-US" sz="1800" b="1"/>
              <a:t>Responses  </a:t>
            </a:r>
            <a:r>
              <a:rPr lang="en-US" sz="1800"/>
              <a:t>will be reviewed for:</a:t>
            </a:r>
          </a:p>
          <a:p>
            <a:pPr lvl="0"/>
            <a:endParaRPr lang="en-US" sz="1800"/>
          </a:p>
          <a:p>
            <a:pPr marL="285750" lvl="0" indent="-285750">
              <a:buFont typeface="Wingdings" panose="05000000000000000000" pitchFamily="2" charset="2"/>
              <a:buChar char="ü"/>
            </a:pPr>
            <a:r>
              <a:rPr lang="en-US" sz="1800"/>
              <a:t>The responsiveness of the Bidder to the requirements set forth in the RFP.</a:t>
            </a:r>
          </a:p>
          <a:p>
            <a:pPr marL="285750" lvl="0" indent="-285750">
              <a:buFont typeface="Wingdings" panose="05000000000000000000" pitchFamily="2" charset="2"/>
              <a:buChar char="ü"/>
            </a:pPr>
            <a:endParaRPr lang="en-US" sz="1800"/>
          </a:p>
          <a:p>
            <a:pPr marL="285750" indent="-285750">
              <a:buFont typeface="Wingdings" panose="05000000000000000000" pitchFamily="2" charset="2"/>
              <a:buChar char="ü"/>
            </a:pPr>
            <a:r>
              <a:rPr lang="en-US" sz="1800"/>
              <a:t>Conformance to the RFP instructions regarding organization and format.</a:t>
            </a:r>
          </a:p>
          <a:p>
            <a:pPr marL="285750" indent="-285750">
              <a:buFont typeface="Wingdings" panose="05000000000000000000" pitchFamily="2" charset="2"/>
              <a:buChar char="ü"/>
            </a:pPr>
            <a:endParaRPr lang="en-US" sz="1800"/>
          </a:p>
          <a:p>
            <a:pPr marL="285750" indent="-285750">
              <a:buFont typeface="Wingdings" panose="05000000000000000000" pitchFamily="2" charset="2"/>
              <a:buChar char="ü"/>
            </a:pPr>
            <a:r>
              <a:rPr lang="en-US" sz="1800"/>
              <a:t>Deficiencies and minor informalities, apparent clerical mistakes which are unrelated to the substantive content of the Response for clarification.</a:t>
            </a:r>
          </a:p>
          <a:p>
            <a:pPr lvl="0"/>
            <a:endParaRPr lang="en-US" sz="1800">
              <a:solidFill>
                <a:schemeClr val="accent1">
                  <a:lumMod val="50000"/>
                </a:schemeClr>
              </a:solidFill>
            </a:endParaRPr>
          </a:p>
        </p:txBody>
      </p:sp>
    </p:spTree>
    <p:extLst>
      <p:ext uri="{BB962C8B-B14F-4D97-AF65-F5344CB8AC3E}">
        <p14:creationId xmlns:p14="http://schemas.microsoft.com/office/powerpoint/2010/main" val="136095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6A3C-74EC-ED8F-B145-F2C55F881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FCD40-1E9B-E5A3-C131-76DFE2AD8EA4}"/>
              </a:ext>
            </a:extLst>
          </p:cNvPr>
          <p:cNvSpPr>
            <a:spLocks noGrp="1"/>
          </p:cNvSpPr>
          <p:nvPr>
            <p:ph type="title"/>
          </p:nvPr>
        </p:nvSpPr>
        <p:spPr/>
        <p:txBody>
          <a:bodyPr/>
          <a:lstStyle/>
          <a:p>
            <a:r>
              <a:rPr lang="en-US">
                <a:latin typeface="+mn-lt"/>
              </a:rPr>
              <a:t>Bidder Evaluation Criteria</a:t>
            </a:r>
            <a:endParaRPr lang="en-US"/>
          </a:p>
        </p:txBody>
      </p:sp>
      <p:sp>
        <p:nvSpPr>
          <p:cNvPr id="4" name="Slide Number Placeholder 3">
            <a:extLst>
              <a:ext uri="{FF2B5EF4-FFF2-40B4-BE49-F238E27FC236}">
                <a16:creationId xmlns:a16="http://schemas.microsoft.com/office/drawing/2014/main" id="{D791FD1D-8173-FECF-0413-ABB6B1FE44B4}"/>
              </a:ext>
            </a:extLst>
          </p:cNvPr>
          <p:cNvSpPr>
            <a:spLocks noGrp="1"/>
          </p:cNvSpPr>
          <p:nvPr>
            <p:ph type="sldNum" sz="quarter" idx="12"/>
          </p:nvPr>
        </p:nvSpPr>
        <p:spPr/>
        <p:txBody>
          <a:bodyPr/>
          <a:lstStyle/>
          <a:p>
            <a:fld id="{E13E75AD-A17F-B640-BDFA-33D864DFCB3D}" type="slidenum">
              <a:rPr lang="en-US" smtClean="0"/>
              <a:pPr/>
              <a:t>13</a:t>
            </a:fld>
            <a:endParaRPr lang="en-US"/>
          </a:p>
        </p:txBody>
      </p:sp>
      <p:sp>
        <p:nvSpPr>
          <p:cNvPr id="5" name="Text Placeholder 4">
            <a:extLst>
              <a:ext uri="{FF2B5EF4-FFF2-40B4-BE49-F238E27FC236}">
                <a16:creationId xmlns:a16="http://schemas.microsoft.com/office/drawing/2014/main" id="{3B387437-7E2B-0EB0-EB6B-7DCFC4F2E64A}"/>
              </a:ext>
            </a:extLst>
          </p:cNvPr>
          <p:cNvSpPr>
            <a:spLocks noGrp="1"/>
          </p:cNvSpPr>
          <p:nvPr>
            <p:ph type="body" sz="quarter" idx="13"/>
          </p:nvPr>
        </p:nvSpPr>
        <p:spPr/>
        <p:txBody>
          <a:bodyPr vert="horz" lIns="0" tIns="0" rIns="91440" bIns="45720" rtlCol="0" anchor="t">
            <a:normAutofit/>
          </a:bodyPr>
          <a:lstStyle/>
          <a:p>
            <a:r>
              <a:rPr lang="en-US">
                <a:latin typeface="Calibri"/>
                <a:ea typeface="Calibri"/>
                <a:cs typeface="Arial"/>
              </a:rPr>
              <a:t>Technical Response</a:t>
            </a:r>
            <a:endParaRPr lang="en-US">
              <a:latin typeface="Calibri"/>
              <a:ea typeface="Calibri"/>
            </a:endParaRPr>
          </a:p>
          <a:p>
            <a:endParaRPr lang="en-US"/>
          </a:p>
        </p:txBody>
      </p:sp>
      <p:sp>
        <p:nvSpPr>
          <p:cNvPr id="6" name="Date Placeholder 5">
            <a:extLst>
              <a:ext uri="{FF2B5EF4-FFF2-40B4-BE49-F238E27FC236}">
                <a16:creationId xmlns:a16="http://schemas.microsoft.com/office/drawing/2014/main" id="{C26962D2-DB61-0630-8C13-CC17D0CBE592}"/>
              </a:ext>
            </a:extLst>
          </p:cNvPr>
          <p:cNvSpPr>
            <a:spLocks noGrp="1"/>
          </p:cNvSpPr>
          <p:nvPr>
            <p:ph type="dt" sz="half" idx="10"/>
          </p:nvPr>
        </p:nvSpPr>
        <p:spPr/>
        <p:txBody>
          <a:bodyPr/>
          <a:lstStyle/>
          <a:p>
            <a:fld id="{A7465765-9854-954B-97F7-5BC866A61166}" type="datetime1">
              <a:rPr lang="en-US" smtClean="0"/>
              <a:t>7/7/2026</a:t>
            </a:fld>
            <a:endParaRPr lang="en-US"/>
          </a:p>
        </p:txBody>
      </p:sp>
      <p:sp>
        <p:nvSpPr>
          <p:cNvPr id="10" name="TextBox 9">
            <a:extLst>
              <a:ext uri="{FF2B5EF4-FFF2-40B4-BE49-F238E27FC236}">
                <a16:creationId xmlns:a16="http://schemas.microsoft.com/office/drawing/2014/main" id="{4DBE26B9-6670-5B0C-97B9-B85A63581E50}"/>
              </a:ext>
            </a:extLst>
          </p:cNvPr>
          <p:cNvSpPr txBox="1"/>
          <p:nvPr/>
        </p:nvSpPr>
        <p:spPr>
          <a:xfrm>
            <a:off x="1085288" y="1382881"/>
            <a:ext cx="10021425" cy="369332"/>
          </a:xfrm>
          <a:prstGeom prst="rect">
            <a:avLst/>
          </a:prstGeom>
          <a:noFill/>
        </p:spPr>
        <p:txBody>
          <a:bodyPr wrap="square" lIns="91440" tIns="45720" rIns="91440" bIns="45720" anchor="t">
            <a:spAutoFit/>
          </a:bodyPr>
          <a:lstStyle/>
          <a:p>
            <a:r>
              <a:rPr lang="en-US" sz="1800"/>
              <a:t>The MBTA will evaluate </a:t>
            </a:r>
            <a:r>
              <a:rPr lang="en-US"/>
              <a:t>the following weighted criteria to determine a single </a:t>
            </a:r>
            <a:r>
              <a:rPr lang="en-US" b="1"/>
              <a:t>Technical Score</a:t>
            </a:r>
            <a:r>
              <a:rPr lang="en-US"/>
              <a:t> for each Bid:</a:t>
            </a:r>
            <a:endParaRPr lang="en-US" sz="1800">
              <a:ea typeface="Calibri"/>
              <a:cs typeface="Calibri"/>
            </a:endParaRPr>
          </a:p>
        </p:txBody>
      </p:sp>
      <p:graphicFrame>
        <p:nvGraphicFramePr>
          <p:cNvPr id="31" name="Table 30">
            <a:extLst>
              <a:ext uri="{FF2B5EF4-FFF2-40B4-BE49-F238E27FC236}">
                <a16:creationId xmlns:a16="http://schemas.microsoft.com/office/drawing/2014/main" id="{194FCD8B-253F-42F9-4459-B5EF3CC5FC3F}"/>
              </a:ext>
            </a:extLst>
          </p:cNvPr>
          <p:cNvGraphicFramePr>
            <a:graphicFrameLocks noGrp="1"/>
          </p:cNvGraphicFramePr>
          <p:nvPr>
            <p:extLst>
              <p:ext uri="{D42A27DB-BD31-4B8C-83A1-F6EECF244321}">
                <p14:modId xmlns:p14="http://schemas.microsoft.com/office/powerpoint/2010/main" val="2597296237"/>
              </p:ext>
            </p:extLst>
          </p:nvPr>
        </p:nvGraphicFramePr>
        <p:xfrm>
          <a:off x="1513489" y="1800861"/>
          <a:ext cx="9165023" cy="4399278"/>
        </p:xfrm>
        <a:graphic>
          <a:graphicData uri="http://schemas.openxmlformats.org/drawingml/2006/table">
            <a:tbl>
              <a:tblPr firstRow="1" bandRow="1">
                <a:tableStyleId>{EB344D84-9AFB-497E-A393-DC336BA19D2E}</a:tableStyleId>
              </a:tblPr>
              <a:tblGrid>
                <a:gridCol w="2740672">
                  <a:extLst>
                    <a:ext uri="{9D8B030D-6E8A-4147-A177-3AD203B41FA5}">
                      <a16:colId xmlns:a16="http://schemas.microsoft.com/office/drawing/2014/main" val="2108733030"/>
                    </a:ext>
                  </a:extLst>
                </a:gridCol>
                <a:gridCol w="1738468">
                  <a:extLst>
                    <a:ext uri="{9D8B030D-6E8A-4147-A177-3AD203B41FA5}">
                      <a16:colId xmlns:a16="http://schemas.microsoft.com/office/drawing/2014/main" val="1247409032"/>
                    </a:ext>
                  </a:extLst>
                </a:gridCol>
                <a:gridCol w="4685883">
                  <a:extLst>
                    <a:ext uri="{9D8B030D-6E8A-4147-A177-3AD203B41FA5}">
                      <a16:colId xmlns:a16="http://schemas.microsoft.com/office/drawing/2014/main" val="4025005912"/>
                    </a:ext>
                  </a:extLst>
                </a:gridCol>
              </a:tblGrid>
              <a:tr h="370839">
                <a:tc>
                  <a:txBody>
                    <a:bodyPr/>
                    <a:lstStyle/>
                    <a:p>
                      <a:pPr algn="ctr"/>
                      <a:r>
                        <a:rPr lang="en-US"/>
                        <a:t>Technical Evaluation Criteria</a:t>
                      </a:r>
                    </a:p>
                  </a:txBody>
                  <a:tcPr anchor="ctr">
                    <a:solidFill>
                      <a:schemeClr val="accent3">
                        <a:lumMod val="50000"/>
                      </a:schemeClr>
                    </a:solidFill>
                  </a:tcPr>
                </a:tc>
                <a:tc>
                  <a:txBody>
                    <a:bodyPr/>
                    <a:lstStyle/>
                    <a:p>
                      <a:pPr algn="ctr"/>
                      <a:r>
                        <a:rPr lang="en-US"/>
                        <a:t>Technical Score Weighting</a:t>
                      </a:r>
                    </a:p>
                  </a:txBody>
                  <a:tcPr anchor="ctr">
                    <a:solidFill>
                      <a:schemeClr val="accent3">
                        <a:lumMod val="50000"/>
                      </a:schemeClr>
                    </a:solidFill>
                  </a:tcPr>
                </a:tc>
                <a:tc>
                  <a:txBody>
                    <a:bodyPr/>
                    <a:lstStyle/>
                    <a:p>
                      <a:pPr algn="ctr"/>
                      <a:r>
                        <a:rPr lang="en-US"/>
                        <a:t>Corresponding Scope of Work Sections</a:t>
                      </a:r>
                    </a:p>
                  </a:txBody>
                  <a:tcPr anchor="ctr">
                    <a:solidFill>
                      <a:schemeClr val="accent3">
                        <a:lumMod val="50000"/>
                      </a:schemeClr>
                    </a:solidFill>
                  </a:tcPr>
                </a:tc>
                <a:extLst>
                  <a:ext uri="{0D108BD9-81ED-4DB2-BD59-A6C34878D82A}">
                    <a16:rowId xmlns:a16="http://schemas.microsoft.com/office/drawing/2014/main" val="1978514956"/>
                  </a:ext>
                </a:extLst>
              </a:tr>
              <a:tr h="370839">
                <a:tc>
                  <a:txBody>
                    <a:bodyPr/>
                    <a:lstStyle/>
                    <a:p>
                      <a:r>
                        <a:rPr lang="en-US"/>
                        <a:t>Bidder Experience and Past Performance</a:t>
                      </a:r>
                    </a:p>
                  </a:txBody>
                  <a:tcPr anchor="ctr"/>
                </a:tc>
                <a:tc>
                  <a:txBody>
                    <a:bodyPr/>
                    <a:lstStyle/>
                    <a:p>
                      <a:pPr algn="ctr"/>
                      <a:r>
                        <a:rPr lang="en-US"/>
                        <a:t>15%</a:t>
                      </a:r>
                    </a:p>
                  </a:txBody>
                  <a:tcPr anchor="ctr"/>
                </a:tc>
                <a:tc>
                  <a:txBody>
                    <a:bodyPr/>
                    <a:lstStyle/>
                    <a:p>
                      <a:r>
                        <a:rPr lang="en-US"/>
                        <a:t>-</a:t>
                      </a:r>
                    </a:p>
                  </a:txBody>
                  <a:tcPr anchor="ctr"/>
                </a:tc>
                <a:extLst>
                  <a:ext uri="{0D108BD9-81ED-4DB2-BD59-A6C34878D82A}">
                    <a16:rowId xmlns:a16="http://schemas.microsoft.com/office/drawing/2014/main" val="1375241079"/>
                  </a:ext>
                </a:extLst>
              </a:tr>
              <a:tr h="370839">
                <a:tc>
                  <a:txBody>
                    <a:bodyPr/>
                    <a:lstStyle/>
                    <a:p>
                      <a:r>
                        <a:rPr lang="en-US"/>
                        <a:t>Management and Administration</a:t>
                      </a:r>
                    </a:p>
                  </a:txBody>
                  <a:tcPr anchor="ctr"/>
                </a:tc>
                <a:tc>
                  <a:txBody>
                    <a:bodyPr/>
                    <a:lstStyle/>
                    <a:p>
                      <a:pPr algn="ctr"/>
                      <a:r>
                        <a:rPr lang="en-US"/>
                        <a:t>30%</a:t>
                      </a:r>
                    </a:p>
                  </a:txBody>
                  <a:tcPr anchor="ctr"/>
                </a:tc>
                <a:tc>
                  <a:txBody>
                    <a:bodyPr/>
                    <a:lstStyle/>
                    <a:p>
                      <a:r>
                        <a:rPr lang="en-US"/>
                        <a:t>2. Management and Staffing</a:t>
                      </a:r>
                    </a:p>
                    <a:p>
                      <a:pPr lvl="0">
                        <a:buNone/>
                      </a:pPr>
                      <a:r>
                        <a:rPr lang="en-US"/>
                        <a:t>3. Training</a:t>
                      </a:r>
                    </a:p>
                    <a:p>
                      <a:pPr lvl="0">
                        <a:buNone/>
                      </a:pPr>
                      <a:r>
                        <a:rPr lang="en-US"/>
                        <a:t>8. Quality Assurance</a:t>
                      </a:r>
                    </a:p>
                    <a:p>
                      <a:pPr lvl="0">
                        <a:buNone/>
                      </a:pPr>
                      <a:r>
                        <a:rPr lang="en-US"/>
                        <a:t>9. Reporting</a:t>
                      </a:r>
                    </a:p>
                    <a:p>
                      <a:pPr lvl="0">
                        <a:buNone/>
                      </a:pPr>
                      <a:r>
                        <a:rPr lang="en-US"/>
                        <a:t>11. Mobilization and Transition</a:t>
                      </a:r>
                    </a:p>
                  </a:txBody>
                  <a:tcPr anchor="ctr"/>
                </a:tc>
                <a:extLst>
                  <a:ext uri="{0D108BD9-81ED-4DB2-BD59-A6C34878D82A}">
                    <a16:rowId xmlns:a16="http://schemas.microsoft.com/office/drawing/2014/main" val="207438332"/>
                  </a:ext>
                </a:extLst>
              </a:tr>
              <a:tr h="370839">
                <a:tc>
                  <a:txBody>
                    <a:bodyPr/>
                    <a:lstStyle/>
                    <a:p>
                      <a:r>
                        <a:rPr lang="en-US"/>
                        <a:t>Service Delivery</a:t>
                      </a:r>
                    </a:p>
                  </a:txBody>
                  <a:tcPr anchor="ctr"/>
                </a:tc>
                <a:tc>
                  <a:txBody>
                    <a:bodyPr/>
                    <a:lstStyle/>
                    <a:p>
                      <a:pPr algn="ctr"/>
                      <a:r>
                        <a:rPr lang="en-US"/>
                        <a:t>20%</a:t>
                      </a:r>
                    </a:p>
                  </a:txBody>
                  <a:tcPr anchor="ctr"/>
                </a:tc>
                <a:tc>
                  <a:txBody>
                    <a:bodyPr/>
                    <a:lstStyle/>
                    <a:p>
                      <a:r>
                        <a:rPr lang="en-US"/>
                        <a:t>4. Vehicle Operations and Supervision</a:t>
                      </a:r>
                    </a:p>
                    <a:p>
                      <a:pPr lvl="0">
                        <a:buNone/>
                      </a:pPr>
                      <a:r>
                        <a:rPr lang="en-US"/>
                        <a:t>5. Fleet and Maintenance</a:t>
                      </a:r>
                    </a:p>
                    <a:p>
                      <a:pPr lvl="0">
                        <a:buNone/>
                      </a:pPr>
                      <a:r>
                        <a:rPr lang="en-US"/>
                        <a:t>6. Service Planning</a:t>
                      </a:r>
                    </a:p>
                  </a:txBody>
                  <a:tcPr anchor="ctr"/>
                </a:tc>
                <a:extLst>
                  <a:ext uri="{0D108BD9-81ED-4DB2-BD59-A6C34878D82A}">
                    <a16:rowId xmlns:a16="http://schemas.microsoft.com/office/drawing/2014/main" val="1644169827"/>
                  </a:ext>
                </a:extLst>
              </a:tr>
              <a:tr h="370839">
                <a:tc>
                  <a:txBody>
                    <a:bodyPr/>
                    <a:lstStyle/>
                    <a:p>
                      <a:r>
                        <a:rPr lang="en-US"/>
                        <a:t>Safety</a:t>
                      </a:r>
                    </a:p>
                  </a:txBody>
                  <a:tcPr anchor="ctr"/>
                </a:tc>
                <a:tc>
                  <a:txBody>
                    <a:bodyPr/>
                    <a:lstStyle/>
                    <a:p>
                      <a:pPr algn="ctr"/>
                      <a:r>
                        <a:rPr lang="en-US"/>
                        <a:t>10%</a:t>
                      </a:r>
                    </a:p>
                  </a:txBody>
                  <a:tcPr anchor="ctr"/>
                </a:tc>
                <a:tc>
                  <a:txBody>
                    <a:bodyPr/>
                    <a:lstStyle/>
                    <a:p>
                      <a:r>
                        <a:rPr lang="en-US"/>
                        <a:t>7. Safety</a:t>
                      </a:r>
                    </a:p>
                  </a:txBody>
                  <a:tcPr anchor="ctr"/>
                </a:tc>
                <a:extLst>
                  <a:ext uri="{0D108BD9-81ED-4DB2-BD59-A6C34878D82A}">
                    <a16:rowId xmlns:a16="http://schemas.microsoft.com/office/drawing/2014/main" val="1080158143"/>
                  </a:ext>
                </a:extLst>
              </a:tr>
              <a:tr h="370839">
                <a:tc>
                  <a:txBody>
                    <a:bodyPr/>
                    <a:lstStyle/>
                    <a:p>
                      <a:r>
                        <a:rPr lang="en-US"/>
                        <a:t>Supplier Diversity</a:t>
                      </a:r>
                    </a:p>
                  </a:txBody>
                  <a:tcPr anchor="ctr"/>
                </a:tc>
                <a:tc>
                  <a:txBody>
                    <a:bodyPr/>
                    <a:lstStyle/>
                    <a:p>
                      <a:pPr algn="ctr"/>
                      <a:r>
                        <a:rPr lang="en-US"/>
                        <a:t>25%</a:t>
                      </a:r>
                    </a:p>
                  </a:txBody>
                  <a:tcPr anchor="ctr"/>
                </a:tc>
                <a:tc>
                  <a:txBody>
                    <a:bodyPr/>
                    <a:lstStyle/>
                    <a:p>
                      <a:r>
                        <a:rPr lang="en-US"/>
                        <a:t>-</a:t>
                      </a:r>
                    </a:p>
                  </a:txBody>
                  <a:tcPr anchor="ctr"/>
                </a:tc>
                <a:extLst>
                  <a:ext uri="{0D108BD9-81ED-4DB2-BD59-A6C34878D82A}">
                    <a16:rowId xmlns:a16="http://schemas.microsoft.com/office/drawing/2014/main" val="3190487203"/>
                  </a:ext>
                </a:extLst>
              </a:tr>
            </a:tbl>
          </a:graphicData>
        </a:graphic>
      </p:graphicFrame>
    </p:spTree>
    <p:extLst>
      <p:ext uri="{BB962C8B-B14F-4D97-AF65-F5344CB8AC3E}">
        <p14:creationId xmlns:p14="http://schemas.microsoft.com/office/powerpoint/2010/main" val="191815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8462-D8FE-11DD-DF37-BA15616FB153}"/>
              </a:ext>
            </a:extLst>
          </p:cNvPr>
          <p:cNvSpPr>
            <a:spLocks noGrp="1"/>
          </p:cNvSpPr>
          <p:nvPr>
            <p:ph type="title"/>
          </p:nvPr>
        </p:nvSpPr>
        <p:spPr/>
        <p:txBody>
          <a:bodyPr/>
          <a:lstStyle/>
          <a:p>
            <a:r>
              <a:rPr lang="en-US">
                <a:latin typeface="+mn-lt"/>
                <a:cs typeface="Arial"/>
              </a:rPr>
              <a:t>Bidder Evaluation Criteria</a:t>
            </a:r>
            <a:endParaRPr lang="en-US">
              <a:latin typeface="+mn-lt"/>
            </a:endParaRPr>
          </a:p>
        </p:txBody>
      </p:sp>
      <p:sp>
        <p:nvSpPr>
          <p:cNvPr id="4" name="Slide Number Placeholder 3">
            <a:extLst>
              <a:ext uri="{FF2B5EF4-FFF2-40B4-BE49-F238E27FC236}">
                <a16:creationId xmlns:a16="http://schemas.microsoft.com/office/drawing/2014/main" id="{A4AB4FEB-5883-A28D-8617-20DDF479F654}"/>
              </a:ext>
            </a:extLst>
          </p:cNvPr>
          <p:cNvSpPr>
            <a:spLocks noGrp="1"/>
          </p:cNvSpPr>
          <p:nvPr>
            <p:ph type="sldNum" sz="quarter" idx="12"/>
          </p:nvPr>
        </p:nvSpPr>
        <p:spPr/>
        <p:txBody>
          <a:bodyPr/>
          <a:lstStyle/>
          <a:p>
            <a:fld id="{E13E75AD-A17F-B640-BDFA-33D864DFCB3D}" type="slidenum">
              <a:rPr lang="en-US" smtClean="0"/>
              <a:pPr/>
              <a:t>14</a:t>
            </a:fld>
            <a:endParaRPr lang="en-US"/>
          </a:p>
        </p:txBody>
      </p:sp>
      <p:sp>
        <p:nvSpPr>
          <p:cNvPr id="5" name="Text Placeholder 4">
            <a:extLst>
              <a:ext uri="{FF2B5EF4-FFF2-40B4-BE49-F238E27FC236}">
                <a16:creationId xmlns:a16="http://schemas.microsoft.com/office/drawing/2014/main" id="{C6CC9343-72A2-A670-E4B0-80BC22834379}"/>
              </a:ext>
            </a:extLst>
          </p:cNvPr>
          <p:cNvSpPr>
            <a:spLocks noGrp="1"/>
          </p:cNvSpPr>
          <p:nvPr>
            <p:ph type="body" sz="quarter" idx="13"/>
          </p:nvPr>
        </p:nvSpPr>
        <p:spPr/>
        <p:txBody>
          <a:bodyPr vert="horz" lIns="0" tIns="0" rIns="91440" bIns="45720" rtlCol="0" anchor="t">
            <a:normAutofit/>
          </a:bodyPr>
          <a:lstStyle/>
          <a:p>
            <a:r>
              <a:rPr lang="en-US">
                <a:latin typeface="+mn-lt"/>
                <a:cs typeface="Arial"/>
              </a:rPr>
              <a:t>Price Response</a:t>
            </a:r>
            <a:endParaRPr lang="en-US">
              <a:latin typeface="+mn-lt"/>
            </a:endParaRPr>
          </a:p>
        </p:txBody>
      </p:sp>
      <p:sp>
        <p:nvSpPr>
          <p:cNvPr id="6" name="Date Placeholder 5">
            <a:extLst>
              <a:ext uri="{FF2B5EF4-FFF2-40B4-BE49-F238E27FC236}">
                <a16:creationId xmlns:a16="http://schemas.microsoft.com/office/drawing/2014/main" id="{FB8E8C3D-278E-384C-978E-EA8514CFE9FC}"/>
              </a:ext>
            </a:extLst>
          </p:cNvPr>
          <p:cNvSpPr>
            <a:spLocks noGrp="1"/>
          </p:cNvSpPr>
          <p:nvPr>
            <p:ph type="dt" sz="half" idx="10"/>
          </p:nvPr>
        </p:nvSpPr>
        <p:spPr/>
        <p:txBody>
          <a:bodyPr/>
          <a:lstStyle/>
          <a:p>
            <a:fld id="{B2633CA9-336F-454B-81BA-6B397D31C827}" type="datetime1">
              <a:rPr lang="en-US" smtClean="0"/>
              <a:t>7/7/2026</a:t>
            </a:fld>
            <a:endParaRPr lang="en-US"/>
          </a:p>
        </p:txBody>
      </p:sp>
      <p:sp>
        <p:nvSpPr>
          <p:cNvPr id="10" name="Content Placeholder 9">
            <a:extLst>
              <a:ext uri="{FF2B5EF4-FFF2-40B4-BE49-F238E27FC236}">
                <a16:creationId xmlns:a16="http://schemas.microsoft.com/office/drawing/2014/main" id="{A9BC686F-561F-B15C-2002-0F3E579F64BD}"/>
              </a:ext>
            </a:extLst>
          </p:cNvPr>
          <p:cNvSpPr>
            <a:spLocks noGrp="1"/>
          </p:cNvSpPr>
          <p:nvPr>
            <p:ph idx="1"/>
          </p:nvPr>
        </p:nvSpPr>
        <p:spPr>
          <a:xfrm>
            <a:off x="1386840" y="3050389"/>
            <a:ext cx="9418320" cy="2356763"/>
          </a:xfrm>
        </p:spPr>
        <p:txBody>
          <a:bodyPr>
            <a:normAutofit/>
          </a:bodyPr>
          <a:lstStyle/>
          <a:p>
            <a:pPr marL="0" indent="0" fontAlgn="base">
              <a:buNone/>
            </a:pPr>
            <a:r>
              <a:rPr lang="en-US" b="1">
                <a:latin typeface="+mn-lt"/>
              </a:rPr>
              <a:t>Weighted Average of Total Cost per Hour</a:t>
            </a:r>
            <a:r>
              <a:rPr lang="en-US">
                <a:latin typeface="+mn-lt"/>
              </a:rPr>
              <a:t> </a:t>
            </a:r>
          </a:p>
          <a:p>
            <a:pPr marL="457200" lvl="1" indent="0" fontAlgn="base">
              <a:buNone/>
            </a:pPr>
            <a:r>
              <a:rPr lang="en-US" sz="2800">
                <a:latin typeface="+mn-lt"/>
              </a:rPr>
              <a:t>= Service Level Minimum Total Cost per Hour </a:t>
            </a:r>
            <a:r>
              <a:rPr lang="en-US">
                <a:latin typeface="+mn-lt"/>
              </a:rPr>
              <a:t>x</a:t>
            </a:r>
            <a:r>
              <a:rPr lang="en-US" sz="2800">
                <a:latin typeface="+mn-lt"/>
              </a:rPr>
              <a:t> 15% </a:t>
            </a:r>
          </a:p>
          <a:p>
            <a:pPr marL="457200" lvl="1" indent="0" fontAlgn="base">
              <a:buNone/>
            </a:pPr>
            <a:r>
              <a:rPr lang="en-US" sz="2800">
                <a:latin typeface="+mn-lt"/>
              </a:rPr>
              <a:t>+ Service Level Target Award Point Total Cost per Hour </a:t>
            </a:r>
            <a:r>
              <a:rPr lang="en-US">
                <a:latin typeface="+mn-lt"/>
              </a:rPr>
              <a:t>x</a:t>
            </a:r>
            <a:r>
              <a:rPr lang="en-US" sz="2800">
                <a:latin typeface="+mn-lt"/>
              </a:rPr>
              <a:t> 70% </a:t>
            </a:r>
          </a:p>
          <a:p>
            <a:pPr marL="457200" lvl="1" indent="0" fontAlgn="base">
              <a:buNone/>
            </a:pPr>
            <a:r>
              <a:rPr lang="en-US" sz="2800">
                <a:latin typeface="+mn-lt"/>
              </a:rPr>
              <a:t>+ Service Level Maximum Total Cost per Hour </a:t>
            </a:r>
            <a:r>
              <a:rPr lang="en-US">
                <a:latin typeface="+mn-lt"/>
              </a:rPr>
              <a:t>x</a:t>
            </a:r>
            <a:r>
              <a:rPr lang="en-US" sz="2800">
                <a:latin typeface="+mn-lt"/>
              </a:rPr>
              <a:t> 15% </a:t>
            </a:r>
          </a:p>
        </p:txBody>
      </p:sp>
      <p:sp>
        <p:nvSpPr>
          <p:cNvPr id="7" name="Content Placeholder 9">
            <a:extLst>
              <a:ext uri="{FF2B5EF4-FFF2-40B4-BE49-F238E27FC236}">
                <a16:creationId xmlns:a16="http://schemas.microsoft.com/office/drawing/2014/main" id="{E6A4B95D-B124-27A3-A52C-B49F7A24FD21}"/>
              </a:ext>
            </a:extLst>
          </p:cNvPr>
          <p:cNvSpPr txBox="1">
            <a:spLocks/>
          </p:cNvSpPr>
          <p:nvPr/>
        </p:nvSpPr>
        <p:spPr>
          <a:xfrm>
            <a:off x="1139952" y="1505711"/>
            <a:ext cx="9912096" cy="12192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atin typeface="+mn-lt"/>
              </a:rPr>
              <a:t>For each responsive Service Level proposal, for each year of Contract, the </a:t>
            </a:r>
            <a:r>
              <a:rPr lang="en-US" b="1">
                <a:latin typeface="+mn-lt"/>
              </a:rPr>
              <a:t>Weighted Average Total Cost per Hour</a:t>
            </a:r>
            <a:r>
              <a:rPr lang="en-US">
                <a:latin typeface="+mn-lt"/>
              </a:rPr>
              <a:t> will be calculated within Form D – Price Response for comparison.</a:t>
            </a:r>
          </a:p>
        </p:txBody>
      </p:sp>
    </p:spTree>
    <p:extLst>
      <p:ext uri="{BB962C8B-B14F-4D97-AF65-F5344CB8AC3E}">
        <p14:creationId xmlns:p14="http://schemas.microsoft.com/office/powerpoint/2010/main" val="75942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D7B7-8962-5BF0-E3D5-B52441278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91726-A254-7B51-4AC2-B1D374ADF401}"/>
              </a:ext>
            </a:extLst>
          </p:cNvPr>
          <p:cNvSpPr>
            <a:spLocks noGrp="1"/>
          </p:cNvSpPr>
          <p:nvPr>
            <p:ph type="title"/>
          </p:nvPr>
        </p:nvSpPr>
        <p:spPr/>
        <p:txBody>
          <a:bodyPr/>
          <a:lstStyle/>
          <a:p>
            <a:r>
              <a:rPr lang="en-US">
                <a:latin typeface="+mn-lt"/>
              </a:rPr>
              <a:t>Basis of Award</a:t>
            </a:r>
          </a:p>
        </p:txBody>
      </p:sp>
      <p:sp>
        <p:nvSpPr>
          <p:cNvPr id="3" name="Content Placeholder 2">
            <a:extLst>
              <a:ext uri="{FF2B5EF4-FFF2-40B4-BE49-F238E27FC236}">
                <a16:creationId xmlns:a16="http://schemas.microsoft.com/office/drawing/2014/main" id="{E98371D0-34CE-744E-FDF5-47016A7D0194}"/>
              </a:ext>
            </a:extLst>
          </p:cNvPr>
          <p:cNvSpPr>
            <a:spLocks noGrp="1"/>
          </p:cNvSpPr>
          <p:nvPr>
            <p:ph idx="1"/>
          </p:nvPr>
        </p:nvSpPr>
        <p:spPr>
          <a:xfrm>
            <a:off x="654517" y="1454880"/>
            <a:ext cx="10835943" cy="3659228"/>
          </a:xfrm>
        </p:spPr>
        <p:txBody>
          <a:bodyPr vert="horz" lIns="91440" tIns="45720" rIns="91440" bIns="45720" rtlCol="0" anchor="t">
            <a:noAutofit/>
          </a:bodyPr>
          <a:lstStyle/>
          <a:p>
            <a:pPr marL="0" indent="0">
              <a:spcBef>
                <a:spcPts val="600"/>
              </a:spcBef>
              <a:spcAft>
                <a:spcPts val="600"/>
              </a:spcAft>
              <a:buNone/>
            </a:pPr>
            <a:r>
              <a:rPr lang="en-US" sz="2400">
                <a:latin typeface="+mn-lt"/>
                <a:ea typeface="Times New Roman" panose="02020603050405020304" pitchFamily="18" charset="0"/>
                <a:cs typeface="Arial"/>
              </a:rPr>
              <a:t>The MBTA will evaluate all possible Scenarios of Bidder Service Level proposals to determine the Best-Value Award using the following:</a:t>
            </a:r>
            <a:endParaRPr lang="en-US" sz="2400">
              <a:latin typeface="+mn-lt"/>
              <a:ea typeface="Times New Roman" panose="02020603050405020304" pitchFamily="18" charset="0"/>
            </a:endParaRPr>
          </a:p>
          <a:p>
            <a:pPr lvl="1">
              <a:spcBef>
                <a:spcPts val="600"/>
              </a:spcBef>
              <a:spcAft>
                <a:spcPts val="600"/>
              </a:spcAft>
            </a:pPr>
            <a:r>
              <a:rPr lang="en-US">
                <a:latin typeface="+mn-lt"/>
                <a:ea typeface="Times New Roman" panose="02020603050405020304" pitchFamily="18" charset="0"/>
                <a:cs typeface="Arial"/>
              </a:rPr>
              <a:t>Scenario Technical Capability: Sum of Bidder Technical Scores x Service Level Percentages</a:t>
            </a:r>
          </a:p>
          <a:p>
            <a:pPr lvl="1">
              <a:spcBef>
                <a:spcPts val="600"/>
              </a:spcBef>
              <a:spcAft>
                <a:spcPts val="600"/>
              </a:spcAft>
            </a:pPr>
            <a:r>
              <a:rPr lang="en-US">
                <a:latin typeface="+mn-lt"/>
                <a:ea typeface="Times New Roman" panose="02020603050405020304" pitchFamily="18" charset="0"/>
                <a:cs typeface="Arial"/>
              </a:rPr>
              <a:t>Scenario Cost to Provide Service: Sum of Bidder Weighted Averages of the Total Cost per Hour x Service Level Percentages</a:t>
            </a:r>
          </a:p>
          <a:p>
            <a:pPr lvl="1">
              <a:spcBef>
                <a:spcPts val="600"/>
              </a:spcBef>
              <a:spcAft>
                <a:spcPts val="600"/>
              </a:spcAft>
            </a:pPr>
            <a:r>
              <a:rPr lang="en-US">
                <a:latin typeface="+mn-lt"/>
                <a:ea typeface="Times New Roman" panose="02020603050405020304" pitchFamily="18" charset="0"/>
                <a:cs typeface="Arial"/>
              </a:rPr>
              <a:t>System Resiliency and Redundancy: Number of Eligible Bidders and Distribution of Service Hours across Bidders</a:t>
            </a:r>
            <a:endParaRPr lang="en-US">
              <a:latin typeface="+mn-lt"/>
              <a:ea typeface="Times New Roman" panose="02020603050405020304" pitchFamily="18" charset="0"/>
            </a:endParaRPr>
          </a:p>
          <a:p>
            <a:pPr marL="0" indent="0">
              <a:spcBef>
                <a:spcPts val="600"/>
              </a:spcBef>
              <a:spcAft>
                <a:spcPts val="600"/>
              </a:spcAft>
              <a:buNone/>
            </a:pPr>
            <a:endParaRPr lang="en-US" sz="2400">
              <a:latin typeface="+mn-lt"/>
              <a:ea typeface="Times New Roman" panose="02020603050405020304" pitchFamily="18" charset="0"/>
            </a:endParaRPr>
          </a:p>
          <a:p>
            <a:pPr marL="0" indent="0" algn="ctr">
              <a:spcBef>
                <a:spcPts val="600"/>
              </a:spcBef>
              <a:spcAft>
                <a:spcPts val="600"/>
              </a:spcAft>
              <a:buNone/>
            </a:pPr>
            <a:r>
              <a:rPr lang="en-US" sz="2400">
                <a:latin typeface="+mn-lt"/>
                <a:ea typeface="Times New Roman" panose="02020603050405020304" pitchFamily="18" charset="0"/>
                <a:cs typeface="Arial"/>
              </a:rPr>
              <a:t>Each Bidder in the selected Scenario will be awarded the specific Service Level proposed and approved as part of the Scenario.</a:t>
            </a:r>
          </a:p>
          <a:p>
            <a:pPr>
              <a:spcBef>
                <a:spcPts val="600"/>
              </a:spcBef>
              <a:spcAft>
                <a:spcPts val="600"/>
              </a:spcAft>
            </a:pPr>
            <a:endParaRPr lang="en-US" sz="2000">
              <a:latin typeface="+mn-lt"/>
              <a:ea typeface="Times New Roman" panose="02020603050405020304" pitchFamily="18" charset="0"/>
            </a:endParaRPr>
          </a:p>
          <a:p>
            <a:pPr>
              <a:spcBef>
                <a:spcPts val="600"/>
              </a:spcBef>
              <a:spcAft>
                <a:spcPts val="600"/>
              </a:spcAft>
            </a:pPr>
            <a:endParaRPr lang="en-US" sz="2000">
              <a:latin typeface="+mn-lt"/>
              <a:ea typeface="Times New Roman" panose="02020603050405020304" pitchFamily="18" charset="0"/>
            </a:endParaRPr>
          </a:p>
        </p:txBody>
      </p:sp>
      <p:sp>
        <p:nvSpPr>
          <p:cNvPr id="4" name="Slide Number Placeholder 3">
            <a:extLst>
              <a:ext uri="{FF2B5EF4-FFF2-40B4-BE49-F238E27FC236}">
                <a16:creationId xmlns:a16="http://schemas.microsoft.com/office/drawing/2014/main" id="{87228FD9-F82F-73C6-E74A-A0B1AA9A107E}"/>
              </a:ext>
            </a:extLst>
          </p:cNvPr>
          <p:cNvSpPr>
            <a:spLocks noGrp="1"/>
          </p:cNvSpPr>
          <p:nvPr>
            <p:ph type="sldNum" sz="quarter" idx="12"/>
          </p:nvPr>
        </p:nvSpPr>
        <p:spPr/>
        <p:txBody>
          <a:bodyPr/>
          <a:lstStyle/>
          <a:p>
            <a:fld id="{E13E75AD-A17F-B640-BDFA-33D864DFCB3D}" type="slidenum">
              <a:rPr lang="en-US" smtClean="0"/>
              <a:pPr/>
              <a:t>15</a:t>
            </a:fld>
            <a:endParaRPr lang="en-US"/>
          </a:p>
        </p:txBody>
      </p:sp>
      <p:sp>
        <p:nvSpPr>
          <p:cNvPr id="5" name="Text Placeholder 4">
            <a:extLst>
              <a:ext uri="{FF2B5EF4-FFF2-40B4-BE49-F238E27FC236}">
                <a16:creationId xmlns:a16="http://schemas.microsoft.com/office/drawing/2014/main" id="{334F29F9-3625-BAD8-5B99-A291C8992129}"/>
              </a:ext>
            </a:extLst>
          </p:cNvPr>
          <p:cNvSpPr>
            <a:spLocks noGrp="1"/>
          </p:cNvSpPr>
          <p:nvPr>
            <p:ph type="body" sz="quarter" idx="13"/>
          </p:nvPr>
        </p:nvSpPr>
        <p:spPr/>
        <p:txBody>
          <a:bodyPr vert="horz" lIns="0" tIns="0" rIns="91440" bIns="45720" rtlCol="0" anchor="t">
            <a:normAutofit/>
          </a:bodyPr>
          <a:lstStyle/>
          <a:p>
            <a:r>
              <a:rPr lang="en-US">
                <a:latin typeface="+mn-lt"/>
                <a:cs typeface="Arial"/>
              </a:rPr>
              <a:t>Best-Value Scenarios</a:t>
            </a:r>
            <a:endParaRPr lang="en-US"/>
          </a:p>
        </p:txBody>
      </p:sp>
      <p:sp>
        <p:nvSpPr>
          <p:cNvPr id="6" name="Date Placeholder 5">
            <a:extLst>
              <a:ext uri="{FF2B5EF4-FFF2-40B4-BE49-F238E27FC236}">
                <a16:creationId xmlns:a16="http://schemas.microsoft.com/office/drawing/2014/main" id="{BF4F7F94-BFC2-B3AC-0CBF-6BC2EBADE0F9}"/>
              </a:ext>
            </a:extLst>
          </p:cNvPr>
          <p:cNvSpPr>
            <a:spLocks noGrp="1"/>
          </p:cNvSpPr>
          <p:nvPr>
            <p:ph type="dt" sz="half" idx="10"/>
          </p:nvPr>
        </p:nvSpPr>
        <p:spPr/>
        <p:txBody>
          <a:bodyPr/>
          <a:lstStyle/>
          <a:p>
            <a:fld id="{A7465765-9854-954B-97F7-5BC866A61166}" type="datetime1">
              <a:rPr lang="en-US" smtClean="0"/>
              <a:t>7/7/2026</a:t>
            </a:fld>
            <a:endParaRPr lang="en-US"/>
          </a:p>
        </p:txBody>
      </p:sp>
    </p:spTree>
    <p:extLst>
      <p:ext uri="{BB962C8B-B14F-4D97-AF65-F5344CB8AC3E}">
        <p14:creationId xmlns:p14="http://schemas.microsoft.com/office/powerpoint/2010/main" val="97232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3C1A-0DFC-6CB4-DD58-38DDECC5B442}"/>
              </a:ext>
            </a:extLst>
          </p:cNvPr>
          <p:cNvSpPr>
            <a:spLocks noGrp="1"/>
          </p:cNvSpPr>
          <p:nvPr>
            <p:ph type="title"/>
          </p:nvPr>
        </p:nvSpPr>
        <p:spPr/>
        <p:txBody>
          <a:bodyPr/>
          <a:lstStyle/>
          <a:p>
            <a:r>
              <a:rPr lang="en-US">
                <a:latin typeface="+mn-lt"/>
              </a:rPr>
              <a:t>Basis of Award</a:t>
            </a:r>
          </a:p>
        </p:txBody>
      </p:sp>
      <p:sp>
        <p:nvSpPr>
          <p:cNvPr id="3" name="Content Placeholder 2">
            <a:extLst>
              <a:ext uri="{FF2B5EF4-FFF2-40B4-BE49-F238E27FC236}">
                <a16:creationId xmlns:a16="http://schemas.microsoft.com/office/drawing/2014/main" id="{9CB74D40-C91C-8CC4-AB08-22725176F6FC}"/>
              </a:ext>
            </a:extLst>
          </p:cNvPr>
          <p:cNvSpPr>
            <a:spLocks noGrp="1"/>
          </p:cNvSpPr>
          <p:nvPr>
            <p:ph idx="1"/>
          </p:nvPr>
        </p:nvSpPr>
        <p:spPr>
          <a:xfrm>
            <a:off x="654517" y="1825624"/>
            <a:ext cx="5976396" cy="3572964"/>
          </a:xfrm>
        </p:spPr>
        <p:txBody>
          <a:bodyPr vert="horz" lIns="91440" tIns="45720" rIns="91440" bIns="45720" rtlCol="0" anchor="t">
            <a:noAutofit/>
          </a:bodyPr>
          <a:lstStyle/>
          <a:p>
            <a:pPr marR="0">
              <a:spcBef>
                <a:spcPts val="600"/>
              </a:spcBef>
              <a:spcAft>
                <a:spcPts val="600"/>
              </a:spcAft>
            </a:pPr>
            <a:r>
              <a:rPr lang="x-none" sz="2000">
                <a:effectLst/>
                <a:latin typeface="+mn-lt"/>
                <a:ea typeface="Times New Roman" panose="02020603050405020304" pitchFamily="18" charset="0"/>
                <a:cs typeface="Arial"/>
              </a:rPr>
              <a:t>Bidder</a:t>
            </a:r>
            <a:r>
              <a:rPr lang="en-US" sz="2000">
                <a:effectLst/>
                <a:latin typeface="+mn-lt"/>
                <a:ea typeface="Times New Roman" panose="02020603050405020304" pitchFamily="18" charset="0"/>
                <a:cs typeface="Arial"/>
              </a:rPr>
              <a:t>s</a:t>
            </a:r>
            <a:r>
              <a:rPr lang="x-none" sz="2000">
                <a:effectLst/>
                <a:latin typeface="+mn-lt"/>
                <a:ea typeface="Times New Roman" panose="02020603050405020304" pitchFamily="18" charset="0"/>
                <a:cs typeface="Arial"/>
              </a:rPr>
              <a:t> </a:t>
            </a:r>
            <a:r>
              <a:rPr lang="en-US" sz="2000">
                <a:effectLst/>
                <a:latin typeface="+mn-lt"/>
                <a:ea typeface="Times New Roman" panose="02020603050405020304" pitchFamily="18" charset="0"/>
                <a:cs typeface="Arial"/>
              </a:rPr>
              <a:t>are</a:t>
            </a:r>
            <a:r>
              <a:rPr lang="x-none" sz="2000">
                <a:effectLst/>
                <a:latin typeface="+mn-lt"/>
                <a:ea typeface="Times New Roman" panose="02020603050405020304" pitchFamily="18" charset="0"/>
                <a:cs typeface="Arial"/>
              </a:rPr>
              <a:t> advised that the MBTA </a:t>
            </a:r>
            <a:r>
              <a:rPr lang="en-US" sz="2000">
                <a:effectLst/>
                <a:latin typeface="+mn-lt"/>
                <a:ea typeface="Times New Roman" panose="02020603050405020304" pitchFamily="18" charset="0"/>
                <a:cs typeface="Arial"/>
              </a:rPr>
              <a:t>is not </a:t>
            </a:r>
            <a:r>
              <a:rPr lang="x-none" sz="2000">
                <a:effectLst/>
                <a:latin typeface="+mn-lt"/>
                <a:ea typeface="Times New Roman" panose="02020603050405020304" pitchFamily="18" charset="0"/>
                <a:cs typeface="Arial"/>
              </a:rPr>
              <a:t>bound to accept the lowest priced Response or the Response with the highest </a:t>
            </a:r>
            <a:r>
              <a:rPr lang="en-US" sz="2000">
                <a:effectLst/>
                <a:latin typeface="+mn-lt"/>
                <a:ea typeface="Times New Roman" panose="02020603050405020304" pitchFamily="18" charset="0"/>
                <a:cs typeface="Arial"/>
              </a:rPr>
              <a:t>T</a:t>
            </a:r>
            <a:r>
              <a:rPr lang="x-none" sz="2000">
                <a:effectLst/>
                <a:latin typeface="+mn-lt"/>
                <a:ea typeface="Times New Roman" panose="02020603050405020304" pitchFamily="18" charset="0"/>
                <a:cs typeface="Arial"/>
              </a:rPr>
              <a:t>echnical </a:t>
            </a:r>
            <a:r>
              <a:rPr lang="en-US" sz="2000">
                <a:effectLst/>
                <a:latin typeface="+mn-lt"/>
                <a:ea typeface="Times New Roman" panose="02020603050405020304" pitchFamily="18" charset="0"/>
                <a:cs typeface="Arial"/>
              </a:rPr>
              <a:t>Response </a:t>
            </a:r>
            <a:r>
              <a:rPr lang="x-none" sz="2000">
                <a:effectLst/>
                <a:latin typeface="+mn-lt"/>
                <a:ea typeface="Times New Roman" panose="02020603050405020304" pitchFamily="18" charset="0"/>
                <a:cs typeface="Arial"/>
              </a:rPr>
              <a:t>Score. </a:t>
            </a:r>
            <a:endParaRPr lang="en-US" sz="2000">
              <a:effectLst/>
              <a:latin typeface="+mn-lt"/>
              <a:ea typeface="Times New Roman" panose="02020603050405020304" pitchFamily="18" charset="0"/>
              <a:cs typeface="Arial"/>
            </a:endParaRPr>
          </a:p>
          <a:p>
            <a:pPr marR="0">
              <a:spcBef>
                <a:spcPts val="600"/>
              </a:spcBef>
              <a:spcAft>
                <a:spcPts val="600"/>
              </a:spcAft>
            </a:pPr>
            <a:r>
              <a:rPr lang="x-none" sz="2000">
                <a:effectLst/>
                <a:latin typeface="+mn-lt"/>
                <a:ea typeface="Times New Roman" panose="02020603050405020304" pitchFamily="18" charset="0"/>
                <a:cs typeface="Arial"/>
              </a:rPr>
              <a:t>The selection will be made on a </a:t>
            </a:r>
            <a:r>
              <a:rPr lang="x-none" sz="2000" b="1">
                <a:effectLst/>
                <a:latin typeface="+mn-lt"/>
                <a:ea typeface="Times New Roman" panose="02020603050405020304" pitchFamily="18" charset="0"/>
                <a:cs typeface="Arial"/>
              </a:rPr>
              <a:t>best-value basis</a:t>
            </a:r>
            <a:r>
              <a:rPr lang="x-none" sz="2000">
                <a:effectLst/>
                <a:latin typeface="+mn-lt"/>
                <a:ea typeface="Times New Roman" panose="02020603050405020304" pitchFamily="18" charset="0"/>
                <a:cs typeface="Arial"/>
              </a:rPr>
              <a:t>, evaluating price along with other factors. </a:t>
            </a:r>
            <a:endParaRPr lang="en-US" sz="2000">
              <a:effectLst/>
              <a:latin typeface="+mn-lt"/>
              <a:ea typeface="Times New Roman" panose="02020603050405020304" pitchFamily="18" charset="0"/>
              <a:cs typeface="Arial"/>
            </a:endParaRPr>
          </a:p>
          <a:p>
            <a:pPr marR="0">
              <a:spcBef>
                <a:spcPts val="600"/>
              </a:spcBef>
              <a:spcAft>
                <a:spcPts val="600"/>
              </a:spcAft>
            </a:pPr>
            <a:r>
              <a:rPr lang="en-US" sz="2000">
                <a:latin typeface="+mn-lt"/>
                <a:ea typeface="Times New Roman" panose="02020603050405020304" pitchFamily="18" charset="0"/>
                <a:cs typeface="Arial"/>
              </a:rPr>
              <a:t>Each criterion will be evaluated considering all the information included in the Bidder Response related to the criterion, as well as other information gathered from references, presentation, and on-site visits if requested.</a:t>
            </a:r>
            <a:endParaRPr lang="en-US" sz="2000">
              <a:effectLst/>
              <a:latin typeface="+mn-lt"/>
              <a:ea typeface="Times New Roman" panose="02020603050405020304" pitchFamily="18" charset="0"/>
              <a:cs typeface="Arial"/>
            </a:endParaRPr>
          </a:p>
          <a:p>
            <a:pPr marR="0">
              <a:spcBef>
                <a:spcPts val="600"/>
              </a:spcBef>
              <a:spcAft>
                <a:spcPts val="600"/>
              </a:spcAft>
            </a:pPr>
            <a:r>
              <a:rPr lang="en-US" sz="2000">
                <a:latin typeface="+mn-lt"/>
                <a:ea typeface="Times New Roman" panose="02020603050405020304" pitchFamily="18" charset="0"/>
                <a:cs typeface="Arial"/>
              </a:rPr>
              <a:t>Responses will also be evaluated based on the Supplier Diversity Criteria which will account for 25% of the overall technical scoring.</a:t>
            </a:r>
            <a:endParaRPr lang="en-US" sz="2000">
              <a:effectLst/>
              <a:latin typeface="+mn-lt"/>
              <a:ea typeface="Times New Roman" panose="02020603050405020304" pitchFamily="18" charset="0"/>
              <a:cs typeface="Arial"/>
            </a:endParaRPr>
          </a:p>
          <a:p>
            <a:pPr marR="0" algn="just">
              <a:spcBef>
                <a:spcPts val="600"/>
              </a:spcBef>
              <a:spcAft>
                <a:spcPts val="600"/>
              </a:spcAft>
            </a:pPr>
            <a:endParaRPr lang="en-US" sz="2000">
              <a:effectLst/>
              <a:latin typeface="+mn-lt"/>
              <a:ea typeface="Times New Roman" panose="02020603050405020304" pitchFamily="18" charset="0"/>
            </a:endParaRPr>
          </a:p>
        </p:txBody>
      </p:sp>
      <p:sp>
        <p:nvSpPr>
          <p:cNvPr id="4" name="Slide Number Placeholder 3">
            <a:extLst>
              <a:ext uri="{FF2B5EF4-FFF2-40B4-BE49-F238E27FC236}">
                <a16:creationId xmlns:a16="http://schemas.microsoft.com/office/drawing/2014/main" id="{37553C52-602A-3E0F-6EF4-C5BD19FE26EE}"/>
              </a:ext>
            </a:extLst>
          </p:cNvPr>
          <p:cNvSpPr>
            <a:spLocks noGrp="1"/>
          </p:cNvSpPr>
          <p:nvPr>
            <p:ph type="sldNum" sz="quarter" idx="12"/>
          </p:nvPr>
        </p:nvSpPr>
        <p:spPr/>
        <p:txBody>
          <a:bodyPr/>
          <a:lstStyle/>
          <a:p>
            <a:fld id="{E13E75AD-A17F-B640-BDFA-33D864DFCB3D}" type="slidenum">
              <a:rPr lang="en-US" smtClean="0"/>
              <a:pPr/>
              <a:t>16</a:t>
            </a:fld>
            <a:endParaRPr lang="en-US"/>
          </a:p>
        </p:txBody>
      </p:sp>
      <p:sp>
        <p:nvSpPr>
          <p:cNvPr id="5" name="Text Placeholder 4">
            <a:extLst>
              <a:ext uri="{FF2B5EF4-FFF2-40B4-BE49-F238E27FC236}">
                <a16:creationId xmlns:a16="http://schemas.microsoft.com/office/drawing/2014/main" id="{A2058583-C410-DA00-8621-2B3FB5B2192B}"/>
              </a:ext>
            </a:extLst>
          </p:cNvPr>
          <p:cNvSpPr>
            <a:spLocks noGrp="1"/>
          </p:cNvSpPr>
          <p:nvPr>
            <p:ph type="body" sz="quarter" idx="13"/>
          </p:nvPr>
        </p:nvSpPr>
        <p:spPr/>
        <p:txBody>
          <a:bodyPr vert="horz" lIns="0" tIns="0" rIns="91440" bIns="45720" rtlCol="0" anchor="t">
            <a:normAutofit/>
          </a:bodyPr>
          <a:lstStyle/>
          <a:p>
            <a:r>
              <a:rPr lang="en-US">
                <a:latin typeface="+mn-lt"/>
                <a:cs typeface="Arial"/>
              </a:rPr>
              <a:t>Best-Value Award</a:t>
            </a:r>
          </a:p>
        </p:txBody>
      </p:sp>
      <p:sp>
        <p:nvSpPr>
          <p:cNvPr id="6" name="Date Placeholder 5">
            <a:extLst>
              <a:ext uri="{FF2B5EF4-FFF2-40B4-BE49-F238E27FC236}">
                <a16:creationId xmlns:a16="http://schemas.microsoft.com/office/drawing/2014/main" id="{FD0F183C-8AAC-2F15-FC6C-16801B0BE1D9}"/>
              </a:ext>
            </a:extLst>
          </p:cNvPr>
          <p:cNvSpPr>
            <a:spLocks noGrp="1"/>
          </p:cNvSpPr>
          <p:nvPr>
            <p:ph type="dt" sz="half" idx="10"/>
          </p:nvPr>
        </p:nvSpPr>
        <p:spPr/>
        <p:txBody>
          <a:bodyPr/>
          <a:lstStyle/>
          <a:p>
            <a:fld id="{A7465765-9854-954B-97F7-5BC866A61166}" type="datetime1">
              <a:rPr lang="en-US" smtClean="0"/>
              <a:t>7/7/2026</a:t>
            </a:fld>
            <a:endParaRPr lang="en-US"/>
          </a:p>
        </p:txBody>
      </p:sp>
      <p:pic>
        <p:nvPicPr>
          <p:cNvPr id="8" name="Picture 7">
            <a:extLst>
              <a:ext uri="{FF2B5EF4-FFF2-40B4-BE49-F238E27FC236}">
                <a16:creationId xmlns:a16="http://schemas.microsoft.com/office/drawing/2014/main" id="{1477184F-6459-1F7A-5336-B258F05E6D13}"/>
              </a:ext>
            </a:extLst>
          </p:cNvPr>
          <p:cNvPicPr>
            <a:picLocks noChangeAspect="1"/>
          </p:cNvPicPr>
          <p:nvPr/>
        </p:nvPicPr>
        <p:blipFill>
          <a:blip r:embed="rId3"/>
          <a:stretch>
            <a:fillRect/>
          </a:stretch>
        </p:blipFill>
        <p:spPr>
          <a:xfrm>
            <a:off x="6830376" y="1820333"/>
            <a:ext cx="4997665" cy="3831167"/>
          </a:xfrm>
          <a:prstGeom prst="rect">
            <a:avLst/>
          </a:prstGeom>
        </p:spPr>
      </p:pic>
    </p:spTree>
    <p:extLst>
      <p:ext uri="{BB962C8B-B14F-4D97-AF65-F5344CB8AC3E}">
        <p14:creationId xmlns:p14="http://schemas.microsoft.com/office/powerpoint/2010/main" val="189570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09AC-09A8-C4C3-477E-82F2F0E3559C}"/>
              </a:ext>
            </a:extLst>
          </p:cNvPr>
          <p:cNvSpPr>
            <a:spLocks noGrp="1"/>
          </p:cNvSpPr>
          <p:nvPr>
            <p:ph type="title"/>
          </p:nvPr>
        </p:nvSpPr>
        <p:spPr/>
        <p:txBody>
          <a:bodyPr/>
          <a:lstStyle/>
          <a:p>
            <a:r>
              <a:rPr lang="en-US">
                <a:latin typeface="+mn-lt"/>
              </a:rPr>
              <a:t>Submission of Responses</a:t>
            </a:r>
          </a:p>
        </p:txBody>
      </p:sp>
      <p:graphicFrame>
        <p:nvGraphicFramePr>
          <p:cNvPr id="15" name="Content Placeholder 14">
            <a:extLst>
              <a:ext uri="{FF2B5EF4-FFF2-40B4-BE49-F238E27FC236}">
                <a16:creationId xmlns:a16="http://schemas.microsoft.com/office/drawing/2014/main" id="{0AFF1FDF-7118-CEF4-9168-9567E061BC32}"/>
              </a:ext>
            </a:extLst>
          </p:cNvPr>
          <p:cNvGraphicFramePr>
            <a:graphicFrameLocks noGrp="1"/>
          </p:cNvGraphicFramePr>
          <p:nvPr>
            <p:ph idx="1"/>
            <p:extLst>
              <p:ext uri="{D42A27DB-BD31-4B8C-83A1-F6EECF244321}">
                <p14:modId xmlns:p14="http://schemas.microsoft.com/office/powerpoint/2010/main" val="3529537295"/>
              </p:ext>
            </p:extLst>
          </p:nvPr>
        </p:nvGraphicFramePr>
        <p:xfrm>
          <a:off x="654517" y="1605296"/>
          <a:ext cx="8161457" cy="469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16BC6C2-5F6D-E254-1DEC-8346775DF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75AD-A17F-B640-BDFA-33D864DFCB3D}"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7593FE26-0CC5-4B1A-A09C-062A80649D66}"/>
              </a:ext>
            </a:extLst>
          </p:cNvPr>
          <p:cNvSpPr>
            <a:spLocks noGrp="1"/>
          </p:cNvSpPr>
          <p:nvPr>
            <p:ph type="body" sz="quarter" idx="13"/>
          </p:nvPr>
        </p:nvSpPr>
        <p:spPr/>
        <p:txBody>
          <a:bodyPr vert="horz" lIns="0" tIns="0" rIns="91440" bIns="45720" rtlCol="0" anchor="t">
            <a:normAutofit/>
          </a:bodyPr>
          <a:lstStyle/>
          <a:p>
            <a:r>
              <a:rPr lang="en-US">
                <a:latin typeface="+mn-lt"/>
                <a:cs typeface="Arial"/>
              </a:rPr>
              <a:t>RFP 88-26 The MBTA’s Paratransit Dedicated Service Providers (DSPs) </a:t>
            </a:r>
          </a:p>
        </p:txBody>
      </p:sp>
      <p:sp>
        <p:nvSpPr>
          <p:cNvPr id="6" name="Date Placeholder 5">
            <a:extLst>
              <a:ext uri="{FF2B5EF4-FFF2-40B4-BE49-F238E27FC236}">
                <a16:creationId xmlns:a16="http://schemas.microsoft.com/office/drawing/2014/main" id="{361BB111-3A26-D86D-27F1-692B0A23DD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465765-9854-954B-97F7-5BC866A61166}" type="datetime1">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7/7/2026</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05FCCBF5-786F-1148-ECD5-1679863A9706}"/>
              </a:ext>
            </a:extLst>
          </p:cNvPr>
          <p:cNvSpPr txBox="1"/>
          <p:nvPr/>
        </p:nvSpPr>
        <p:spPr>
          <a:xfrm>
            <a:off x="1626093" y="3581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65B86-6BCF-2E3B-5677-4B08B18F4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D5DF1-B401-6343-DAB7-84B13EA122E0}"/>
              </a:ext>
            </a:extLst>
          </p:cNvPr>
          <p:cNvSpPr>
            <a:spLocks noGrp="1"/>
          </p:cNvSpPr>
          <p:nvPr>
            <p:ph type="title"/>
          </p:nvPr>
        </p:nvSpPr>
        <p:spPr/>
        <p:txBody>
          <a:bodyPr/>
          <a:lstStyle/>
          <a:p>
            <a:r>
              <a:rPr lang="en-US">
                <a:latin typeface="+mn-lt"/>
                <a:cs typeface="Arial"/>
              </a:rPr>
              <a:t>Submission of Responses</a:t>
            </a:r>
            <a:endParaRPr lang="en-US"/>
          </a:p>
        </p:txBody>
      </p:sp>
      <p:sp>
        <p:nvSpPr>
          <p:cNvPr id="4" name="Slide Number Placeholder 3">
            <a:extLst>
              <a:ext uri="{FF2B5EF4-FFF2-40B4-BE49-F238E27FC236}">
                <a16:creationId xmlns:a16="http://schemas.microsoft.com/office/drawing/2014/main" id="{60591D28-DB90-5460-912C-4B24BF2F58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75AD-A17F-B640-BDFA-33D864DFCB3D}"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A1DD9BC3-6BE6-378B-41F9-83821659F156}"/>
              </a:ext>
            </a:extLst>
          </p:cNvPr>
          <p:cNvSpPr>
            <a:spLocks noGrp="1"/>
          </p:cNvSpPr>
          <p:nvPr>
            <p:ph type="body" sz="quarter" idx="13"/>
          </p:nvPr>
        </p:nvSpPr>
        <p:spPr/>
        <p:txBody>
          <a:bodyPr vert="horz" lIns="0" tIns="0" rIns="91440" bIns="45720" rtlCol="0" anchor="t">
            <a:normAutofit/>
          </a:bodyPr>
          <a:lstStyle/>
          <a:p>
            <a:r>
              <a:rPr lang="en-US">
                <a:latin typeface="+mn-lt"/>
                <a:cs typeface="Arial"/>
              </a:rPr>
              <a:t>Considerations of Bidding Across Multiple </a:t>
            </a:r>
            <a:r>
              <a:rPr lang="en-US" err="1">
                <a:latin typeface="+mn-lt"/>
                <a:cs typeface="Arial"/>
              </a:rPr>
              <a:t>Servic</a:t>
            </a:r>
            <a:r>
              <a:rPr lang="en-US">
                <a:latin typeface="+mn-lt"/>
                <a:cs typeface="Arial"/>
              </a:rPr>
              <a:t>e Levels</a:t>
            </a:r>
            <a:endParaRPr lang="en-US"/>
          </a:p>
        </p:txBody>
      </p:sp>
      <p:sp>
        <p:nvSpPr>
          <p:cNvPr id="6" name="Date Placeholder 5">
            <a:extLst>
              <a:ext uri="{FF2B5EF4-FFF2-40B4-BE49-F238E27FC236}">
                <a16:creationId xmlns:a16="http://schemas.microsoft.com/office/drawing/2014/main" id="{C192F38A-DD9B-B756-EF3A-991C9A71B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465765-9854-954B-97F7-5BC866A61166}" type="datetime1">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7/7/2026</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CAA2679-32F0-ED85-A4C2-7A18025EEBA2}"/>
              </a:ext>
            </a:extLst>
          </p:cNvPr>
          <p:cNvSpPr txBox="1"/>
          <p:nvPr/>
        </p:nvSpPr>
        <p:spPr>
          <a:xfrm>
            <a:off x="1626093" y="3581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C504B0-5D2E-1E76-E66E-C39CCF35962B}"/>
              </a:ext>
            </a:extLst>
          </p:cNvPr>
          <p:cNvSpPr txBox="1"/>
          <p:nvPr/>
        </p:nvSpPr>
        <p:spPr>
          <a:xfrm>
            <a:off x="822163" y="1695305"/>
            <a:ext cx="11016911" cy="3293209"/>
          </a:xfrm>
          <a:prstGeom prst="rect">
            <a:avLst/>
          </a:prstGeom>
          <a:noFill/>
        </p:spPr>
        <p:txBody>
          <a:bodyPr wrap="square" lIns="91440" tIns="45720" rIns="91440" bIns="45720" anchor="t">
            <a:spAutoFit/>
          </a:bodyPr>
          <a:lstStyle/>
          <a:p>
            <a:pPr>
              <a:lnSpc>
                <a:spcPct val="100000"/>
              </a:lnSpc>
              <a:spcBef>
                <a:spcPts val="600"/>
              </a:spcBef>
              <a:spcAft>
                <a:spcPts val="600"/>
              </a:spcAft>
              <a:buNone/>
            </a:pPr>
            <a:r>
              <a:rPr lang="en-US" sz="2800" b="1">
                <a:latin typeface="+mn-lt"/>
              </a:rPr>
              <a:t>Bids including multiple service levels must:</a:t>
            </a:r>
            <a:endParaRPr lang="en-US" sz="2800">
              <a:ea typeface="Calibri"/>
              <a:cs typeface="Calibri"/>
            </a:endParaRPr>
          </a:p>
          <a:p>
            <a:pPr marL="285750" indent="-285750" fontAlgn="base">
              <a:lnSpc>
                <a:spcPct val="100000"/>
              </a:lnSpc>
              <a:spcBef>
                <a:spcPts val="600"/>
              </a:spcBef>
              <a:spcAft>
                <a:spcPts val="600"/>
              </a:spcAft>
              <a:buFont typeface="Arial" panose="020B0604020202020204" pitchFamily="34" charset="0"/>
              <a:buChar char="•"/>
            </a:pPr>
            <a:r>
              <a:rPr lang="en-US" sz="2800">
                <a:latin typeface="+mn-lt"/>
              </a:rPr>
              <a:t>Indicate all proposed Service Levels in the </a:t>
            </a:r>
            <a:r>
              <a:rPr lang="en-US" sz="2800" b="1">
                <a:latin typeface="+mn-lt"/>
              </a:rPr>
              <a:t>Bid Cover Letter</a:t>
            </a:r>
            <a:endParaRPr lang="en-US" sz="2800" b="1">
              <a:latin typeface="+mn-lt"/>
              <a:ea typeface="Calibri"/>
              <a:cs typeface="Calibri"/>
            </a:endParaRPr>
          </a:p>
          <a:p>
            <a:pPr marL="285750" indent="-285750" fontAlgn="base">
              <a:lnSpc>
                <a:spcPct val="100000"/>
              </a:lnSpc>
              <a:spcBef>
                <a:spcPts val="600"/>
              </a:spcBef>
              <a:spcAft>
                <a:spcPts val="600"/>
              </a:spcAft>
              <a:buFont typeface="Arial" panose="020B0604020202020204" pitchFamily="34" charset="0"/>
              <a:buChar char="•"/>
            </a:pPr>
            <a:r>
              <a:rPr lang="en-US" sz="2800">
                <a:latin typeface="+mn-lt"/>
              </a:rPr>
              <a:t>Provide additional </a:t>
            </a:r>
            <a:r>
              <a:rPr lang="en-US" sz="2800" b="1">
                <a:latin typeface="+mn-lt"/>
              </a:rPr>
              <a:t>Form B: Technical Response </a:t>
            </a:r>
            <a:r>
              <a:rPr lang="en-US" sz="2800">
                <a:latin typeface="+mn-lt"/>
              </a:rPr>
              <a:t>details specific to individual service levels</a:t>
            </a:r>
            <a:endParaRPr lang="en-US" sz="2800">
              <a:latin typeface="+mn-lt"/>
              <a:ea typeface="Calibri"/>
              <a:cs typeface="Calibri"/>
            </a:endParaRPr>
          </a:p>
          <a:p>
            <a:pPr marL="285750" indent="-285750" fontAlgn="base">
              <a:lnSpc>
                <a:spcPct val="100000"/>
              </a:lnSpc>
              <a:spcBef>
                <a:spcPts val="600"/>
              </a:spcBef>
              <a:spcAft>
                <a:spcPts val="600"/>
              </a:spcAft>
              <a:buFont typeface="Arial" panose="020B0604020202020204" pitchFamily="34" charset="0"/>
              <a:buChar char="•"/>
            </a:pPr>
            <a:r>
              <a:rPr lang="en-US" sz="2800"/>
              <a:t>Provide all relevant staffing in </a:t>
            </a:r>
            <a:r>
              <a:rPr lang="en-US" sz="2800" b="1"/>
              <a:t>Exhibit 2: Bidder Service Level Staffing</a:t>
            </a:r>
            <a:endParaRPr lang="en-US" sz="2800">
              <a:latin typeface="+mn-lt"/>
              <a:ea typeface="Calibri"/>
              <a:cs typeface="Calibri"/>
            </a:endParaRPr>
          </a:p>
          <a:p>
            <a:pPr marL="285750" indent="-285750" fontAlgn="base">
              <a:lnSpc>
                <a:spcPct val="100000"/>
              </a:lnSpc>
              <a:spcBef>
                <a:spcPts val="600"/>
              </a:spcBef>
              <a:spcAft>
                <a:spcPts val="600"/>
              </a:spcAft>
              <a:buFont typeface="Arial" panose="020B0604020202020204" pitchFamily="34" charset="0"/>
              <a:buChar char="•"/>
            </a:pPr>
            <a:r>
              <a:rPr lang="en-US" sz="2800">
                <a:latin typeface="+mn-lt"/>
              </a:rPr>
              <a:t>Include all relevant pricing information in </a:t>
            </a:r>
            <a:r>
              <a:rPr lang="en-US" sz="2800" b="1">
                <a:latin typeface="+mn-lt"/>
              </a:rPr>
              <a:t>Form D: Price Response</a:t>
            </a:r>
            <a:endParaRPr lang="en-US" sz="2800" b="1">
              <a:latin typeface="+mn-lt"/>
              <a:ea typeface="Calibri"/>
              <a:cs typeface="Calibri"/>
            </a:endParaRPr>
          </a:p>
        </p:txBody>
      </p:sp>
    </p:spTree>
    <p:extLst>
      <p:ext uri="{BB962C8B-B14F-4D97-AF65-F5344CB8AC3E}">
        <p14:creationId xmlns:p14="http://schemas.microsoft.com/office/powerpoint/2010/main" val="195507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EFB3-8AC9-C5E9-73A1-E2250FFA8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3718C-D4DD-6864-883F-BE6A189478B0}"/>
              </a:ext>
            </a:extLst>
          </p:cNvPr>
          <p:cNvSpPr>
            <a:spLocks noGrp="1"/>
          </p:cNvSpPr>
          <p:nvPr>
            <p:ph type="title"/>
          </p:nvPr>
        </p:nvSpPr>
        <p:spPr/>
        <p:txBody>
          <a:bodyPr/>
          <a:lstStyle/>
          <a:p>
            <a:r>
              <a:rPr lang="en-US">
                <a:latin typeface="+mn-lt"/>
              </a:rPr>
              <a:t>Technical Response Submission</a:t>
            </a:r>
          </a:p>
        </p:txBody>
      </p:sp>
      <p:sp>
        <p:nvSpPr>
          <p:cNvPr id="4" name="Slide Number Placeholder 3">
            <a:extLst>
              <a:ext uri="{FF2B5EF4-FFF2-40B4-BE49-F238E27FC236}">
                <a16:creationId xmlns:a16="http://schemas.microsoft.com/office/drawing/2014/main" id="{C5A0136E-2AF8-449A-A08E-15AC143CE9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75AD-A17F-B640-BDFA-33D864DFCB3D}"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7D367B6-6AA3-EC54-1115-EB637F3F6436}"/>
              </a:ext>
            </a:extLst>
          </p:cNvPr>
          <p:cNvSpPr>
            <a:spLocks noGrp="1"/>
          </p:cNvSpPr>
          <p:nvPr>
            <p:ph type="body" sz="quarter" idx="13"/>
          </p:nvPr>
        </p:nvSpPr>
        <p:spPr/>
        <p:txBody>
          <a:bodyPr vert="horz" lIns="0" tIns="0" rIns="91440" bIns="45720" rtlCol="0" anchor="t">
            <a:normAutofit/>
          </a:bodyPr>
          <a:lstStyle/>
          <a:p>
            <a:r>
              <a:rPr lang="en-US">
                <a:latin typeface="+mn-lt"/>
                <a:cs typeface="Arial"/>
              </a:rPr>
              <a:t>Accessibility Considerations</a:t>
            </a:r>
          </a:p>
        </p:txBody>
      </p:sp>
      <p:sp>
        <p:nvSpPr>
          <p:cNvPr id="6" name="Date Placeholder 5">
            <a:extLst>
              <a:ext uri="{FF2B5EF4-FFF2-40B4-BE49-F238E27FC236}">
                <a16:creationId xmlns:a16="http://schemas.microsoft.com/office/drawing/2014/main" id="{4EA37E29-D65A-5CF3-197E-15AEA23D1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465765-9854-954B-97F7-5BC866A61166}" type="datetime1">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7/7/2026</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0DC1D101-9D12-D08C-8E05-F543CFC3B882}"/>
              </a:ext>
            </a:extLst>
          </p:cNvPr>
          <p:cNvSpPr txBox="1"/>
          <p:nvPr/>
        </p:nvSpPr>
        <p:spPr>
          <a:xfrm>
            <a:off x="1626093" y="3581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ontent Placeholder 2">
            <a:extLst>
              <a:ext uri="{FF2B5EF4-FFF2-40B4-BE49-F238E27FC236}">
                <a16:creationId xmlns:a16="http://schemas.microsoft.com/office/drawing/2014/main" id="{E16C5509-F398-D778-A46D-A630C9881733}"/>
              </a:ext>
            </a:extLst>
          </p:cNvPr>
          <p:cNvSpPr txBox="1">
            <a:spLocks/>
          </p:cNvSpPr>
          <p:nvPr/>
        </p:nvSpPr>
        <p:spPr>
          <a:xfrm>
            <a:off x="654517" y="1426464"/>
            <a:ext cx="11110474" cy="48692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Franklin Gothic Book" panose="020B0503020102020204" pitchFamily="34" charset="0"/>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Franklin Gothic Book" panose="020B0503020102020204" pitchFamily="34" charset="0"/>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Franklin Gothic Book" panose="020B0503020102020204" pitchFamily="34" charset="0"/>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00000"/>
              </a:lnSpc>
              <a:spcBef>
                <a:spcPts val="600"/>
              </a:spcBef>
              <a:spcAft>
                <a:spcPts val="600"/>
              </a:spcAft>
              <a:buNone/>
            </a:pPr>
            <a:r>
              <a:rPr lang="en-US" sz="2000" b="1">
                <a:latin typeface="+mn-lt"/>
              </a:rPr>
              <a:t>Bids must conform to the accessibility requirements set forth in the instructions to Form B and ensure that responses comply with, at minimum:</a:t>
            </a:r>
            <a:endParaRPr lang="en-US" sz="2400"/>
          </a:p>
          <a:p>
            <a:pPr fontAlgn="base">
              <a:lnSpc>
                <a:spcPct val="100000"/>
              </a:lnSpc>
              <a:spcBef>
                <a:spcPts val="600"/>
              </a:spcBef>
              <a:spcAft>
                <a:spcPts val="600"/>
              </a:spcAft>
            </a:pPr>
            <a:r>
              <a:rPr lang="en-US" sz="2000">
                <a:latin typeface="+mn-lt"/>
              </a:rPr>
              <a:t>The Commonwealth of Massachusetts Enterprise Digital Accessibility Policy</a:t>
            </a:r>
          </a:p>
          <a:p>
            <a:pPr fontAlgn="base">
              <a:lnSpc>
                <a:spcPct val="100000"/>
              </a:lnSpc>
              <a:spcBef>
                <a:spcPts val="600"/>
              </a:spcBef>
              <a:spcAft>
                <a:spcPts val="600"/>
              </a:spcAft>
            </a:pPr>
            <a:r>
              <a:rPr lang="en-US" sz="2000">
                <a:latin typeface="+mn-lt"/>
              </a:rPr>
              <a:t>Title II and/or Title III of the Americans with Disabilities Act (ADA), as applicable;</a:t>
            </a:r>
          </a:p>
          <a:p>
            <a:pPr fontAlgn="base">
              <a:lnSpc>
                <a:spcPct val="100000"/>
              </a:lnSpc>
              <a:spcBef>
                <a:spcPts val="600"/>
              </a:spcBef>
              <a:spcAft>
                <a:spcPts val="600"/>
              </a:spcAft>
            </a:pPr>
            <a:r>
              <a:rPr lang="en-US" sz="2000">
                <a:latin typeface="+mn-lt"/>
              </a:rPr>
              <a:t>Section 504 of the Rehabilitation Act of 1973;</a:t>
            </a:r>
          </a:p>
          <a:p>
            <a:pPr fontAlgn="base">
              <a:lnSpc>
                <a:spcPct val="100000"/>
              </a:lnSpc>
              <a:spcBef>
                <a:spcPts val="600"/>
              </a:spcBef>
              <a:spcAft>
                <a:spcPts val="600"/>
              </a:spcAft>
            </a:pPr>
            <a:r>
              <a:rPr lang="en-US" sz="2000">
                <a:latin typeface="+mn-lt"/>
              </a:rPr>
              <a:t>Section 508 of the Rehabilitation Act, where applicable; and</a:t>
            </a:r>
          </a:p>
          <a:p>
            <a:pPr fontAlgn="base">
              <a:lnSpc>
                <a:spcPct val="100000"/>
              </a:lnSpc>
              <a:spcBef>
                <a:spcPts val="600"/>
              </a:spcBef>
              <a:spcAft>
                <a:spcPts val="600"/>
              </a:spcAft>
            </a:pPr>
            <a:r>
              <a:rPr lang="en-US" sz="2000">
                <a:latin typeface="+mn-lt"/>
              </a:rPr>
              <a:t>Web Content Accessibility Guidelines (WCAG) 2.1 Level AA, or any subsequently adopted equivalent standard.</a:t>
            </a:r>
          </a:p>
          <a:p>
            <a:pPr marL="50800" indent="0" algn="ctr" fontAlgn="base">
              <a:lnSpc>
                <a:spcPct val="100000"/>
              </a:lnSpc>
              <a:spcBef>
                <a:spcPts val="600"/>
              </a:spcBef>
              <a:spcAft>
                <a:spcPts val="600"/>
              </a:spcAft>
              <a:buNone/>
            </a:pPr>
            <a:r>
              <a:rPr lang="en-US">
                <a:latin typeface="+mn-lt"/>
              </a:rPr>
              <a:t>The Technical Response must be submitted in both</a:t>
            </a:r>
            <a:br>
              <a:rPr lang="en-US">
                <a:latin typeface="+mn-lt"/>
              </a:rPr>
            </a:br>
            <a:r>
              <a:rPr lang="en-US" b="1">
                <a:latin typeface="+mn-lt"/>
              </a:rPr>
              <a:t>PDF and Word Document </a:t>
            </a:r>
            <a:r>
              <a:rPr lang="en-US">
                <a:latin typeface="+mn-lt"/>
              </a:rPr>
              <a:t>(or compatible) formats.</a:t>
            </a:r>
            <a:endParaRPr lang="en-US" sz="2400">
              <a:latin typeface="+mn-lt"/>
            </a:endParaRPr>
          </a:p>
        </p:txBody>
      </p:sp>
    </p:spTree>
    <p:extLst>
      <p:ext uri="{BB962C8B-B14F-4D97-AF65-F5344CB8AC3E}">
        <p14:creationId xmlns:p14="http://schemas.microsoft.com/office/powerpoint/2010/main" val="300154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75C6-B7FE-607B-0F2F-17A90F36D743}"/>
              </a:ext>
            </a:extLst>
          </p:cNvPr>
          <p:cNvSpPr>
            <a:spLocks noGrp="1"/>
          </p:cNvSpPr>
          <p:nvPr>
            <p:ph type="title"/>
          </p:nvPr>
        </p:nvSpPr>
        <p:spPr>
          <a:xfrm>
            <a:off x="6873042" y="273028"/>
            <a:ext cx="4888306" cy="1325563"/>
          </a:xfrm>
        </p:spPr>
        <p:txBody>
          <a:bodyPr vert="horz" lIns="91440" tIns="45720" rIns="91440" bIns="45720" rtlCol="0" anchor="ctr">
            <a:normAutofit/>
          </a:bodyPr>
          <a:lstStyle/>
          <a:p>
            <a:r>
              <a:rPr lang="en-US" sz="4400" kern="1200">
                <a:solidFill>
                  <a:schemeClr val="tx1"/>
                </a:solidFill>
                <a:latin typeface="+mn-lt"/>
              </a:rPr>
              <a:t>Introductions</a:t>
            </a:r>
          </a:p>
        </p:txBody>
      </p:sp>
      <p:sp>
        <p:nvSpPr>
          <p:cNvPr id="4" name="Slide Number Placeholder 3">
            <a:extLst>
              <a:ext uri="{FF2B5EF4-FFF2-40B4-BE49-F238E27FC236}">
                <a16:creationId xmlns:a16="http://schemas.microsoft.com/office/drawing/2014/main" id="{D26CD720-7CC4-91F0-5894-76ED7A7C32BB}"/>
              </a:ext>
            </a:extLst>
          </p:cNvPr>
          <p:cNvSpPr>
            <a:spLocks noGrp="1"/>
          </p:cNvSpPr>
          <p:nvPr>
            <p:ph type="sldNum" sz="quarter" idx="12"/>
          </p:nvPr>
        </p:nvSpPr>
        <p:spPr>
          <a:xfrm>
            <a:off x="454973" y="6053666"/>
            <a:ext cx="548640" cy="548640"/>
          </a:xfrm>
          <a:prstGeom prst="ellipse">
            <a:avLst/>
          </a:prstGeom>
          <a:solidFill>
            <a:srgbClr val="754F46"/>
          </a:solidFill>
        </p:spPr>
        <p:txBody>
          <a:bodyPr vert="horz" lIns="91440" tIns="45720" rIns="91440" bIns="45720" rtlCol="0" anchor="ctr">
            <a:normAutofit/>
          </a:bodyPr>
          <a:lstStyle/>
          <a:p>
            <a:pPr algn="ctr">
              <a:spcAft>
                <a:spcPts val="600"/>
              </a:spcAft>
            </a:pPr>
            <a:fld id="{E13E75AD-A17F-B640-BDFA-33D864DFCB3D}" type="slidenum">
              <a:rPr lang="en-US" sz="1500" smtClean="0">
                <a:solidFill>
                  <a:srgbClr val="FFFFFF"/>
                </a:solidFill>
                <a:latin typeface="+mn-lt"/>
                <a:cs typeface="+mn-cs"/>
              </a:rPr>
              <a:pPr algn="ctr">
                <a:spcAft>
                  <a:spcPts val="600"/>
                </a:spcAft>
              </a:pPr>
              <a:t>2</a:t>
            </a:fld>
            <a:endParaRPr lang="en-US" sz="1500">
              <a:solidFill>
                <a:srgbClr val="FFFFFF"/>
              </a:solidFill>
              <a:latin typeface="+mn-lt"/>
              <a:cs typeface="+mn-cs"/>
            </a:endParaRPr>
          </a:p>
        </p:txBody>
      </p:sp>
      <p:sp>
        <p:nvSpPr>
          <p:cNvPr id="59" name="Freeform: Shape 48">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0">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10" descr="Mixed raced employees">
            <a:extLst>
              <a:ext uri="{FF2B5EF4-FFF2-40B4-BE49-F238E27FC236}">
                <a16:creationId xmlns:a16="http://schemas.microsoft.com/office/drawing/2014/main" id="{BD80CA45-3C73-A0F9-AE11-7908220D6402}"/>
              </a:ext>
            </a:extLst>
          </p:cNvPr>
          <p:cNvPicPr>
            <a:picLocks noGrp="1" noChangeAspect="1"/>
          </p:cNvPicPr>
          <p:nvPr>
            <p:ph idx="1"/>
          </p:nvPr>
        </p:nvPicPr>
        <p:blipFill rotWithShape="1">
          <a:blip r:embed="rId3"/>
          <a:srcRect l="1026" r="7638"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6" name="Date Placeholder 5">
            <a:extLst>
              <a:ext uri="{FF2B5EF4-FFF2-40B4-BE49-F238E27FC236}">
                <a16:creationId xmlns:a16="http://schemas.microsoft.com/office/drawing/2014/main" id="{C12C7C22-14C0-4A77-DB3F-E03A33E44B63}"/>
              </a:ext>
            </a:extLst>
          </p:cNvPr>
          <p:cNvSpPr>
            <a:spLocks noGrp="1"/>
          </p:cNvSpPr>
          <p:nvPr>
            <p:ph type="dt" sz="half" idx="10"/>
          </p:nvPr>
        </p:nvSpPr>
        <p:spPr>
          <a:xfrm>
            <a:off x="1183017" y="6145424"/>
            <a:ext cx="1377304" cy="365125"/>
          </a:xfrm>
        </p:spPr>
        <p:txBody>
          <a:bodyPr vert="horz" lIns="91440" tIns="45720" rIns="91440" bIns="45720" rtlCol="0" anchor="ctr">
            <a:normAutofit/>
          </a:bodyPr>
          <a:lstStyle/>
          <a:p>
            <a:pPr>
              <a:spcAft>
                <a:spcPts val="600"/>
              </a:spcAft>
            </a:pPr>
            <a:fld id="{B2633CA9-336F-454B-81BA-6B397D31C827}" type="datetime1">
              <a:rPr lang="en-US" sz="1100" smtClean="0">
                <a:solidFill>
                  <a:schemeClr val="tx1">
                    <a:alpha val="80000"/>
                  </a:schemeClr>
                </a:solidFill>
                <a:latin typeface="+mn-lt"/>
                <a:cs typeface="+mn-cs"/>
              </a:rPr>
              <a:pPr>
                <a:spcAft>
                  <a:spcPts val="600"/>
                </a:spcAft>
              </a:pPr>
              <a:t>7/7/2026</a:t>
            </a:fld>
            <a:endParaRPr lang="en-US" sz="1100">
              <a:solidFill>
                <a:schemeClr val="tx1">
                  <a:alpha val="80000"/>
                </a:schemeClr>
              </a:solidFill>
              <a:latin typeface="+mn-lt"/>
              <a:cs typeface="+mn-cs"/>
            </a:endParaRPr>
          </a:p>
        </p:txBody>
      </p:sp>
      <p:sp>
        <p:nvSpPr>
          <p:cNvPr id="7" name="Oval 6">
            <a:extLst>
              <a:ext uri="{FF2B5EF4-FFF2-40B4-BE49-F238E27FC236}">
                <a16:creationId xmlns:a16="http://schemas.microsoft.com/office/drawing/2014/main" id="{3FFF8F2B-C128-9C5E-53D1-B812DD1A977C}"/>
              </a:ext>
            </a:extLst>
          </p:cNvPr>
          <p:cNvSpPr/>
          <p:nvPr/>
        </p:nvSpPr>
        <p:spPr>
          <a:xfrm>
            <a:off x="2168373" y="4151919"/>
            <a:ext cx="6566052" cy="3687155"/>
          </a:xfrm>
          <a:prstGeom prst="ellipse">
            <a:avLst/>
          </a:prstGeom>
          <a:solidFill>
            <a:srgbClr val="3F3F3F"/>
          </a:solidFill>
          <a:ln>
            <a:solidFill>
              <a:srgbClr val="3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4EF1CD1-89FC-939B-5219-4F6815C4905B}"/>
              </a:ext>
            </a:extLst>
          </p:cNvPr>
          <p:cNvSpPr>
            <a:spLocks noGrp="1"/>
          </p:cNvSpPr>
          <p:nvPr>
            <p:ph type="body" sz="quarter" idx="13"/>
          </p:nvPr>
        </p:nvSpPr>
        <p:spPr>
          <a:xfrm>
            <a:off x="6096000" y="1357123"/>
            <a:ext cx="5382715" cy="4701846"/>
          </a:xfrm>
        </p:spPr>
        <p:txBody>
          <a:bodyPr vert="horz" lIns="91440" tIns="45720" rIns="91440" bIns="45720" rtlCol="0" anchor="t">
            <a:noAutofit/>
          </a:bodyPr>
          <a:lstStyle/>
          <a:p>
            <a:r>
              <a:rPr lang="en-US" b="1">
                <a:solidFill>
                  <a:schemeClr val="tx1"/>
                </a:solidFill>
                <a:latin typeface="+mn-lt"/>
              </a:rPr>
              <a:t>Tracey Dionne</a:t>
            </a:r>
          </a:p>
          <a:p>
            <a:r>
              <a:rPr lang="en-US" sz="1400">
                <a:solidFill>
                  <a:schemeClr val="tx1"/>
                </a:solidFill>
                <a:latin typeface="+mn-lt"/>
              </a:rPr>
              <a:t>Strategic Sourcing Senior Manager</a:t>
            </a:r>
          </a:p>
          <a:p>
            <a:r>
              <a:rPr lang="en-US" sz="1400">
                <a:solidFill>
                  <a:schemeClr val="tx1"/>
                </a:solidFill>
                <a:latin typeface="+mn-lt"/>
              </a:rPr>
              <a:t>Procurement &amp; Logistics</a:t>
            </a:r>
          </a:p>
          <a:p>
            <a:pPr marL="0" indent="-228600">
              <a:buFont typeface="Arial" panose="020B0604020202020204" pitchFamily="34" charset="0"/>
              <a:buChar char="•"/>
            </a:pPr>
            <a:endParaRPr lang="en-US">
              <a:solidFill>
                <a:schemeClr val="tx1"/>
              </a:solidFill>
              <a:latin typeface="+mn-lt"/>
            </a:endParaRPr>
          </a:p>
          <a:p>
            <a:r>
              <a:rPr lang="en-US" b="1">
                <a:solidFill>
                  <a:schemeClr val="tx1"/>
                </a:solidFill>
                <a:latin typeface="+mn-lt"/>
              </a:rPr>
              <a:t>Chris Jurek</a:t>
            </a:r>
          </a:p>
          <a:p>
            <a:r>
              <a:rPr lang="en-US" sz="1400">
                <a:solidFill>
                  <a:schemeClr val="tx1"/>
                </a:solidFill>
                <a:latin typeface="+mn-lt"/>
              </a:rPr>
              <a:t>Interim Chief of Paratransit Services </a:t>
            </a:r>
          </a:p>
          <a:p>
            <a:r>
              <a:rPr lang="en-US" sz="1400">
                <a:solidFill>
                  <a:schemeClr val="tx1"/>
                </a:solidFill>
                <a:latin typeface="+mn-lt"/>
              </a:rPr>
              <a:t>Transportation Access / The RIDE </a:t>
            </a:r>
          </a:p>
          <a:p>
            <a:endParaRPr lang="en-US">
              <a:solidFill>
                <a:schemeClr val="tx1"/>
              </a:solidFill>
              <a:latin typeface="+mn-lt"/>
            </a:endParaRPr>
          </a:p>
          <a:p>
            <a:r>
              <a:rPr lang="en-US" b="1">
                <a:solidFill>
                  <a:schemeClr val="tx1"/>
                </a:solidFill>
                <a:latin typeface="+mn-lt"/>
              </a:rPr>
              <a:t>David Hatch</a:t>
            </a:r>
          </a:p>
          <a:p>
            <a:r>
              <a:rPr lang="en-US" sz="1400">
                <a:solidFill>
                  <a:schemeClr val="tx1"/>
                </a:solidFill>
                <a:latin typeface="+mn-lt"/>
              </a:rPr>
              <a:t>Deputy Director of Paratransit Optimization</a:t>
            </a:r>
          </a:p>
          <a:p>
            <a:r>
              <a:rPr lang="en-US" sz="1400">
                <a:solidFill>
                  <a:schemeClr val="tx1"/>
                </a:solidFill>
                <a:latin typeface="+mn-lt"/>
              </a:rPr>
              <a:t>Transportation Access/The RIDE</a:t>
            </a:r>
          </a:p>
          <a:p>
            <a:endParaRPr lang="en-US">
              <a:solidFill>
                <a:schemeClr val="tx1"/>
              </a:solidFill>
              <a:latin typeface="+mn-lt"/>
            </a:endParaRPr>
          </a:p>
          <a:p>
            <a:r>
              <a:rPr lang="en-US" b="1">
                <a:solidFill>
                  <a:schemeClr val="tx1"/>
                </a:solidFill>
                <a:latin typeface="+mn-lt"/>
              </a:rPr>
              <a:t>Jill Arnold</a:t>
            </a:r>
          </a:p>
          <a:p>
            <a:r>
              <a:rPr lang="en-US" sz="1400">
                <a:solidFill>
                  <a:schemeClr val="tx1"/>
                </a:solidFill>
                <a:latin typeface="+mn-lt"/>
              </a:rPr>
              <a:t>Deputy Director of Contract Management</a:t>
            </a:r>
          </a:p>
          <a:p>
            <a:r>
              <a:rPr lang="en-US" sz="1400">
                <a:solidFill>
                  <a:schemeClr val="tx1"/>
                </a:solidFill>
                <a:latin typeface="+mn-lt"/>
              </a:rPr>
              <a:t>Transportation Access/The RIDE</a:t>
            </a:r>
          </a:p>
          <a:p>
            <a:pPr indent="-228600">
              <a:buFont typeface="Arial" panose="020B0604020202020204" pitchFamily="34" charset="0"/>
              <a:buChar char="•"/>
            </a:pPr>
            <a:endParaRPr lang="en-US" sz="1000">
              <a:solidFill>
                <a:schemeClr val="tx1"/>
              </a:solidFill>
              <a:latin typeface="+mn-lt"/>
              <a:cs typeface="+mn-cs"/>
            </a:endParaRPr>
          </a:p>
        </p:txBody>
      </p:sp>
    </p:spTree>
    <p:extLst>
      <p:ext uri="{BB962C8B-B14F-4D97-AF65-F5344CB8AC3E}">
        <p14:creationId xmlns:p14="http://schemas.microsoft.com/office/powerpoint/2010/main" val="20001592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FBAA-4735-F350-75DC-F223F449A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0E7C1-108C-840B-FF26-58091B9C4802}"/>
              </a:ext>
            </a:extLst>
          </p:cNvPr>
          <p:cNvSpPr>
            <a:spLocks noGrp="1"/>
          </p:cNvSpPr>
          <p:nvPr>
            <p:ph type="title"/>
          </p:nvPr>
        </p:nvSpPr>
        <p:spPr/>
        <p:txBody>
          <a:bodyPr/>
          <a:lstStyle/>
          <a:p>
            <a:r>
              <a:rPr lang="en-US">
                <a:latin typeface="+mn-lt"/>
              </a:rPr>
              <a:t>Price Response Submission</a:t>
            </a:r>
          </a:p>
        </p:txBody>
      </p:sp>
      <p:sp>
        <p:nvSpPr>
          <p:cNvPr id="4" name="Slide Number Placeholder 3">
            <a:extLst>
              <a:ext uri="{FF2B5EF4-FFF2-40B4-BE49-F238E27FC236}">
                <a16:creationId xmlns:a16="http://schemas.microsoft.com/office/drawing/2014/main" id="{0877A0A2-C1B0-1C0C-D705-448AC645B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75AD-A17F-B640-BDFA-33D864DFCB3D}"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9BF08D4C-52AC-44C5-77E8-85318D6BCEC3}"/>
              </a:ext>
            </a:extLst>
          </p:cNvPr>
          <p:cNvSpPr>
            <a:spLocks noGrp="1"/>
          </p:cNvSpPr>
          <p:nvPr>
            <p:ph type="body" sz="quarter" idx="13"/>
          </p:nvPr>
        </p:nvSpPr>
        <p:spPr/>
        <p:txBody>
          <a:bodyPr vert="horz" lIns="0" tIns="0" rIns="91440" bIns="45720" rtlCol="0" anchor="t">
            <a:normAutofit/>
          </a:bodyPr>
          <a:lstStyle/>
          <a:p>
            <a:r>
              <a:rPr lang="en-US">
                <a:latin typeface="+mn-lt"/>
                <a:cs typeface="Arial"/>
              </a:rPr>
              <a:t>Form D: Bidder Cost Model – Critical Tabs</a:t>
            </a:r>
          </a:p>
        </p:txBody>
      </p:sp>
      <p:sp>
        <p:nvSpPr>
          <p:cNvPr id="6" name="Date Placeholder 5">
            <a:extLst>
              <a:ext uri="{FF2B5EF4-FFF2-40B4-BE49-F238E27FC236}">
                <a16:creationId xmlns:a16="http://schemas.microsoft.com/office/drawing/2014/main" id="{33E7064E-DA2A-C52F-DAE8-DECF63E562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465765-9854-954B-97F7-5BC866A61166}" type="datetime1">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7/7/2026</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C9E28397-D594-C20E-F154-5F63905C7828}"/>
              </a:ext>
            </a:extLst>
          </p:cNvPr>
          <p:cNvSpPr txBox="1"/>
          <p:nvPr/>
        </p:nvSpPr>
        <p:spPr>
          <a:xfrm>
            <a:off x="1626093" y="3581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ontent Placeholder 2">
            <a:extLst>
              <a:ext uri="{FF2B5EF4-FFF2-40B4-BE49-F238E27FC236}">
                <a16:creationId xmlns:a16="http://schemas.microsoft.com/office/drawing/2014/main" id="{39363906-883D-9227-62C9-51EBDB67C2A6}"/>
              </a:ext>
            </a:extLst>
          </p:cNvPr>
          <p:cNvSpPr txBox="1">
            <a:spLocks/>
          </p:cNvSpPr>
          <p:nvPr/>
        </p:nvSpPr>
        <p:spPr>
          <a:xfrm>
            <a:off x="654517" y="1426464"/>
            <a:ext cx="11110474" cy="48692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Franklin Gothic Book" panose="020B0503020102020204" pitchFamily="34" charset="0"/>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Franklin Gothic Book" panose="020B0503020102020204" pitchFamily="34" charset="0"/>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Franklin Gothic Book" panose="020B0503020102020204" pitchFamily="34" charset="0"/>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fontAlgn="base">
              <a:lnSpc>
                <a:spcPct val="100000"/>
              </a:lnSpc>
              <a:spcBef>
                <a:spcPts val="600"/>
              </a:spcBef>
              <a:spcAft>
                <a:spcPts val="600"/>
              </a:spcAft>
            </a:pPr>
            <a:r>
              <a:rPr lang="en-US" sz="2000" b="1">
                <a:latin typeface="+mn-lt"/>
              </a:rPr>
              <a:t>Instructions: </a:t>
            </a:r>
            <a:r>
              <a:rPr lang="en-US" sz="2000">
                <a:latin typeface="+mn-lt"/>
              </a:rPr>
              <a:t>Detailed instructions for how to fill out the spreadsheet.</a:t>
            </a:r>
          </a:p>
          <a:p>
            <a:pPr fontAlgn="base">
              <a:lnSpc>
                <a:spcPct val="100000"/>
              </a:lnSpc>
              <a:spcBef>
                <a:spcPts val="600"/>
              </a:spcBef>
              <a:spcAft>
                <a:spcPts val="600"/>
              </a:spcAft>
            </a:pPr>
            <a:r>
              <a:rPr lang="en-US" sz="2000" b="1">
                <a:latin typeface="+mn-lt"/>
              </a:rPr>
              <a:t>INPUTS: Provide cost data for the first full year of service delivery</a:t>
            </a:r>
            <a:r>
              <a:rPr lang="en-US" sz="2000">
                <a:latin typeface="+mn-lt"/>
              </a:rPr>
              <a:t> (Contract Year 1: July 1, 2027 to June 30, 2028).</a:t>
            </a:r>
            <a:r>
              <a:rPr lang="en-US" sz="2000" b="1">
                <a:latin typeface="+mn-lt"/>
              </a:rPr>
              <a:t> </a:t>
            </a:r>
            <a:r>
              <a:rPr lang="en-US" sz="2000">
                <a:latin typeface="+mn-lt"/>
              </a:rPr>
              <a:t>Data from this tab will auto-populate into the Proposal Summary and Contract Years 1-11.</a:t>
            </a:r>
            <a:endParaRPr lang="en-US" sz="2000" b="1">
              <a:latin typeface="+mn-lt"/>
            </a:endParaRPr>
          </a:p>
          <a:p>
            <a:pPr fontAlgn="base">
              <a:lnSpc>
                <a:spcPct val="100000"/>
              </a:lnSpc>
              <a:spcBef>
                <a:spcPts val="600"/>
              </a:spcBef>
              <a:spcAft>
                <a:spcPts val="600"/>
              </a:spcAft>
            </a:pPr>
            <a:r>
              <a:rPr lang="en-US" sz="2000" b="1">
                <a:latin typeface="+mn-lt"/>
              </a:rPr>
              <a:t>Mobilization &amp; Transition: Provide cost data for the Mobilization &amp; Transition period of the Base Contract </a:t>
            </a:r>
            <a:r>
              <a:rPr lang="en-US" sz="2000">
                <a:latin typeface="+mn-lt"/>
              </a:rPr>
              <a:t>(Contract Execution to Service Start, </a:t>
            </a:r>
            <a:r>
              <a:rPr lang="en-US" sz="2000" i="1">
                <a:latin typeface="+mn-lt"/>
              </a:rPr>
              <a:t>estimated January 1, 2027 to June 30, 2027</a:t>
            </a:r>
            <a:r>
              <a:rPr lang="en-US" sz="2000">
                <a:latin typeface="+mn-lt"/>
              </a:rPr>
              <a:t>). Data from this tab will auto-populate into the Proposal Summary.</a:t>
            </a:r>
            <a:endParaRPr lang="en-US" sz="2000" b="1">
              <a:latin typeface="+mn-lt"/>
            </a:endParaRPr>
          </a:p>
          <a:p>
            <a:pPr fontAlgn="base">
              <a:lnSpc>
                <a:spcPct val="100000"/>
              </a:lnSpc>
              <a:spcBef>
                <a:spcPts val="600"/>
              </a:spcBef>
              <a:spcAft>
                <a:spcPts val="600"/>
              </a:spcAft>
            </a:pPr>
            <a:r>
              <a:rPr lang="en-US" sz="2000" b="1">
                <a:latin typeface="+mn-lt"/>
              </a:rPr>
              <a:t>Assumptions: Provide the breakdown of all Fringe components</a:t>
            </a:r>
            <a:r>
              <a:rPr lang="en-US" sz="2000">
                <a:latin typeface="+mn-lt"/>
              </a:rPr>
              <a:t> for each year of the Contract, beginning with the first full year of service delivery. Data from this tab will auto-populate into the INPUTS that flow into the Proposal Summary and Contract Years 1-11.</a:t>
            </a:r>
            <a:endParaRPr lang="en-US" sz="2000" b="1">
              <a:latin typeface="+mn-lt"/>
            </a:endParaRPr>
          </a:p>
        </p:txBody>
      </p:sp>
    </p:spTree>
    <p:extLst>
      <p:ext uri="{BB962C8B-B14F-4D97-AF65-F5344CB8AC3E}">
        <p14:creationId xmlns:p14="http://schemas.microsoft.com/office/powerpoint/2010/main" val="2080170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F6C1-46A3-0D58-4B52-A0F771DD4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1689E-60B4-2FDC-0F4A-90F15EA86257}"/>
              </a:ext>
            </a:extLst>
          </p:cNvPr>
          <p:cNvSpPr>
            <a:spLocks noGrp="1"/>
          </p:cNvSpPr>
          <p:nvPr>
            <p:ph type="title"/>
          </p:nvPr>
        </p:nvSpPr>
        <p:spPr/>
        <p:txBody>
          <a:bodyPr/>
          <a:lstStyle/>
          <a:p>
            <a:r>
              <a:rPr lang="en-US">
                <a:latin typeface="+mn-lt"/>
              </a:rPr>
              <a:t>Price Response Submission</a:t>
            </a:r>
          </a:p>
        </p:txBody>
      </p:sp>
      <p:sp>
        <p:nvSpPr>
          <p:cNvPr id="4" name="Slide Number Placeholder 3">
            <a:extLst>
              <a:ext uri="{FF2B5EF4-FFF2-40B4-BE49-F238E27FC236}">
                <a16:creationId xmlns:a16="http://schemas.microsoft.com/office/drawing/2014/main" id="{80C5BBB9-5985-2D0E-4AD5-088450CB96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75AD-A17F-B640-BDFA-33D864DFCB3D}"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3B1FA076-AEF4-5736-3C12-B0D25A5A22FB}"/>
              </a:ext>
            </a:extLst>
          </p:cNvPr>
          <p:cNvSpPr>
            <a:spLocks noGrp="1"/>
          </p:cNvSpPr>
          <p:nvPr>
            <p:ph type="body" sz="quarter" idx="13"/>
          </p:nvPr>
        </p:nvSpPr>
        <p:spPr/>
        <p:txBody>
          <a:bodyPr vert="horz" lIns="0" tIns="0" rIns="91440" bIns="45720" rtlCol="0" anchor="t">
            <a:normAutofit/>
          </a:bodyPr>
          <a:lstStyle/>
          <a:p>
            <a:r>
              <a:rPr lang="en-US">
                <a:latin typeface="+mn-lt"/>
                <a:cs typeface="Arial"/>
              </a:rPr>
              <a:t>Form D: Bidder Cost Model – Additional Tabs</a:t>
            </a:r>
          </a:p>
        </p:txBody>
      </p:sp>
      <p:sp>
        <p:nvSpPr>
          <p:cNvPr id="6" name="Date Placeholder 5">
            <a:extLst>
              <a:ext uri="{FF2B5EF4-FFF2-40B4-BE49-F238E27FC236}">
                <a16:creationId xmlns:a16="http://schemas.microsoft.com/office/drawing/2014/main" id="{27CAAA50-56DD-8279-BDAE-1DF06D9F6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465765-9854-954B-97F7-5BC866A61166}" type="datetime1">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7/7/2026</a:t>
            </a:fld>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FB496A0-01AE-A3B4-CC21-0D7D40ECB041}"/>
              </a:ext>
            </a:extLst>
          </p:cNvPr>
          <p:cNvSpPr txBox="1"/>
          <p:nvPr/>
        </p:nvSpPr>
        <p:spPr>
          <a:xfrm>
            <a:off x="1626093" y="3581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ontent Placeholder 2">
            <a:extLst>
              <a:ext uri="{FF2B5EF4-FFF2-40B4-BE49-F238E27FC236}">
                <a16:creationId xmlns:a16="http://schemas.microsoft.com/office/drawing/2014/main" id="{7E883DD8-051E-6421-4E44-89CF9086E382}"/>
              </a:ext>
            </a:extLst>
          </p:cNvPr>
          <p:cNvSpPr txBox="1">
            <a:spLocks/>
          </p:cNvSpPr>
          <p:nvPr/>
        </p:nvSpPr>
        <p:spPr>
          <a:xfrm>
            <a:off x="654517" y="1426464"/>
            <a:ext cx="11110474" cy="48692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Franklin Gothic Book" panose="020B0503020102020204" pitchFamily="34" charset="0"/>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Franklin Gothic Book" panose="020B0503020102020204" pitchFamily="34" charset="0"/>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Franklin Gothic Book" panose="020B0503020102020204" pitchFamily="34" charset="0"/>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ranklin Gothic Book" panose="020B0503020102020204" pitchFamily="34" charset="0"/>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fontAlgn="base">
              <a:lnSpc>
                <a:spcPct val="100000"/>
              </a:lnSpc>
              <a:spcBef>
                <a:spcPts val="600"/>
              </a:spcBef>
              <a:spcAft>
                <a:spcPts val="600"/>
              </a:spcAft>
            </a:pPr>
            <a:r>
              <a:rPr lang="en-US" sz="2000">
                <a:latin typeface="+mn-lt"/>
              </a:rPr>
              <a:t>Proposal Summary: Reference tab for the Selection Committee to the total Price Responses across Contract Years by Service Level. Includes calculations for the </a:t>
            </a:r>
            <a:r>
              <a:rPr lang="en-US" sz="2000" b="1">
                <a:latin typeface="+mn-lt"/>
              </a:rPr>
              <a:t>Weighted Average of Total Cost per Hour</a:t>
            </a:r>
            <a:r>
              <a:rPr lang="en-US" sz="2000">
                <a:latin typeface="+mn-lt"/>
              </a:rPr>
              <a:t>.</a:t>
            </a:r>
          </a:p>
          <a:p>
            <a:pPr fontAlgn="base">
              <a:lnSpc>
                <a:spcPct val="100000"/>
              </a:lnSpc>
              <a:spcBef>
                <a:spcPts val="600"/>
              </a:spcBef>
              <a:spcAft>
                <a:spcPts val="600"/>
              </a:spcAft>
            </a:pPr>
            <a:r>
              <a:rPr lang="en-US" sz="2000">
                <a:latin typeface="+mn-lt"/>
              </a:rPr>
              <a:t>Service Hour Projections: Reference tab for Bidders to understand the range of service hours by Service Level for each Contract Year.</a:t>
            </a:r>
          </a:p>
          <a:p>
            <a:pPr fontAlgn="base">
              <a:lnSpc>
                <a:spcPct val="100000"/>
              </a:lnSpc>
              <a:spcBef>
                <a:spcPts val="600"/>
              </a:spcBef>
              <a:spcAft>
                <a:spcPts val="600"/>
              </a:spcAft>
            </a:pPr>
            <a:r>
              <a:rPr lang="en-US" sz="2000">
                <a:latin typeface="+mn-lt"/>
              </a:rPr>
              <a:t>Contract Years 1-11: Reference tabs for Bidders to review the annual calculations based on INPUTS and for Selection Committee to see annual cost elements.</a:t>
            </a:r>
          </a:p>
          <a:p>
            <a:pPr fontAlgn="base">
              <a:lnSpc>
                <a:spcPct val="100000"/>
              </a:lnSpc>
              <a:spcBef>
                <a:spcPts val="600"/>
              </a:spcBef>
              <a:spcAft>
                <a:spcPts val="600"/>
              </a:spcAft>
            </a:pPr>
            <a:r>
              <a:rPr lang="en-US" sz="2000" i="1">
                <a:latin typeface="+mn-lt"/>
              </a:rPr>
              <a:t>Award Summary: Reference tab to calculate the total Not-To-Exceed Contract Award Values for Awarded Bidders only.</a:t>
            </a:r>
          </a:p>
          <a:p>
            <a:pPr marL="50800" indent="0" algn="ctr" fontAlgn="base">
              <a:lnSpc>
                <a:spcPct val="100000"/>
              </a:lnSpc>
              <a:spcBef>
                <a:spcPts val="600"/>
              </a:spcBef>
              <a:spcAft>
                <a:spcPts val="600"/>
              </a:spcAft>
              <a:buNone/>
            </a:pPr>
            <a:endParaRPr lang="en-US" sz="2000">
              <a:latin typeface="+mn-lt"/>
            </a:endParaRPr>
          </a:p>
          <a:p>
            <a:pPr marL="50800" indent="0" algn="ctr" fontAlgn="base">
              <a:lnSpc>
                <a:spcPct val="100000"/>
              </a:lnSpc>
              <a:spcBef>
                <a:spcPts val="600"/>
              </a:spcBef>
              <a:spcAft>
                <a:spcPts val="600"/>
              </a:spcAft>
              <a:buNone/>
            </a:pPr>
            <a:r>
              <a:rPr lang="en-US" sz="2000">
                <a:latin typeface="+mn-lt"/>
              </a:rPr>
              <a:t>The </a:t>
            </a:r>
            <a:r>
              <a:rPr lang="en-US" sz="2000" b="1">
                <a:latin typeface="+mn-lt"/>
              </a:rPr>
              <a:t>Price Response </a:t>
            </a:r>
            <a:r>
              <a:rPr lang="en-US" sz="2000">
                <a:latin typeface="+mn-lt"/>
              </a:rPr>
              <a:t>must be submitted as a separate document from the Technical Response. </a:t>
            </a:r>
            <a:r>
              <a:rPr lang="en-US" sz="2000" b="1">
                <a:latin typeface="+mn-lt"/>
              </a:rPr>
              <a:t>No pricing information may be included in any part of the Technical Response.</a:t>
            </a:r>
            <a:endParaRPr lang="en-US" sz="1800" b="1">
              <a:latin typeface="+mn-lt"/>
            </a:endParaRPr>
          </a:p>
          <a:p>
            <a:pPr marL="50800" indent="0" algn="ctr" fontAlgn="base">
              <a:lnSpc>
                <a:spcPct val="100000"/>
              </a:lnSpc>
              <a:spcBef>
                <a:spcPts val="600"/>
              </a:spcBef>
              <a:spcAft>
                <a:spcPts val="600"/>
              </a:spcAft>
              <a:buNone/>
            </a:pPr>
            <a:endParaRPr lang="en-US" sz="2000">
              <a:latin typeface="+mn-lt"/>
            </a:endParaRPr>
          </a:p>
        </p:txBody>
      </p:sp>
    </p:spTree>
    <p:extLst>
      <p:ext uri="{BB962C8B-B14F-4D97-AF65-F5344CB8AC3E}">
        <p14:creationId xmlns:p14="http://schemas.microsoft.com/office/powerpoint/2010/main" val="400755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9585-55D5-096B-98FF-CC3F099563E4}"/>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a:solidFill>
                  <a:schemeClr val="tx1"/>
                </a:solidFill>
                <a:latin typeface="+mj-lt"/>
                <a:cs typeface="+mj-cs"/>
              </a:rPr>
              <a:t>What Makes a Compliant Proposal Response?</a:t>
            </a:r>
          </a:p>
        </p:txBody>
      </p:sp>
      <p:pic>
        <p:nvPicPr>
          <p:cNvPr id="9" name="Picture Placeholder 8" descr="People attending a meeting">
            <a:extLst>
              <a:ext uri="{FF2B5EF4-FFF2-40B4-BE49-F238E27FC236}">
                <a16:creationId xmlns:a16="http://schemas.microsoft.com/office/drawing/2014/main" id="{641EB642-E84B-2248-9299-66D928A9AC67}"/>
              </a:ext>
            </a:extLst>
          </p:cNvPr>
          <p:cNvPicPr>
            <a:picLocks noGrp="1" noChangeAspect="1"/>
          </p:cNvPicPr>
          <p:nvPr>
            <p:ph type="pic" sz="quarter" idx="14"/>
          </p:nvPr>
        </p:nvPicPr>
        <p:blipFill rotWithShape="1">
          <a:blip r:embed="rId3"/>
          <a:srcRect t="25996" b="284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BA372F3-D784-3B89-1248-87A17D542B42}"/>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285750">
              <a:spcAft>
                <a:spcPts val="600"/>
              </a:spcAft>
            </a:pPr>
            <a:r>
              <a:rPr lang="en-US" sz="1800">
                <a:latin typeface="+mn-lt"/>
                <a:cs typeface="+mn-cs"/>
              </a:rPr>
              <a:t>Be sure to read the RFP.</a:t>
            </a:r>
          </a:p>
          <a:p>
            <a:pPr marL="285750">
              <a:spcAft>
                <a:spcPts val="600"/>
              </a:spcAft>
            </a:pPr>
            <a:r>
              <a:rPr lang="en-US" sz="1800">
                <a:latin typeface="+mn-lt"/>
                <a:cs typeface="+mn-cs"/>
              </a:rPr>
              <a:t>Pay attention to the mandatory requirements.</a:t>
            </a:r>
          </a:p>
          <a:p>
            <a:pPr marL="285750">
              <a:spcAft>
                <a:spcPts val="600"/>
              </a:spcAft>
            </a:pPr>
            <a:r>
              <a:rPr lang="en-US" sz="1800">
                <a:latin typeface="+mn-lt"/>
                <a:cs typeface="+mn-cs"/>
              </a:rPr>
              <a:t>Note maximum page limits (see Form B).</a:t>
            </a:r>
          </a:p>
          <a:p>
            <a:pPr marL="285750">
              <a:spcAft>
                <a:spcPts val="600"/>
              </a:spcAft>
            </a:pPr>
            <a:r>
              <a:rPr lang="en-US" sz="1800">
                <a:latin typeface="+mn-lt"/>
                <a:cs typeface="+mn-cs"/>
              </a:rPr>
              <a:t>Ensure all required documents are submitted.</a:t>
            </a:r>
          </a:p>
          <a:p>
            <a:pPr marL="285750">
              <a:spcAft>
                <a:spcPts val="600"/>
              </a:spcAft>
            </a:pPr>
            <a:r>
              <a:rPr lang="en-US" sz="1800">
                <a:latin typeface="+mn-lt"/>
                <a:cs typeface="+mn-cs"/>
              </a:rPr>
              <a:t>Complete the bidders’ response forms in their entirety.</a:t>
            </a:r>
          </a:p>
        </p:txBody>
      </p:sp>
      <p:sp>
        <p:nvSpPr>
          <p:cNvPr id="6" name="Date Placeholder 5">
            <a:extLst>
              <a:ext uri="{FF2B5EF4-FFF2-40B4-BE49-F238E27FC236}">
                <a16:creationId xmlns:a16="http://schemas.microsoft.com/office/drawing/2014/main" id="{9EBB69C7-45AF-209E-D79B-2623C19CEF47}"/>
              </a:ext>
            </a:extLst>
          </p:cNvPr>
          <p:cNvSpPr>
            <a:spLocks noGrp="1"/>
          </p:cNvSpPr>
          <p:nvPr>
            <p:ph type="dt" sz="half" idx="10"/>
          </p:nvPr>
        </p:nvSpPr>
        <p:spPr>
          <a:xfrm>
            <a:off x="481013" y="6356350"/>
            <a:ext cx="2743200" cy="365125"/>
          </a:xfrm>
        </p:spPr>
        <p:txBody>
          <a:bodyPr vert="horz" lIns="91440" tIns="45720" rIns="91440" bIns="45720" rtlCol="0" anchor="ctr">
            <a:normAutofit/>
          </a:bodyPr>
          <a:lstStyle/>
          <a:p>
            <a:pPr>
              <a:spcAft>
                <a:spcPts val="600"/>
              </a:spcAft>
              <a:defRPr/>
            </a:pPr>
            <a:fld id="{A7465765-9854-954B-97F7-5BC866A61166}" type="datetime1">
              <a:rPr lang="en-US">
                <a:solidFill>
                  <a:schemeClr val="tx1">
                    <a:lumMod val="75000"/>
                    <a:lumOff val="25000"/>
                  </a:schemeClr>
                </a:solidFill>
                <a:latin typeface="Calibri" panose="020F0502020204030204"/>
                <a:cs typeface="+mn-cs"/>
              </a:rPr>
              <a:pPr>
                <a:spcAft>
                  <a:spcPts val="600"/>
                </a:spcAft>
                <a:defRPr/>
              </a:pPr>
              <a:t>7/7/2026</a:t>
            </a:fld>
            <a:endParaRPr lang="en-US">
              <a:solidFill>
                <a:schemeClr val="tx1">
                  <a:lumMod val="75000"/>
                  <a:lumOff val="25000"/>
                </a:schemeClr>
              </a:solidFill>
              <a:latin typeface="Calibri" panose="020F0502020204030204"/>
              <a:cs typeface="+mn-cs"/>
            </a:endParaRPr>
          </a:p>
        </p:txBody>
      </p:sp>
      <p:sp>
        <p:nvSpPr>
          <p:cNvPr id="4" name="Slide Number Placeholder 3">
            <a:extLst>
              <a:ext uri="{FF2B5EF4-FFF2-40B4-BE49-F238E27FC236}">
                <a16:creationId xmlns:a16="http://schemas.microsoft.com/office/drawing/2014/main" id="{8E4212D3-921E-7AF6-9021-A812A47EE895}"/>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E13E75AD-A17F-B640-BDFA-33D864DFCB3D}" type="slidenum">
              <a:rPr lang="en-US">
                <a:solidFill>
                  <a:schemeClr val="tx1">
                    <a:lumMod val="75000"/>
                    <a:lumOff val="25000"/>
                  </a:schemeClr>
                </a:solidFill>
                <a:latin typeface="Calibri" panose="020F0502020204030204"/>
                <a:cs typeface="+mn-cs"/>
              </a:rPr>
              <a:pPr>
                <a:spcAft>
                  <a:spcPts val="600"/>
                </a:spcAft>
                <a:defRPr/>
              </a:pPr>
              <a:t>22</a:t>
            </a:fld>
            <a:endParaRPr lang="en-US">
              <a:solidFill>
                <a:schemeClr val="tx1">
                  <a:lumMod val="75000"/>
                  <a:lumOff val="25000"/>
                </a:schemeClr>
              </a:solidFill>
              <a:latin typeface="Calibri" panose="020F0502020204030204"/>
              <a:cs typeface="+mn-cs"/>
            </a:endParaRPr>
          </a:p>
        </p:txBody>
      </p:sp>
    </p:spTree>
    <p:extLst>
      <p:ext uri="{BB962C8B-B14F-4D97-AF65-F5344CB8AC3E}">
        <p14:creationId xmlns:p14="http://schemas.microsoft.com/office/powerpoint/2010/main" val="227500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B705-434B-EB49-4C7E-78DC56871DF6}"/>
              </a:ext>
            </a:extLst>
          </p:cNvPr>
          <p:cNvSpPr>
            <a:spLocks noGrp="1"/>
          </p:cNvSpPr>
          <p:nvPr>
            <p:ph type="title"/>
          </p:nvPr>
        </p:nvSpPr>
        <p:spPr>
          <a:xfrm>
            <a:off x="0" y="116912"/>
            <a:ext cx="4224528" cy="1071173"/>
          </a:xfrm>
          <a:prstGeom prst="ellipse">
            <a:avLst/>
          </a:prstGeom>
        </p:spPr>
        <p:txBody>
          <a:bodyPr vert="horz" lIns="0" tIns="0" rIns="91440" bIns="0" rtlCol="0" anchor="b">
            <a:normAutofit/>
          </a:bodyPr>
          <a:lstStyle/>
          <a:p>
            <a:r>
              <a:rPr lang="en-US">
                <a:latin typeface="+mn-lt"/>
              </a:rPr>
              <a:t>Important Dates</a:t>
            </a:r>
          </a:p>
        </p:txBody>
      </p:sp>
      <p:sp>
        <p:nvSpPr>
          <p:cNvPr id="6" name="Date Placeholder 5">
            <a:extLst>
              <a:ext uri="{FF2B5EF4-FFF2-40B4-BE49-F238E27FC236}">
                <a16:creationId xmlns:a16="http://schemas.microsoft.com/office/drawing/2014/main" id="{01A8A0F6-787D-5983-F05B-6DDAAE6F26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A7465765-9854-954B-97F7-5BC866A61166}" type="datetime1">
              <a:rPr lang="en-US">
                <a:solidFill>
                  <a:schemeClr val="tx1">
                    <a:tint val="75000"/>
                  </a:schemeClr>
                </a:solidFill>
                <a:latin typeface="+mn-lt"/>
                <a:cs typeface="+mn-cs"/>
              </a:rPr>
              <a:pPr>
                <a:spcAft>
                  <a:spcPts val="600"/>
                </a:spcAft>
              </a:pPr>
              <a:t>7/7/2026</a:t>
            </a:fld>
            <a:endParaRPr lang="en-US">
              <a:solidFill>
                <a:schemeClr val="tx1">
                  <a:tint val="75000"/>
                </a:schemeClr>
              </a:solidFill>
              <a:latin typeface="+mn-lt"/>
              <a:cs typeface="+mn-cs"/>
            </a:endParaRPr>
          </a:p>
        </p:txBody>
      </p:sp>
      <p:sp>
        <p:nvSpPr>
          <p:cNvPr id="4" name="Slide Number Placeholder 3">
            <a:extLst>
              <a:ext uri="{FF2B5EF4-FFF2-40B4-BE49-F238E27FC236}">
                <a16:creationId xmlns:a16="http://schemas.microsoft.com/office/drawing/2014/main" id="{B4CFAE76-4D6A-A67F-CA2A-388A7ABA7E3E}"/>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spcAft>
                <a:spcPts val="600"/>
              </a:spcAft>
            </a:pPr>
            <a:fld id="{E13E75AD-A17F-B640-BDFA-33D864DFCB3D}" type="slidenum">
              <a:rPr lang="en-US">
                <a:solidFill>
                  <a:schemeClr val="tx1">
                    <a:tint val="75000"/>
                  </a:schemeClr>
                </a:solidFill>
                <a:latin typeface="+mn-lt"/>
                <a:cs typeface="+mn-cs"/>
              </a:rPr>
              <a:pPr>
                <a:spcAft>
                  <a:spcPts val="600"/>
                </a:spcAft>
              </a:pPr>
              <a:t>23</a:t>
            </a:fld>
            <a:endParaRPr lang="en-US">
              <a:solidFill>
                <a:schemeClr val="tx1">
                  <a:tint val="75000"/>
                </a:schemeClr>
              </a:solidFill>
              <a:latin typeface="+mn-lt"/>
              <a:cs typeface="+mn-cs"/>
            </a:endParaRPr>
          </a:p>
        </p:txBody>
      </p:sp>
      <p:sp>
        <p:nvSpPr>
          <p:cNvPr id="8" name="Picture Placeholder 6">
            <a:extLst>
              <a:ext uri="{FF2B5EF4-FFF2-40B4-BE49-F238E27FC236}">
                <a16:creationId xmlns:a16="http://schemas.microsoft.com/office/drawing/2014/main" id="{CE951D06-CBFE-AA83-BA73-CBA1B8C1ABEF}"/>
              </a:ext>
            </a:extLst>
          </p:cNvPr>
          <p:cNvSpPr txBox="1">
            <a:spLocks/>
          </p:cNvSpPr>
          <p:nvPr/>
        </p:nvSpPr>
        <p:spPr>
          <a:xfrm>
            <a:off x="6499225" y="1978025"/>
            <a:ext cx="5492249" cy="4351338"/>
          </a:xfrm>
          <a:prstGeom prst="rect">
            <a:avLst/>
          </a:prstGeom>
        </p:spPr>
        <p:txBody>
          <a:bodyPr/>
          <a:lstStyle/>
          <a:p>
            <a:endParaRPr lang="en-US"/>
          </a:p>
        </p:txBody>
      </p:sp>
      <p:graphicFrame>
        <p:nvGraphicFramePr>
          <p:cNvPr id="7" name="Content Placeholder 6">
            <a:extLst>
              <a:ext uri="{FF2B5EF4-FFF2-40B4-BE49-F238E27FC236}">
                <a16:creationId xmlns:a16="http://schemas.microsoft.com/office/drawing/2014/main" id="{8DB28707-FC99-4DEC-3BA7-86EEBA28E392}"/>
              </a:ext>
            </a:extLst>
          </p:cNvPr>
          <p:cNvGraphicFramePr>
            <a:graphicFrameLocks noGrp="1"/>
          </p:cNvGraphicFramePr>
          <p:nvPr>
            <p:ph idx="1"/>
            <p:extLst>
              <p:ext uri="{D42A27DB-BD31-4B8C-83A1-F6EECF244321}">
                <p14:modId xmlns:p14="http://schemas.microsoft.com/office/powerpoint/2010/main" val="11108116"/>
              </p:ext>
            </p:extLst>
          </p:nvPr>
        </p:nvGraphicFramePr>
        <p:xfrm>
          <a:off x="1025652" y="1353306"/>
          <a:ext cx="10140696" cy="4552704"/>
        </p:xfrm>
        <a:graphic>
          <a:graphicData uri="http://schemas.openxmlformats.org/drawingml/2006/table">
            <a:tbl>
              <a:tblPr firstRow="1" bandRow="1">
                <a:tableStyleId>{FABFCF23-3B69-468F-B69F-88F6DE6A72F2}</a:tableStyleId>
              </a:tblPr>
              <a:tblGrid>
                <a:gridCol w="5705856">
                  <a:extLst>
                    <a:ext uri="{9D8B030D-6E8A-4147-A177-3AD203B41FA5}">
                      <a16:colId xmlns:a16="http://schemas.microsoft.com/office/drawing/2014/main" val="434975664"/>
                    </a:ext>
                  </a:extLst>
                </a:gridCol>
                <a:gridCol w="2962656">
                  <a:extLst>
                    <a:ext uri="{9D8B030D-6E8A-4147-A177-3AD203B41FA5}">
                      <a16:colId xmlns:a16="http://schemas.microsoft.com/office/drawing/2014/main" val="3559118307"/>
                    </a:ext>
                  </a:extLst>
                </a:gridCol>
                <a:gridCol w="1472184">
                  <a:extLst>
                    <a:ext uri="{9D8B030D-6E8A-4147-A177-3AD203B41FA5}">
                      <a16:colId xmlns:a16="http://schemas.microsoft.com/office/drawing/2014/main" val="1943760742"/>
                    </a:ext>
                  </a:extLst>
                </a:gridCol>
              </a:tblGrid>
              <a:tr h="407424">
                <a:tc>
                  <a:txBody>
                    <a:bodyPr/>
                    <a:lstStyle/>
                    <a:p>
                      <a:pPr marL="0" marR="0" algn="ctr">
                        <a:spcBef>
                          <a:spcPts val="0"/>
                        </a:spcBef>
                        <a:spcAft>
                          <a:spcPts val="600"/>
                        </a:spcAft>
                      </a:pPr>
                      <a:r>
                        <a:rPr lang="en-US" sz="1600">
                          <a:effectLst/>
                        </a:rPr>
                        <a:t>Procurement Activity</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Date</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Time</a:t>
                      </a: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535823809"/>
                  </a:ext>
                </a:extLst>
              </a:tr>
              <a:tr h="274320">
                <a:tc>
                  <a:txBody>
                    <a:bodyPr/>
                    <a:lstStyle/>
                    <a:p>
                      <a:pPr marL="0" marR="0" algn="l">
                        <a:spcBef>
                          <a:spcPts val="0"/>
                        </a:spcBef>
                        <a:spcAft>
                          <a:spcPts val="600"/>
                        </a:spcAft>
                      </a:pPr>
                      <a:r>
                        <a:rPr lang="en-US" sz="1600">
                          <a:effectLst/>
                        </a:rPr>
                        <a:t>RFP issued</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June 24, 2026</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600">
                        <a:effectLst/>
                        <a:highlight>
                          <a:srgbClr val="A9A9A9"/>
                        </a:highlight>
                      </a:endParaRPr>
                    </a:p>
                  </a:txBody>
                  <a:tcPr marL="68580" marR="68580" marT="0" marB="0" anchor="ctr"/>
                </a:tc>
                <a:extLst>
                  <a:ext uri="{0D108BD9-81ED-4DB2-BD59-A6C34878D82A}">
                    <a16:rowId xmlns:a16="http://schemas.microsoft.com/office/drawing/2014/main" val="1406912114"/>
                  </a:ext>
                </a:extLst>
              </a:tr>
              <a:tr h="274320">
                <a:tc>
                  <a:txBody>
                    <a:bodyPr/>
                    <a:lstStyle/>
                    <a:p>
                      <a:pPr marL="0" marR="0" algn="l">
                        <a:spcBef>
                          <a:spcPts val="0"/>
                        </a:spcBef>
                        <a:spcAft>
                          <a:spcPts val="600"/>
                        </a:spcAft>
                      </a:pPr>
                      <a:r>
                        <a:rPr lang="en-US" sz="1600">
                          <a:effectLst/>
                        </a:rPr>
                        <a:t>Pre-bid conference</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July 7, 2026</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11:00 a.m.</a:t>
                      </a: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620295888"/>
                  </a:ext>
                </a:extLst>
              </a:tr>
              <a:tr h="640080">
                <a:tc>
                  <a:txBody>
                    <a:bodyPr/>
                    <a:lstStyle/>
                    <a:p>
                      <a:pPr marL="0" marR="0" algn="l">
                        <a:spcBef>
                          <a:spcPts val="0"/>
                        </a:spcBef>
                        <a:spcAft>
                          <a:spcPts val="600"/>
                        </a:spcAft>
                      </a:pPr>
                      <a:r>
                        <a:rPr lang="en-US" sz="1600" b="1">
                          <a:effectLst/>
                        </a:rPr>
                        <a:t>Deadline</a:t>
                      </a:r>
                      <a:r>
                        <a:rPr lang="en-US" sz="1600">
                          <a:effectLst/>
                        </a:rPr>
                        <a:t> for submission of </a:t>
                      </a:r>
                      <a:r>
                        <a:rPr lang="en-US" sz="1600" b="1">
                          <a:effectLst/>
                        </a:rPr>
                        <a:t>Confidentiality and Non-Disclosure Agreement</a:t>
                      </a:r>
                      <a:endParaRPr lang="en-US" sz="1600" b="1">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a:effectLst/>
                        </a:rPr>
                        <a:t>July 14, 2026</a:t>
                      </a:r>
                      <a:endParaRPr lang="en-US" sz="1600" b="1">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a:effectLst/>
                        </a:rPr>
                        <a:t>5:00 p.m.</a:t>
                      </a:r>
                      <a:endParaRPr lang="en-US" sz="1600" b="1">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117584137"/>
                  </a:ext>
                </a:extLst>
              </a:tr>
              <a:tr h="457200">
                <a:tc>
                  <a:txBody>
                    <a:bodyPr/>
                    <a:lstStyle/>
                    <a:p>
                      <a:pPr marL="0" marR="0" algn="l">
                        <a:spcBef>
                          <a:spcPts val="0"/>
                        </a:spcBef>
                        <a:spcAft>
                          <a:spcPts val="600"/>
                        </a:spcAft>
                      </a:pPr>
                      <a:r>
                        <a:rPr lang="en-US" sz="1600" b="1">
                          <a:effectLst/>
                        </a:rPr>
                        <a:t>Deadline</a:t>
                      </a:r>
                      <a:r>
                        <a:rPr lang="en-US" sz="1600">
                          <a:effectLst/>
                        </a:rPr>
                        <a:t> for submission of </a:t>
                      </a:r>
                      <a:r>
                        <a:rPr lang="en-US" sz="1600" b="1">
                          <a:effectLst/>
                        </a:rPr>
                        <a:t>Bidder Questions </a:t>
                      </a:r>
                      <a:r>
                        <a:rPr lang="en-US" sz="1600">
                          <a:effectLst/>
                        </a:rPr>
                        <a:t>via COMMBUYS Q&amp;A</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a:effectLst/>
                        </a:rPr>
                        <a:t>July 29, 2026</a:t>
                      </a:r>
                      <a:endParaRPr lang="en-US" sz="1600" b="1">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a:effectLst/>
                        </a:rPr>
                        <a:t>2:00 p.m.</a:t>
                      </a:r>
                      <a:endParaRPr lang="en-US" sz="1600" b="1">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89451856"/>
                  </a:ext>
                </a:extLst>
              </a:tr>
              <a:tr h="457200">
                <a:tc>
                  <a:txBody>
                    <a:bodyPr/>
                    <a:lstStyle/>
                    <a:p>
                      <a:pPr marL="0" marR="0" algn="l">
                        <a:spcBef>
                          <a:spcPts val="0"/>
                        </a:spcBef>
                        <a:spcAft>
                          <a:spcPts val="600"/>
                        </a:spcAft>
                      </a:pPr>
                      <a:r>
                        <a:rPr lang="en-US" sz="1600">
                          <a:effectLst/>
                        </a:rPr>
                        <a:t>Final Answers to Bidder Questions published by MBTA on COMMBUYS</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August 4, 2026</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E.O.D.</a:t>
                      </a: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41462289"/>
                  </a:ext>
                </a:extLst>
              </a:tr>
              <a:tr h="457200">
                <a:tc>
                  <a:txBody>
                    <a:bodyPr/>
                    <a:lstStyle/>
                    <a:p>
                      <a:pPr marL="0" marR="0" algn="l">
                        <a:spcBef>
                          <a:spcPts val="0"/>
                        </a:spcBef>
                        <a:spcAft>
                          <a:spcPts val="600"/>
                        </a:spcAft>
                      </a:pPr>
                      <a:r>
                        <a:rPr lang="en-US" sz="1600" b="1">
                          <a:effectLst/>
                        </a:rPr>
                        <a:t>Response Due Date</a:t>
                      </a:r>
                      <a:endParaRPr lang="en-US" sz="1600" b="1">
                        <a:effectLst/>
                        <a:latin typeface="+mn-lt"/>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600" b="1" kern="1200">
                          <a:effectLst/>
                        </a:rPr>
                        <a:t>August 19, 2026</a:t>
                      </a:r>
                      <a:endParaRPr lang="en-US" sz="1600" b="1" kern="120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algn="ctr">
                        <a:spcBef>
                          <a:spcPts val="0"/>
                        </a:spcBef>
                        <a:spcAft>
                          <a:spcPts val="0"/>
                        </a:spcAft>
                      </a:pPr>
                      <a:r>
                        <a:rPr lang="en-US" sz="1600" b="1">
                          <a:effectLst/>
                        </a:rPr>
                        <a:t>2:00 p.m.</a:t>
                      </a:r>
                      <a:endParaRPr lang="en-US" sz="1600" b="1">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53792741"/>
                  </a:ext>
                </a:extLst>
              </a:tr>
              <a:tr h="457200">
                <a:tc>
                  <a:txBody>
                    <a:bodyPr/>
                    <a:lstStyle/>
                    <a:p>
                      <a:pPr marL="0" marR="0" algn="l">
                        <a:spcBef>
                          <a:spcPts val="0"/>
                        </a:spcBef>
                        <a:spcAft>
                          <a:spcPts val="600"/>
                        </a:spcAft>
                      </a:pPr>
                      <a:r>
                        <a:rPr lang="en-US" sz="1600" b="1">
                          <a:effectLst/>
                        </a:rPr>
                        <a:t>In-person or virtual presentations at MBTA </a:t>
                      </a:r>
                      <a:r>
                        <a:rPr lang="en-US" sz="1600" b="0" i="1">
                          <a:effectLst/>
                        </a:rPr>
                        <a:t>(estimated)</a:t>
                      </a:r>
                      <a:endParaRPr lang="en-US" sz="1600" b="0" i="1">
                        <a:effectLst/>
                        <a:latin typeface="+mn-lt"/>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600" b="1" kern="1200">
                          <a:effectLst/>
                        </a:rPr>
                        <a:t>September 28 – October 2, 2026</a:t>
                      </a:r>
                      <a:endParaRPr lang="en-US" sz="1600" b="1" kern="120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algn="ctr">
                        <a:spcBef>
                          <a:spcPts val="0"/>
                        </a:spcBef>
                        <a:spcAft>
                          <a:spcPts val="0"/>
                        </a:spcAft>
                      </a:pP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752296767"/>
                  </a:ext>
                </a:extLst>
              </a:tr>
              <a:tr h="274320">
                <a:tc>
                  <a:txBody>
                    <a:bodyPr/>
                    <a:lstStyle/>
                    <a:p>
                      <a:pPr marL="0" marR="0" algn="l">
                        <a:spcBef>
                          <a:spcPts val="0"/>
                        </a:spcBef>
                        <a:spcAft>
                          <a:spcPts val="600"/>
                        </a:spcAft>
                      </a:pPr>
                      <a:r>
                        <a:rPr lang="en-US" sz="1600">
                          <a:effectLst/>
                        </a:rPr>
                        <a:t>Contract Execution </a:t>
                      </a:r>
                      <a:r>
                        <a:rPr lang="en-US" sz="1600" i="1">
                          <a:effectLst/>
                        </a:rPr>
                        <a:t>(estimated)</a:t>
                      </a:r>
                      <a:endParaRPr lang="en-US" sz="1600" b="0" i="1">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December 2026</a:t>
                      </a:r>
                      <a:endParaRPr lang="en-US" sz="16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216278966"/>
                  </a:ext>
                </a:extLst>
              </a:tr>
              <a:tr h="274320">
                <a:tc>
                  <a:txBody>
                    <a:bodyPr/>
                    <a:lstStyle/>
                    <a:p>
                      <a:pPr marL="0" marR="0" algn="l">
                        <a:spcBef>
                          <a:spcPts val="0"/>
                        </a:spcBef>
                        <a:spcAft>
                          <a:spcPts val="600"/>
                        </a:spcAft>
                      </a:pPr>
                      <a:r>
                        <a:rPr lang="en-US" sz="1600">
                          <a:effectLst/>
                        </a:rPr>
                        <a:t>Facility Planning Process </a:t>
                      </a:r>
                      <a:r>
                        <a:rPr lang="en-US" sz="1600" i="1">
                          <a:effectLst/>
                        </a:rPr>
                        <a:t>(estimated)</a:t>
                      </a:r>
                      <a:endParaRPr lang="en-US" sz="1600" i="1">
                        <a:effectLst/>
                        <a:latin typeface="+mn-lt"/>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600" kern="1200">
                          <a:effectLst/>
                        </a:rPr>
                        <a:t>December 2026 – February 2027</a:t>
                      </a:r>
                      <a:endParaRPr lang="en-US" sz="1600" kern="120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algn="ctr">
                        <a:spcBef>
                          <a:spcPts val="0"/>
                        </a:spcBef>
                        <a:spcAft>
                          <a:spcPts val="0"/>
                        </a:spcAft>
                      </a:pP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029067869"/>
                  </a:ext>
                </a:extLst>
              </a:tr>
              <a:tr h="274320">
                <a:tc>
                  <a:txBody>
                    <a:bodyPr/>
                    <a:lstStyle/>
                    <a:p>
                      <a:pPr marL="0" marR="0" algn="l">
                        <a:spcBef>
                          <a:spcPts val="0"/>
                        </a:spcBef>
                        <a:spcAft>
                          <a:spcPts val="600"/>
                        </a:spcAft>
                      </a:pPr>
                      <a:r>
                        <a:rPr lang="en-US" sz="1600">
                          <a:effectLst/>
                        </a:rPr>
                        <a:t>Mobilization &amp; Transition Period </a:t>
                      </a:r>
                      <a:r>
                        <a:rPr lang="en-US" sz="1600" i="1">
                          <a:effectLst/>
                        </a:rPr>
                        <a:t>(estimated)</a:t>
                      </a:r>
                      <a:endParaRPr lang="en-US" sz="1600" i="1">
                        <a:effectLst/>
                        <a:latin typeface="+mn-lt"/>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600" kern="1200">
                          <a:effectLst/>
                        </a:rPr>
                        <a:t>January 2027 – June 2027</a:t>
                      </a:r>
                      <a:endParaRPr lang="en-US" sz="1600" kern="120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algn="ctr">
                        <a:spcBef>
                          <a:spcPts val="0"/>
                        </a:spcBef>
                        <a:spcAft>
                          <a:spcPts val="0"/>
                        </a:spcAft>
                      </a:pP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104017877"/>
                  </a:ext>
                </a:extLst>
              </a:tr>
              <a:tr h="274320">
                <a:tc>
                  <a:txBody>
                    <a:bodyPr/>
                    <a:lstStyle/>
                    <a:p>
                      <a:pPr marL="0" marR="0" algn="l">
                        <a:spcBef>
                          <a:spcPts val="0"/>
                        </a:spcBef>
                        <a:spcAft>
                          <a:spcPts val="600"/>
                        </a:spcAft>
                      </a:pPr>
                      <a:r>
                        <a:rPr lang="en-US" sz="1600">
                          <a:effectLst/>
                        </a:rPr>
                        <a:t>Service Start Date </a:t>
                      </a:r>
                      <a:r>
                        <a:rPr lang="en-US" sz="1600" i="1">
                          <a:effectLst/>
                        </a:rPr>
                        <a:t>(estimated)</a:t>
                      </a:r>
                      <a:endParaRPr lang="en-US" sz="1600" b="0" i="1">
                        <a:effectLst/>
                        <a:latin typeface="+mn-lt"/>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600" kern="1200">
                          <a:effectLst/>
                        </a:rPr>
                        <a:t>July 1, 2027</a:t>
                      </a:r>
                      <a:endParaRPr lang="en-US" sz="1600" kern="120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algn="ctr">
                        <a:spcBef>
                          <a:spcPts val="0"/>
                        </a:spcBef>
                        <a:spcAft>
                          <a:spcPts val="0"/>
                        </a:spcAft>
                      </a:pPr>
                      <a:endParaRPr lang="en-US"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91215991"/>
                  </a:ext>
                </a:extLst>
              </a:tr>
            </a:tbl>
          </a:graphicData>
        </a:graphic>
      </p:graphicFrame>
    </p:spTree>
    <p:extLst>
      <p:ext uri="{BB962C8B-B14F-4D97-AF65-F5344CB8AC3E}">
        <p14:creationId xmlns:p14="http://schemas.microsoft.com/office/powerpoint/2010/main" val="116016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8">
            <a:extLst>
              <a:ext uri="{FF2B5EF4-FFF2-40B4-BE49-F238E27FC236}">
                <a16:creationId xmlns:a16="http://schemas.microsoft.com/office/drawing/2014/main" id="{D20AEB5B-DFC7-42B4-9FAA-6B95E01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5124" y="0"/>
            <a:ext cx="747687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8925DC-3848-654E-9821-A9CE898814A8}"/>
              </a:ext>
            </a:extLst>
          </p:cNvPr>
          <p:cNvSpPr>
            <a:spLocks noGrp="1"/>
          </p:cNvSpPr>
          <p:nvPr>
            <p:ph type="ctrTitle"/>
          </p:nvPr>
        </p:nvSpPr>
        <p:spPr>
          <a:xfrm>
            <a:off x="514905" y="2945524"/>
            <a:ext cx="5921406" cy="2274388"/>
          </a:xfrm>
        </p:spPr>
        <p:txBody>
          <a:bodyPr vert="horz" lIns="91440" tIns="45720" rIns="91440" bIns="45720" rtlCol="0" anchor="t">
            <a:normAutofit fontScale="90000"/>
          </a:bodyPr>
          <a:lstStyle/>
          <a:p>
            <a:pPr algn="l"/>
            <a:r>
              <a:rPr lang="en-US" sz="6000" kern="1200">
                <a:solidFill>
                  <a:schemeClr val="tx1"/>
                </a:solidFill>
                <a:latin typeface="+mj-lt"/>
                <a:ea typeface="+mj-ea"/>
                <a:cs typeface="+mj-cs"/>
              </a:rPr>
              <a:t>Overview of Supplier Diversity &amp; Inclusion</a:t>
            </a:r>
          </a:p>
        </p:txBody>
      </p:sp>
      <p:grpSp>
        <p:nvGrpSpPr>
          <p:cNvPr id="36" name="Group 10">
            <a:extLst>
              <a:ext uri="{FF2B5EF4-FFF2-40B4-BE49-F238E27FC236}">
                <a16:creationId xmlns:a16="http://schemas.microsoft.com/office/drawing/2014/main" id="{64B93721-934F-4F1E-A868-0B2BA110D3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960" y="561256"/>
            <a:ext cx="1128382" cy="847206"/>
            <a:chOff x="7393391" y="1075612"/>
            <a:chExt cx="1128382" cy="847206"/>
          </a:xfrm>
        </p:grpSpPr>
        <p:sp>
          <p:nvSpPr>
            <p:cNvPr id="12" name="Freeform 5">
              <a:extLst>
                <a:ext uri="{FF2B5EF4-FFF2-40B4-BE49-F238E27FC236}">
                  <a16:creationId xmlns:a16="http://schemas.microsoft.com/office/drawing/2014/main" id="{99494AF8-52DE-4016-B1B9-5D16974BA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7" name="Freeform 5">
              <a:extLst>
                <a:ext uri="{FF2B5EF4-FFF2-40B4-BE49-F238E27FC236}">
                  <a16:creationId xmlns:a16="http://schemas.microsoft.com/office/drawing/2014/main" id="{C27115E3-8DBD-460F-8EAD-44E126174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82807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3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7" name="Rectangle 13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3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4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Rectangle 14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8C699-621E-43D0-FD01-72D0BCEDC48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kern="1200">
                <a:solidFill>
                  <a:srgbClr val="FFFFFF"/>
                </a:solidFill>
                <a:latin typeface="+mn-lt"/>
                <a:ea typeface="+mj-ea"/>
                <a:cs typeface="+mj-cs"/>
              </a:rPr>
              <a:t>Supplier Diversity &amp; Inclusion Program</a:t>
            </a:r>
          </a:p>
        </p:txBody>
      </p:sp>
      <p:sp>
        <p:nvSpPr>
          <p:cNvPr id="129" name="Content Placeholder 2">
            <a:extLst>
              <a:ext uri="{FF2B5EF4-FFF2-40B4-BE49-F238E27FC236}">
                <a16:creationId xmlns:a16="http://schemas.microsoft.com/office/drawing/2014/main" id="{F80FFA70-1ADB-6263-80F0-990AE99415F8}"/>
              </a:ext>
            </a:extLst>
          </p:cNvPr>
          <p:cNvSpPr>
            <a:spLocks noGrp="1"/>
          </p:cNvSpPr>
          <p:nvPr>
            <p:ph idx="1"/>
          </p:nvPr>
        </p:nvSpPr>
        <p:spPr>
          <a:xfrm>
            <a:off x="4810259" y="649480"/>
            <a:ext cx="6555347" cy="5546047"/>
          </a:xfrm>
        </p:spPr>
        <p:txBody>
          <a:bodyPr vert="horz" lIns="91440" tIns="45720" rIns="91440" bIns="45720" rtlCol="0" anchor="ctr">
            <a:normAutofit/>
          </a:bodyPr>
          <a:lstStyle/>
          <a:p>
            <a:pPr marL="0" indent="0">
              <a:buNone/>
            </a:pPr>
            <a:r>
              <a:rPr lang="en-US" sz="1800">
                <a:latin typeface="+mn-lt"/>
                <a:cs typeface="+mn-cs"/>
              </a:rPr>
              <a:t>The Commonwealth's Supplier Diversity Program (SDP) promotes business-to-business relationships between awarded Contractors and diverse businesses and non-profit organizations (SDP Partners) certified or recognized by the Supplier Diversity Office (SDO). The MBTA seeks Proposals that incorporate participation by SDP Partners in as many aspects of the services as possible.</a:t>
            </a:r>
          </a:p>
          <a:p>
            <a:pPr marL="0" indent="0">
              <a:buNone/>
            </a:pPr>
            <a:endParaRPr lang="en-US" sz="1800">
              <a:latin typeface="+mn-lt"/>
              <a:cs typeface="+mn-cs"/>
            </a:endParaRPr>
          </a:p>
          <a:p>
            <a:pPr marL="0" indent="0">
              <a:buNone/>
            </a:pPr>
            <a:r>
              <a:rPr lang="en-US" sz="1800">
                <a:latin typeface="+mn-lt"/>
                <a:cs typeface="+mn-cs"/>
              </a:rPr>
              <a:t>Section 5 MBTA Policies in the RFP provides bidders with detailed information and resources relating to:</a:t>
            </a:r>
          </a:p>
          <a:p>
            <a:pPr lvl="1"/>
            <a:r>
              <a:rPr lang="en-US" sz="1800">
                <a:latin typeface="+mn-lt"/>
                <a:cs typeface="+mn-cs"/>
              </a:rPr>
              <a:t>Program background</a:t>
            </a:r>
          </a:p>
          <a:p>
            <a:pPr lvl="1"/>
            <a:r>
              <a:rPr lang="en-US" sz="1800">
                <a:latin typeface="+mn-lt"/>
                <a:cs typeface="+mn-cs"/>
              </a:rPr>
              <a:t>Financial Commitment Requirements</a:t>
            </a:r>
          </a:p>
          <a:p>
            <a:pPr lvl="1"/>
            <a:r>
              <a:rPr lang="en-US" sz="1800">
                <a:latin typeface="+mn-lt"/>
                <a:cs typeface="+mn-cs"/>
              </a:rPr>
              <a:t>Eligible SDP Partner Certification Categories</a:t>
            </a:r>
          </a:p>
          <a:p>
            <a:pPr lvl="1"/>
            <a:r>
              <a:rPr lang="en-US" sz="1800">
                <a:latin typeface="+mn-lt"/>
                <a:cs typeface="+mn-cs"/>
              </a:rPr>
              <a:t>Eligible Types of Business-to-Business Relationships</a:t>
            </a:r>
          </a:p>
          <a:p>
            <a:pPr lvl="1"/>
            <a:r>
              <a:rPr lang="en-US" sz="1800">
                <a:latin typeface="+mn-lt"/>
                <a:cs typeface="+mn-cs"/>
              </a:rPr>
              <a:t>Program Flexibility</a:t>
            </a:r>
          </a:p>
          <a:p>
            <a:pPr lvl="1"/>
            <a:r>
              <a:rPr lang="en-US" sz="1800">
                <a:latin typeface="+mn-lt"/>
                <a:cs typeface="+mn-cs"/>
              </a:rPr>
              <a:t>SDP Spending Reports and Compliance</a:t>
            </a:r>
          </a:p>
        </p:txBody>
      </p:sp>
      <p:sp>
        <p:nvSpPr>
          <p:cNvPr id="6" name="Date Placeholder 5">
            <a:extLst>
              <a:ext uri="{FF2B5EF4-FFF2-40B4-BE49-F238E27FC236}">
                <a16:creationId xmlns:a16="http://schemas.microsoft.com/office/drawing/2014/main" id="{5799D778-0BE9-72A2-DF79-9DD5810EFC91}"/>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A7465765-9854-954B-97F7-5BC866A61166}" type="datetime1">
              <a:rPr kumimoji="0" lang="en-US" sz="1100" b="0" i="0" u="none" strike="noStrike" cap="none" spc="0" normalizeH="0" baseline="0" noProof="0" smtClean="0">
                <a:ln>
                  <a:noFill/>
                </a:ln>
                <a:solidFill>
                  <a:schemeClr val="tx1">
                    <a:lumMod val="50000"/>
                    <a:lumOff val="50000"/>
                  </a:schemeClr>
                </a:solidFill>
                <a:effectLst/>
                <a:uLnTx/>
                <a:uFillTx/>
                <a:latin typeface="+mn-lt"/>
                <a:cs typeface="+mn-cs"/>
              </a:rPr>
              <a:pPr marR="0" lvl="0" indent="0" algn="r" fontAlgn="auto">
                <a:spcBef>
                  <a:spcPts val="0"/>
                </a:spcBef>
                <a:spcAft>
                  <a:spcPts val="600"/>
                </a:spcAft>
                <a:buClrTx/>
                <a:buSzTx/>
                <a:buFontTx/>
                <a:buNone/>
                <a:tabLst/>
                <a:defRPr/>
              </a:pPr>
              <a:t>7/7/2026</a:t>
            </a:fld>
            <a:endParaRPr kumimoji="0" lang="en-US" sz="1100" b="0" i="0" u="none" strike="noStrike" cap="none" spc="0" normalizeH="0" baseline="0" noProof="0">
              <a:ln>
                <a:noFill/>
              </a:ln>
              <a:solidFill>
                <a:schemeClr val="tx1">
                  <a:lumMod val="50000"/>
                  <a:lumOff val="50000"/>
                </a:schemeClr>
              </a:solidFill>
              <a:effectLst/>
              <a:uLnTx/>
              <a:uFillTx/>
              <a:latin typeface="+mn-lt"/>
              <a:cs typeface="+mn-cs"/>
            </a:endParaRPr>
          </a:p>
        </p:txBody>
      </p:sp>
      <p:sp>
        <p:nvSpPr>
          <p:cNvPr id="4" name="Slide Number Placeholder 3">
            <a:extLst>
              <a:ext uri="{FF2B5EF4-FFF2-40B4-BE49-F238E27FC236}">
                <a16:creationId xmlns:a16="http://schemas.microsoft.com/office/drawing/2014/main" id="{7DE0D2DF-EC6F-4D0C-E100-8C6509EA5640}"/>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E13E75AD-A17F-B640-BDFA-33D864DFCB3D}" type="slidenum">
              <a:rPr kumimoji="0" lang="en-US" sz="1100" b="0" i="0" u="none" strike="noStrike" cap="none" spc="0" normalizeH="0" baseline="0" noProof="0" smtClean="0">
                <a:ln>
                  <a:noFill/>
                </a:ln>
                <a:solidFill>
                  <a:schemeClr val="tx1">
                    <a:lumMod val="50000"/>
                    <a:lumOff val="50000"/>
                  </a:schemeClr>
                </a:solidFill>
                <a:effectLst/>
                <a:uLnTx/>
                <a:uFillTx/>
                <a:latin typeface="+mn-lt"/>
                <a:cs typeface="+mn-cs"/>
              </a:rPr>
              <a:pPr marR="0" lvl="0" indent="0" fontAlgn="auto">
                <a:spcBef>
                  <a:spcPts val="0"/>
                </a:spcBef>
                <a:spcAft>
                  <a:spcPts val="600"/>
                </a:spcAft>
                <a:buClrTx/>
                <a:buSzTx/>
                <a:buFontTx/>
                <a:buNone/>
                <a:tabLst/>
                <a:defRPr/>
              </a:pPr>
              <a:t>25</a:t>
            </a:fld>
            <a:endParaRPr kumimoji="0" lang="en-US" sz="1100" b="0" i="0" u="none" strike="noStrike" cap="none" spc="0" normalizeH="0" baseline="0" noProof="0">
              <a:ln>
                <a:noFill/>
              </a:ln>
              <a:solidFill>
                <a:schemeClr val="tx1">
                  <a:lumMod val="50000"/>
                  <a:lumOff val="50000"/>
                </a:schemeClr>
              </a:solidFill>
              <a:effectLst/>
              <a:uLnTx/>
              <a:uFillTx/>
              <a:latin typeface="+mn-lt"/>
              <a:cs typeface="+mn-cs"/>
            </a:endParaRPr>
          </a:p>
        </p:txBody>
      </p:sp>
    </p:spTree>
    <p:extLst>
      <p:ext uri="{BB962C8B-B14F-4D97-AF65-F5344CB8AC3E}">
        <p14:creationId xmlns:p14="http://schemas.microsoft.com/office/powerpoint/2010/main" val="412201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0C34-2F94-71A0-119C-D371D225A1F0}"/>
              </a:ext>
            </a:extLst>
          </p:cNvPr>
          <p:cNvSpPr>
            <a:spLocks noGrp="1"/>
          </p:cNvSpPr>
          <p:nvPr>
            <p:ph type="title"/>
          </p:nvPr>
        </p:nvSpPr>
        <p:spPr/>
        <p:txBody>
          <a:bodyPr>
            <a:normAutofit/>
          </a:bodyPr>
          <a:lstStyle/>
          <a:p>
            <a:r>
              <a:rPr lang="en-US" sz="3200" b="1">
                <a:latin typeface="+mn-lt"/>
              </a:rPr>
              <a:t>Key Supplier Diversity Contract Requirements</a:t>
            </a:r>
            <a:endParaRPr lang="en-US" sz="3200">
              <a:latin typeface="+mn-lt"/>
            </a:endParaRPr>
          </a:p>
        </p:txBody>
      </p:sp>
      <p:sp>
        <p:nvSpPr>
          <p:cNvPr id="3" name="Content Placeholder 2">
            <a:extLst>
              <a:ext uri="{FF2B5EF4-FFF2-40B4-BE49-F238E27FC236}">
                <a16:creationId xmlns:a16="http://schemas.microsoft.com/office/drawing/2014/main" id="{CDF5D144-B1AF-001B-9DEA-F87EE27A4288}"/>
              </a:ext>
            </a:extLst>
          </p:cNvPr>
          <p:cNvSpPr>
            <a:spLocks noGrp="1"/>
          </p:cNvSpPr>
          <p:nvPr>
            <p:ph idx="1"/>
          </p:nvPr>
        </p:nvSpPr>
        <p:spPr>
          <a:xfrm>
            <a:off x="654518" y="1825625"/>
            <a:ext cx="10842066" cy="2977194"/>
          </a:xfrm>
        </p:spPr>
        <p:txBody>
          <a:bodyPr vert="horz" lIns="91440" tIns="45720" rIns="91440" bIns="45720" rtlCol="0" anchor="t">
            <a:normAutofit fontScale="92500" lnSpcReduction="20000"/>
          </a:bodyPr>
          <a:lstStyle/>
          <a:p>
            <a:pPr marL="469900" lvl="1" indent="-279400">
              <a:buClr>
                <a:schemeClr val="accent6">
                  <a:lumMod val="75000"/>
                </a:schemeClr>
              </a:buClr>
              <a:buSzPct val="110000"/>
              <a:buFont typeface="Arial" panose="020B0604020202020204" pitchFamily="34" charset="0"/>
              <a:buChar char="•"/>
            </a:pPr>
            <a:r>
              <a:rPr lang="en-US" sz="2800" b="1">
                <a:solidFill>
                  <a:schemeClr val="dk1"/>
                </a:solidFill>
                <a:latin typeface="+mn-lt"/>
              </a:rPr>
              <a:t>Bidders</a:t>
            </a:r>
            <a:r>
              <a:rPr lang="en-US" sz="2800">
                <a:solidFill>
                  <a:schemeClr val="dk1"/>
                </a:solidFill>
                <a:latin typeface="+mn-lt"/>
              </a:rPr>
              <a:t> must propose a specific commitment to be spent with certified diverse companies (SDP Partners).</a:t>
            </a:r>
          </a:p>
          <a:p>
            <a:pPr marL="469900" lvl="1" indent="-279400">
              <a:buClr>
                <a:schemeClr val="accent6">
                  <a:lumMod val="75000"/>
                </a:schemeClr>
              </a:buClr>
              <a:buSzPct val="110000"/>
              <a:buFont typeface="Arial" panose="020B0604020202020204" pitchFamily="34" charset="0"/>
              <a:buChar char="•"/>
            </a:pPr>
            <a:endParaRPr lang="en-US" sz="1050" b="1">
              <a:solidFill>
                <a:schemeClr val="dk1"/>
              </a:solidFill>
              <a:latin typeface="+mn-lt"/>
            </a:endParaRPr>
          </a:p>
          <a:p>
            <a:pPr marL="469900" lvl="1" indent="-279400">
              <a:buClr>
                <a:schemeClr val="accent6">
                  <a:lumMod val="75000"/>
                </a:schemeClr>
              </a:buClr>
              <a:buSzPct val="110000"/>
            </a:pPr>
            <a:r>
              <a:rPr lang="en-US" sz="2800" b="1">
                <a:solidFill>
                  <a:schemeClr val="dk1"/>
                </a:solidFill>
                <a:latin typeface="+mn-lt"/>
                <a:cs typeface="Arial"/>
              </a:rPr>
              <a:t>Contractors</a:t>
            </a:r>
            <a:r>
              <a:rPr lang="en-US" sz="2800">
                <a:solidFill>
                  <a:schemeClr val="dk1"/>
                </a:solidFill>
                <a:latin typeface="+mn-lt"/>
                <a:cs typeface="Arial"/>
              </a:rPr>
              <a:t> must report spending with SDP Partner(s) for the duration of the contract. All awarded prime vendors that commit to partnerships with diverse partnerships with diverse subcontractors will be responsible for using B2Gnow, an online contract compliance system.</a:t>
            </a:r>
            <a:endParaRPr lang="en-US" sz="2800">
              <a:solidFill>
                <a:schemeClr val="dk1"/>
              </a:solidFill>
              <a:latin typeface="+mn-lt"/>
              <a:ea typeface="Calibri"/>
            </a:endParaRPr>
          </a:p>
          <a:p>
            <a:pPr marL="469900" lvl="1" indent="-279400">
              <a:buClr>
                <a:schemeClr val="accent6">
                  <a:lumMod val="75000"/>
                </a:schemeClr>
              </a:buClr>
              <a:buSzPct val="110000"/>
              <a:buFont typeface="Arial" panose="020B0604020202020204" pitchFamily="34" charset="0"/>
              <a:buChar char="•"/>
            </a:pPr>
            <a:endParaRPr lang="en-US" sz="1050" b="1">
              <a:solidFill>
                <a:schemeClr val="dk1"/>
              </a:solidFill>
              <a:latin typeface="+mn-lt"/>
            </a:endParaRPr>
          </a:p>
          <a:p>
            <a:pPr marL="469900" lvl="1" indent="-279400">
              <a:buClr>
                <a:schemeClr val="accent6">
                  <a:lumMod val="75000"/>
                </a:schemeClr>
              </a:buClr>
              <a:buSzPct val="110000"/>
              <a:buFont typeface="Arial" panose="020B0604020202020204" pitchFamily="34" charset="0"/>
              <a:buChar char="•"/>
            </a:pPr>
            <a:r>
              <a:rPr lang="en-US" sz="2800" b="1">
                <a:solidFill>
                  <a:schemeClr val="dk1"/>
                </a:solidFill>
                <a:latin typeface="+mn-lt"/>
              </a:rPr>
              <a:t>SDP Partners </a:t>
            </a:r>
            <a:r>
              <a:rPr lang="en-US" sz="2800">
                <a:solidFill>
                  <a:schemeClr val="tx1"/>
                </a:solidFill>
                <a:latin typeface="+mn-lt"/>
              </a:rPr>
              <a:t>utilized by Contractors </a:t>
            </a:r>
            <a:r>
              <a:rPr lang="en-US" sz="2800">
                <a:solidFill>
                  <a:schemeClr val="dk1"/>
                </a:solidFill>
                <a:latin typeface="+mn-lt"/>
              </a:rPr>
              <a:t>must be listed in one of the two directories identified in this presentation.</a:t>
            </a:r>
            <a:endParaRPr lang="en-US" sz="2800">
              <a:latin typeface="+mn-lt"/>
              <a:cs typeface="Arial" pitchFamily="34" charset="0"/>
            </a:endParaRPr>
          </a:p>
          <a:p>
            <a:endParaRPr lang="en-US"/>
          </a:p>
        </p:txBody>
      </p:sp>
      <p:sp>
        <p:nvSpPr>
          <p:cNvPr id="4" name="Slide Number Placeholder 3">
            <a:extLst>
              <a:ext uri="{FF2B5EF4-FFF2-40B4-BE49-F238E27FC236}">
                <a16:creationId xmlns:a16="http://schemas.microsoft.com/office/drawing/2014/main" id="{16D7363A-7372-4254-9068-AD81AFC88452}"/>
              </a:ext>
            </a:extLst>
          </p:cNvPr>
          <p:cNvSpPr>
            <a:spLocks noGrp="1"/>
          </p:cNvSpPr>
          <p:nvPr>
            <p:ph type="sldNum" sz="quarter" idx="12"/>
          </p:nvPr>
        </p:nvSpPr>
        <p:spPr/>
        <p:txBody>
          <a:bodyPr/>
          <a:lstStyle/>
          <a:p>
            <a:fld id="{E13E75AD-A17F-B640-BDFA-33D864DFCB3D}" type="slidenum">
              <a:rPr lang="en-US" smtClean="0"/>
              <a:pPr/>
              <a:t>26</a:t>
            </a:fld>
            <a:endParaRPr lang="en-US"/>
          </a:p>
        </p:txBody>
      </p:sp>
      <p:sp>
        <p:nvSpPr>
          <p:cNvPr id="6" name="Date Placeholder 5">
            <a:extLst>
              <a:ext uri="{FF2B5EF4-FFF2-40B4-BE49-F238E27FC236}">
                <a16:creationId xmlns:a16="http://schemas.microsoft.com/office/drawing/2014/main" id="{4B911A50-31AC-62FB-95FB-208E411043EB}"/>
              </a:ext>
            </a:extLst>
          </p:cNvPr>
          <p:cNvSpPr>
            <a:spLocks noGrp="1"/>
          </p:cNvSpPr>
          <p:nvPr>
            <p:ph type="dt" sz="half" idx="10"/>
          </p:nvPr>
        </p:nvSpPr>
        <p:spPr/>
        <p:txBody>
          <a:bodyPr/>
          <a:lstStyle/>
          <a:p>
            <a:fld id="{B2633CA9-336F-454B-81BA-6B397D31C827}" type="datetime1">
              <a:rPr lang="en-US" smtClean="0"/>
              <a:t>7/7/2026</a:t>
            </a:fld>
            <a:endParaRPr lang="en-US"/>
          </a:p>
        </p:txBody>
      </p:sp>
      <p:sp>
        <p:nvSpPr>
          <p:cNvPr id="8" name="TextBox 7">
            <a:extLst>
              <a:ext uri="{FF2B5EF4-FFF2-40B4-BE49-F238E27FC236}">
                <a16:creationId xmlns:a16="http://schemas.microsoft.com/office/drawing/2014/main" id="{A7D37032-121E-8BAD-C4FD-D4B6FD0B9E59}"/>
              </a:ext>
            </a:extLst>
          </p:cNvPr>
          <p:cNvSpPr txBox="1"/>
          <p:nvPr/>
        </p:nvSpPr>
        <p:spPr>
          <a:xfrm>
            <a:off x="2663301" y="5353235"/>
            <a:ext cx="7421731" cy="1107996"/>
          </a:xfrm>
          <a:prstGeom prst="rect">
            <a:avLst/>
          </a:prstGeom>
          <a:solidFill>
            <a:schemeClr val="bg2">
              <a:lumMod val="90000"/>
            </a:schemeClr>
          </a:solidFill>
        </p:spPr>
        <p:txBody>
          <a:bodyPr wrap="square" rtlCol="0">
            <a:spAutoFit/>
          </a:bodyPr>
          <a:lstStyle/>
          <a:p>
            <a:pPr indent="1028700">
              <a:buClr>
                <a:schemeClr val="accent6">
                  <a:lumMod val="75000"/>
                </a:schemeClr>
              </a:buClr>
            </a:pPr>
            <a:r>
              <a:rPr lang="en-US" sz="2200" b="1">
                <a:latin typeface="+mn-lt"/>
                <a:cs typeface="Arial" pitchFamily="34" charset="0"/>
              </a:rPr>
              <a:t>The SDP requirements apply even if your company:</a:t>
            </a:r>
          </a:p>
          <a:p>
            <a:pPr marL="1314450" lvl="1" indent="-285750">
              <a:buClr>
                <a:srgbClr val="E46C0A"/>
              </a:buClr>
              <a:buFont typeface="Arial" panose="020B0604020202020204" pitchFamily="34" charset="0"/>
              <a:buChar char="•"/>
            </a:pPr>
            <a:r>
              <a:rPr lang="en-US" sz="2200">
                <a:latin typeface="+mn-lt"/>
                <a:cs typeface="Arial" pitchFamily="34" charset="0"/>
              </a:rPr>
              <a:t>Does not have SDP Partners at the moment.</a:t>
            </a:r>
          </a:p>
          <a:p>
            <a:pPr marL="1314450" lvl="1" indent="-285750">
              <a:buClr>
                <a:srgbClr val="E46C0A"/>
              </a:buClr>
              <a:buFont typeface="Arial" panose="020B0604020202020204" pitchFamily="34" charset="0"/>
              <a:buChar char="•"/>
            </a:pPr>
            <a:r>
              <a:rPr lang="en-US" sz="2200">
                <a:latin typeface="+mn-lt"/>
                <a:cs typeface="Arial" pitchFamily="34" charset="0"/>
              </a:rPr>
              <a:t>Is a certified diverse business.</a:t>
            </a:r>
          </a:p>
        </p:txBody>
      </p:sp>
      <p:sp>
        <p:nvSpPr>
          <p:cNvPr id="10" name="Shape 1263">
            <a:extLst>
              <a:ext uri="{FF2B5EF4-FFF2-40B4-BE49-F238E27FC236}">
                <a16:creationId xmlns:a16="http://schemas.microsoft.com/office/drawing/2014/main" id="{9CCB8EFB-1B81-F1E9-27EA-8137A6FCC1C6}"/>
              </a:ext>
            </a:extLst>
          </p:cNvPr>
          <p:cNvSpPr/>
          <p:nvPr/>
        </p:nvSpPr>
        <p:spPr>
          <a:xfrm>
            <a:off x="2840853" y="5592932"/>
            <a:ext cx="630315" cy="573848"/>
          </a:xfrm>
          <a:prstGeom prst="ellipse">
            <a:avLst/>
          </a:prstGeom>
          <a:solidFill>
            <a:srgbClr val="00476D"/>
          </a:solidFill>
          <a:ln w="12700">
            <a:miter lim="400000"/>
            <a:tailEnd type="triangle"/>
          </a:ln>
        </p:spPr>
        <p:txBody>
          <a:bodyPr tIns="34290" bIns="34290" anchor="ctr"/>
          <a:lstStyle/>
          <a:p>
            <a:pPr algn="ctr" defTabSz="342900">
              <a:defRPr sz="3600">
                <a:solidFill>
                  <a:srgbClr val="FFFFFF"/>
                </a:solidFill>
                <a:latin typeface="Calibri"/>
                <a:ea typeface="Calibri"/>
                <a:cs typeface="Calibri"/>
                <a:sym typeface="Calibri"/>
              </a:defRPr>
            </a:pPr>
            <a:r>
              <a:rPr lang="en-US" sz="3000" b="1"/>
              <a:t>!</a:t>
            </a:r>
            <a:endParaRPr sz="3000" b="1"/>
          </a:p>
        </p:txBody>
      </p:sp>
    </p:spTree>
    <p:extLst>
      <p:ext uri="{BB962C8B-B14F-4D97-AF65-F5344CB8AC3E}">
        <p14:creationId xmlns:p14="http://schemas.microsoft.com/office/powerpoint/2010/main" val="2171656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668ED-8729-F24A-CB4D-901B1947B88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Recognized Third-Party Certifying Organizations</a:t>
            </a:r>
          </a:p>
        </p:txBody>
      </p:sp>
      <p:sp>
        <p:nvSpPr>
          <p:cNvPr id="6" name="Date Placeholder 5">
            <a:extLst>
              <a:ext uri="{FF2B5EF4-FFF2-40B4-BE49-F238E27FC236}">
                <a16:creationId xmlns:a16="http://schemas.microsoft.com/office/drawing/2014/main" id="{14AB827B-457B-8DE1-C41B-B048572EBCB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B2633CA9-336F-454B-81BA-6B397D31C827}" type="datetime1">
              <a:rPr lang="en-US">
                <a:solidFill>
                  <a:schemeClr val="tx1">
                    <a:tint val="75000"/>
                  </a:schemeClr>
                </a:solidFill>
                <a:latin typeface="+mn-lt"/>
                <a:cs typeface="+mn-cs"/>
              </a:rPr>
              <a:pPr>
                <a:spcAft>
                  <a:spcPts val="600"/>
                </a:spcAft>
              </a:pPr>
              <a:t>7/7/2026</a:t>
            </a:fld>
            <a:endParaRPr lang="en-US">
              <a:solidFill>
                <a:schemeClr val="tx1">
                  <a:tint val="75000"/>
                </a:schemeClr>
              </a:solidFill>
              <a:latin typeface="+mn-lt"/>
              <a:cs typeface="+mn-cs"/>
            </a:endParaRPr>
          </a:p>
        </p:txBody>
      </p:sp>
      <p:sp>
        <p:nvSpPr>
          <p:cNvPr id="4" name="Slide Number Placeholder 3">
            <a:extLst>
              <a:ext uri="{FF2B5EF4-FFF2-40B4-BE49-F238E27FC236}">
                <a16:creationId xmlns:a16="http://schemas.microsoft.com/office/drawing/2014/main" id="{E92AEFA5-07D5-D1F0-E8AC-5A2243961F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13E75AD-A17F-B640-BDFA-33D864DFCB3D}" type="slidenum">
              <a:rPr lang="en-US">
                <a:solidFill>
                  <a:schemeClr val="tx1">
                    <a:tint val="75000"/>
                  </a:schemeClr>
                </a:solidFill>
                <a:latin typeface="+mn-lt"/>
                <a:cs typeface="+mn-cs"/>
              </a:rPr>
              <a:pPr>
                <a:spcAft>
                  <a:spcPts val="600"/>
                </a:spcAft>
              </a:pPr>
              <a:t>27</a:t>
            </a:fld>
            <a:endParaRPr lang="en-US">
              <a:solidFill>
                <a:schemeClr val="tx1">
                  <a:tint val="75000"/>
                </a:schemeClr>
              </a:solidFill>
              <a:latin typeface="+mn-lt"/>
              <a:cs typeface="+mn-cs"/>
            </a:endParaRPr>
          </a:p>
        </p:txBody>
      </p:sp>
      <p:sp>
        <p:nvSpPr>
          <p:cNvPr id="9" name="TextBox 8">
            <a:extLst>
              <a:ext uri="{FF2B5EF4-FFF2-40B4-BE49-F238E27FC236}">
                <a16:creationId xmlns:a16="http://schemas.microsoft.com/office/drawing/2014/main" id="{6815C9C7-102A-831C-E7EC-527DCB5B2C8A}"/>
              </a:ext>
            </a:extLst>
          </p:cNvPr>
          <p:cNvSpPr txBox="1"/>
          <p:nvPr/>
        </p:nvSpPr>
        <p:spPr>
          <a:xfrm>
            <a:off x="6356412" y="3355759"/>
            <a:ext cx="184731" cy="369332"/>
          </a:xfrm>
          <a:prstGeom prst="rect">
            <a:avLst/>
          </a:prstGeom>
          <a:noFill/>
        </p:spPr>
        <p:txBody>
          <a:bodyPr wrap="square" rtlCol="0">
            <a:spAutoFit/>
          </a:bodyPr>
          <a:lstStyle/>
          <a:p>
            <a:endParaRPr lang="en-US"/>
          </a:p>
        </p:txBody>
      </p:sp>
      <p:graphicFrame>
        <p:nvGraphicFramePr>
          <p:cNvPr id="10" name="Table 9">
            <a:extLst>
              <a:ext uri="{FF2B5EF4-FFF2-40B4-BE49-F238E27FC236}">
                <a16:creationId xmlns:a16="http://schemas.microsoft.com/office/drawing/2014/main" id="{05894A6B-9DC1-3B41-8825-532792F34124}"/>
              </a:ext>
            </a:extLst>
          </p:cNvPr>
          <p:cNvGraphicFramePr>
            <a:graphicFrameLocks noGrp="1"/>
          </p:cNvGraphicFramePr>
          <p:nvPr>
            <p:extLst>
              <p:ext uri="{D42A27DB-BD31-4B8C-83A1-F6EECF244321}">
                <p14:modId xmlns:p14="http://schemas.microsoft.com/office/powerpoint/2010/main" val="2277528791"/>
              </p:ext>
            </p:extLst>
          </p:nvPr>
        </p:nvGraphicFramePr>
        <p:xfrm>
          <a:off x="643467" y="1830328"/>
          <a:ext cx="10905066" cy="4084003"/>
        </p:xfrm>
        <a:graphic>
          <a:graphicData uri="http://schemas.openxmlformats.org/drawingml/2006/table">
            <a:tbl>
              <a:tblPr>
                <a:solidFill>
                  <a:srgbClr val="F2F2F2">
                    <a:alpha val="30196"/>
                  </a:srgbClr>
                </a:solidFill>
                <a:tableStyleId>{9D7B26C5-4107-4FEC-AEDC-1716B250A1EF}</a:tableStyleId>
              </a:tblPr>
              <a:tblGrid>
                <a:gridCol w="8270809">
                  <a:extLst>
                    <a:ext uri="{9D8B030D-6E8A-4147-A177-3AD203B41FA5}">
                      <a16:colId xmlns:a16="http://schemas.microsoft.com/office/drawing/2014/main" val="691437349"/>
                    </a:ext>
                  </a:extLst>
                </a:gridCol>
                <a:gridCol w="2634257">
                  <a:extLst>
                    <a:ext uri="{9D8B030D-6E8A-4147-A177-3AD203B41FA5}">
                      <a16:colId xmlns:a16="http://schemas.microsoft.com/office/drawing/2014/main" val="422692709"/>
                    </a:ext>
                  </a:extLst>
                </a:gridCol>
              </a:tblGrid>
              <a:tr h="583429">
                <a:tc>
                  <a:txBody>
                    <a:bodyPr/>
                    <a:lstStyle/>
                    <a:p>
                      <a:pPr algn="ctr" fontAlgn="ctr"/>
                      <a:r>
                        <a:rPr lang="en-US" sz="1900" b="1" u="none" strike="noStrike" cap="none" spc="0">
                          <a:solidFill>
                            <a:schemeClr val="tx1"/>
                          </a:solidFill>
                          <a:effectLst/>
                        </a:rPr>
                        <a:t>Certifying Organizations</a:t>
                      </a:r>
                      <a:endParaRPr lang="en-US" sz="1900" b="1"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fontAlgn="ctr"/>
                      <a:r>
                        <a:rPr lang="en-US" sz="1900" b="1" u="none" strike="noStrike" cap="none" spc="0">
                          <a:solidFill>
                            <a:schemeClr val="tx1"/>
                          </a:solidFill>
                          <a:effectLst/>
                        </a:rPr>
                        <a:t>Certification Category</a:t>
                      </a:r>
                      <a:endParaRPr lang="en-US" sz="1900" b="1"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805937069"/>
                  </a:ext>
                </a:extLst>
              </a:tr>
              <a:tr h="583429">
                <a:tc>
                  <a:txBody>
                    <a:bodyPr/>
                    <a:lstStyle/>
                    <a:p>
                      <a:pPr algn="l" fontAlgn="ctr"/>
                      <a:r>
                        <a:rPr lang="en-US" sz="1900" u="none" strike="noStrike" cap="none" spc="0">
                          <a:solidFill>
                            <a:schemeClr val="tx1"/>
                          </a:solidFill>
                          <a:effectLst/>
                        </a:rPr>
                        <a:t>Greater New England Minority Supplier Development Council (GNEMSDC)</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ctr"/>
                      <a:r>
                        <a:rPr lang="en-US" sz="1900" u="none" strike="noStrike" cap="none" spc="0">
                          <a:solidFill>
                            <a:schemeClr val="tx1"/>
                          </a:solidFill>
                          <a:effectLst/>
                        </a:rPr>
                        <a:t>MBE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051259513"/>
                  </a:ext>
                </a:extLst>
              </a:tr>
              <a:tr h="583429">
                <a:tc>
                  <a:txBody>
                    <a:bodyPr/>
                    <a:lstStyle/>
                    <a:p>
                      <a:pPr algn="l" fontAlgn="ctr"/>
                      <a:r>
                        <a:rPr lang="en-US" sz="1900" u="none" strike="noStrike" cap="none" spc="0">
                          <a:solidFill>
                            <a:schemeClr val="tx1"/>
                          </a:solidFill>
                          <a:effectLst/>
                        </a:rPr>
                        <a:t>Center for Women &amp; Enterprise (CWE) (New England – WBENC)</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ctr"/>
                      <a:r>
                        <a:rPr lang="en-US" sz="1900" u="none" strike="noStrike" cap="none" spc="0">
                          <a:solidFill>
                            <a:schemeClr val="tx1"/>
                          </a:solidFill>
                          <a:effectLst/>
                        </a:rPr>
                        <a:t>WBE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095275403"/>
                  </a:ext>
                </a:extLst>
              </a:tr>
              <a:tr h="583429">
                <a:tc>
                  <a:txBody>
                    <a:bodyPr/>
                    <a:lstStyle/>
                    <a:p>
                      <a:pPr algn="l" fontAlgn="ctr"/>
                      <a:r>
                        <a:rPr lang="en-US" sz="1900" u="none" strike="noStrike" cap="none" spc="0">
                          <a:solidFill>
                            <a:schemeClr val="tx1"/>
                          </a:solidFill>
                          <a:effectLst/>
                        </a:rPr>
                        <a:t>City of Boston</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ctr"/>
                      <a:r>
                        <a:rPr lang="en-US" sz="1900" u="none" strike="noStrike" cap="none" spc="0">
                          <a:solidFill>
                            <a:schemeClr val="tx1"/>
                          </a:solidFill>
                          <a:effectLst/>
                        </a:rPr>
                        <a:t>MBE/WBE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717791630"/>
                  </a:ext>
                </a:extLst>
              </a:tr>
              <a:tr h="583429">
                <a:tc>
                  <a:txBody>
                    <a:bodyPr/>
                    <a:lstStyle/>
                    <a:p>
                      <a:pPr algn="l" fontAlgn="ctr"/>
                      <a:r>
                        <a:rPr lang="en-US" sz="1900" u="none" strike="noStrike" cap="none" spc="0">
                          <a:solidFill>
                            <a:schemeClr val="tx1"/>
                          </a:solidFill>
                          <a:effectLst/>
                        </a:rPr>
                        <a:t>VetBiz/U.S. Department of Veterans Affairs</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ctr"/>
                      <a:r>
                        <a:rPr lang="en-US" sz="1900" u="none" strike="noStrike" cap="none" spc="0">
                          <a:solidFill>
                            <a:schemeClr val="tx1"/>
                          </a:solidFill>
                          <a:effectLst/>
                        </a:rPr>
                        <a:t>VOSB/SDVOSB</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858623956"/>
                  </a:ext>
                </a:extLst>
              </a:tr>
              <a:tr h="583429">
                <a:tc>
                  <a:txBody>
                    <a:bodyPr/>
                    <a:lstStyle/>
                    <a:p>
                      <a:pPr algn="l" fontAlgn="ctr"/>
                      <a:r>
                        <a:rPr lang="en-US" sz="1900" u="none" strike="noStrike" cap="none" spc="0">
                          <a:solidFill>
                            <a:schemeClr val="tx1"/>
                          </a:solidFill>
                          <a:effectLst/>
                        </a:rPr>
                        <a:t>NGLCC – National LGBT Chamber of Commerce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ctr"/>
                      <a:r>
                        <a:rPr lang="en-US" sz="1900" u="none" strike="noStrike" cap="none" spc="0">
                          <a:solidFill>
                            <a:schemeClr val="tx1"/>
                          </a:solidFill>
                          <a:effectLst/>
                        </a:rPr>
                        <a:t>LGBTBE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575252297"/>
                  </a:ext>
                </a:extLst>
              </a:tr>
              <a:tr h="583429">
                <a:tc>
                  <a:txBody>
                    <a:bodyPr/>
                    <a:lstStyle/>
                    <a:p>
                      <a:pPr algn="l" fontAlgn="ctr"/>
                      <a:r>
                        <a:rPr lang="en-US" sz="1900" u="none" strike="noStrike" cap="none" spc="0">
                          <a:solidFill>
                            <a:schemeClr val="tx1"/>
                          </a:solidFill>
                          <a:effectLst/>
                        </a:rPr>
                        <a:t>Disability: IN (formerly the US Business Leadership Network – USBLN)</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lgn="l" fontAlgn="ctr"/>
                      <a:r>
                        <a:rPr lang="en-US" sz="1900" u="none" strike="noStrike" cap="none" spc="0">
                          <a:solidFill>
                            <a:schemeClr val="tx1"/>
                          </a:solidFill>
                          <a:effectLst/>
                        </a:rPr>
                        <a:t>DOBE and SDVOBE</a:t>
                      </a:r>
                      <a:endParaRPr lang="en-US" sz="1900" b="0" i="0" u="none" strike="noStrike" cap="none" spc="0">
                        <a:solidFill>
                          <a:schemeClr val="tx1"/>
                        </a:solidFill>
                        <a:effectLst/>
                        <a:latin typeface="Calibri" panose="020F0502020204030204" pitchFamily="34" charset="0"/>
                      </a:endParaRPr>
                    </a:p>
                  </a:txBody>
                  <a:tcPr marL="160237" marR="29801" marT="123259" marB="123259"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1228210171"/>
                  </a:ext>
                </a:extLst>
              </a:tr>
            </a:tbl>
          </a:graphicData>
        </a:graphic>
      </p:graphicFrame>
    </p:spTree>
    <p:extLst>
      <p:ext uri="{BB962C8B-B14F-4D97-AF65-F5344CB8AC3E}">
        <p14:creationId xmlns:p14="http://schemas.microsoft.com/office/powerpoint/2010/main" val="295202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B9FB-D6F5-47C0-8E91-7258B793420D}"/>
              </a:ext>
            </a:extLst>
          </p:cNvPr>
          <p:cNvSpPr>
            <a:spLocks noGrp="1"/>
          </p:cNvSpPr>
          <p:nvPr>
            <p:ph type="title"/>
          </p:nvPr>
        </p:nvSpPr>
        <p:spPr/>
        <p:txBody>
          <a:bodyPr/>
          <a:lstStyle/>
          <a:p>
            <a:r>
              <a:rPr lang="en-US" b="1"/>
              <a:t>Finding Partners</a:t>
            </a:r>
          </a:p>
        </p:txBody>
      </p:sp>
      <p:pic>
        <p:nvPicPr>
          <p:cNvPr id="7" name="Picture 6">
            <a:extLst>
              <a:ext uri="{FF2B5EF4-FFF2-40B4-BE49-F238E27FC236}">
                <a16:creationId xmlns:a16="http://schemas.microsoft.com/office/drawing/2014/main" id="{93AC3CE0-422B-40EF-8769-C2B99C572E63}"/>
              </a:ext>
            </a:extLst>
          </p:cNvPr>
          <p:cNvPicPr>
            <a:picLocks noChangeAspect="1"/>
          </p:cNvPicPr>
          <p:nvPr/>
        </p:nvPicPr>
        <p:blipFill>
          <a:blip r:embed="rId2"/>
          <a:stretch>
            <a:fillRect/>
          </a:stretch>
        </p:blipFill>
        <p:spPr>
          <a:xfrm>
            <a:off x="6432177" y="1258004"/>
            <a:ext cx="3899647" cy="2919949"/>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466AFFB5-AC9D-46C1-B5C4-19823BABE6DB}"/>
              </a:ext>
            </a:extLst>
          </p:cNvPr>
          <p:cNvPicPr>
            <a:picLocks noChangeAspect="1"/>
          </p:cNvPicPr>
          <p:nvPr/>
        </p:nvPicPr>
        <p:blipFill rotWithShape="1">
          <a:blip r:embed="rId3"/>
          <a:srcRect t="3280" b="2408"/>
          <a:stretch/>
        </p:blipFill>
        <p:spPr>
          <a:xfrm>
            <a:off x="7667395" y="3629191"/>
            <a:ext cx="3885601" cy="2836979"/>
          </a:xfrm>
          <a:prstGeom prst="rect">
            <a:avLst/>
          </a:prstGeom>
          <a:ln>
            <a:solidFill>
              <a:schemeClr val="bg1">
                <a:lumMod val="75000"/>
              </a:schemeClr>
            </a:solidFill>
          </a:ln>
        </p:spPr>
      </p:pic>
      <p:sp>
        <p:nvSpPr>
          <p:cNvPr id="9" name="TextBox 8">
            <a:extLst>
              <a:ext uri="{FF2B5EF4-FFF2-40B4-BE49-F238E27FC236}">
                <a16:creationId xmlns:a16="http://schemas.microsoft.com/office/drawing/2014/main" id="{3BBB0FDE-51E8-4B91-AA92-DACDEE567E48}"/>
              </a:ext>
            </a:extLst>
          </p:cNvPr>
          <p:cNvSpPr txBox="1"/>
          <p:nvPr/>
        </p:nvSpPr>
        <p:spPr>
          <a:xfrm>
            <a:off x="1314823" y="1993113"/>
            <a:ext cx="4862550" cy="1233094"/>
          </a:xfrm>
          <a:prstGeom prst="rect">
            <a:avLst/>
          </a:prstGeom>
          <a:noFill/>
        </p:spPr>
        <p:txBody>
          <a:bodyPr wrap="none" rtlCol="0">
            <a:spAutoFit/>
          </a:bodyPr>
          <a:lstStyle/>
          <a:p>
            <a:pPr defTabSz="806867"/>
            <a:r>
              <a:rPr lang="en-US" sz="2118" b="1">
                <a:solidFill>
                  <a:prstClr val="black"/>
                </a:solidFill>
                <a:latin typeface="Calibri"/>
              </a:rPr>
              <a:t>The SDO Directory of Certified Businesses</a:t>
            </a:r>
          </a:p>
          <a:p>
            <a:pPr marL="252146" indent="-252146" defTabSz="806867">
              <a:buClr>
                <a:srgbClr val="FB921C"/>
              </a:buClr>
              <a:buFont typeface="Arial" panose="020B0604020202020204" pitchFamily="34" charset="0"/>
              <a:buChar char="•"/>
            </a:pPr>
            <a:r>
              <a:rPr lang="en-US" sz="1765">
                <a:solidFill>
                  <a:prstClr val="black"/>
                </a:solidFill>
                <a:latin typeface="Calibri"/>
              </a:rPr>
              <a:t>More than 3,700 certified businesses</a:t>
            </a:r>
          </a:p>
          <a:p>
            <a:pPr marL="252146" indent="-252146" defTabSz="806867">
              <a:buClr>
                <a:srgbClr val="FB921C"/>
              </a:buClr>
              <a:buFont typeface="Arial" panose="020B0604020202020204" pitchFamily="34" charset="0"/>
              <a:buChar char="•"/>
            </a:pPr>
            <a:r>
              <a:rPr lang="en-US" sz="1765">
                <a:solidFill>
                  <a:prstClr val="black"/>
                </a:solidFill>
                <a:latin typeface="Calibri"/>
              </a:rPr>
              <a:t>MBE, WBE, VBE, SDVOBE, DOBE, LGBTBE</a:t>
            </a:r>
          </a:p>
          <a:p>
            <a:pPr marL="252146" indent="-252146" defTabSz="806867">
              <a:buClr>
                <a:srgbClr val="FB921C"/>
              </a:buClr>
              <a:buFont typeface="Arial" panose="020B0604020202020204" pitchFamily="34" charset="0"/>
              <a:buChar char="•"/>
            </a:pPr>
            <a:r>
              <a:rPr lang="en-US" sz="1765">
                <a:solidFill>
                  <a:prstClr val="black"/>
                </a:solidFill>
                <a:latin typeface="Calibri"/>
                <a:hlinkClick r:id="rId4"/>
              </a:rPr>
              <a:t>www.mass.gov/sdp</a:t>
            </a:r>
            <a:r>
              <a:rPr lang="en-US" sz="1765">
                <a:solidFill>
                  <a:prstClr val="black"/>
                </a:solidFill>
                <a:latin typeface="Calibri"/>
              </a:rPr>
              <a:t> </a:t>
            </a:r>
          </a:p>
        </p:txBody>
      </p:sp>
      <p:sp>
        <p:nvSpPr>
          <p:cNvPr id="10" name="TextBox 9">
            <a:extLst>
              <a:ext uri="{FF2B5EF4-FFF2-40B4-BE49-F238E27FC236}">
                <a16:creationId xmlns:a16="http://schemas.microsoft.com/office/drawing/2014/main" id="{31BD96CD-DD4C-4E41-B175-67D6E1E7E190}"/>
              </a:ext>
            </a:extLst>
          </p:cNvPr>
          <p:cNvSpPr txBox="1"/>
          <p:nvPr/>
        </p:nvSpPr>
        <p:spPr>
          <a:xfrm>
            <a:off x="1314823" y="3958942"/>
            <a:ext cx="4781177" cy="1559017"/>
          </a:xfrm>
          <a:prstGeom prst="rect">
            <a:avLst/>
          </a:prstGeom>
          <a:noFill/>
        </p:spPr>
        <p:txBody>
          <a:bodyPr wrap="square" rtlCol="0">
            <a:spAutoFit/>
          </a:bodyPr>
          <a:lstStyle/>
          <a:p>
            <a:pPr defTabSz="806867"/>
            <a:r>
              <a:rPr lang="en-US" sz="2118" b="1">
                <a:solidFill>
                  <a:prstClr val="black"/>
                </a:solidFill>
                <a:latin typeface="Calibri"/>
              </a:rPr>
              <a:t>The U.S. Veterans Administration</a:t>
            </a:r>
          </a:p>
          <a:p>
            <a:pPr defTabSz="806867"/>
            <a:r>
              <a:rPr lang="en-US" sz="2118" b="1">
                <a:solidFill>
                  <a:prstClr val="black"/>
                </a:solidFill>
                <a:latin typeface="Calibri"/>
              </a:rPr>
              <a:t>Vendor Information Pages (VIP)</a:t>
            </a:r>
          </a:p>
          <a:p>
            <a:pPr marL="252146" indent="-252146" defTabSz="806867">
              <a:buClr>
                <a:srgbClr val="FB921C"/>
              </a:buClr>
              <a:buFont typeface="Arial" panose="020B0604020202020204" pitchFamily="34" charset="0"/>
              <a:buChar char="•"/>
            </a:pPr>
            <a:r>
              <a:rPr lang="en-US" sz="1765">
                <a:solidFill>
                  <a:prstClr val="black"/>
                </a:solidFill>
                <a:latin typeface="Calibri"/>
              </a:rPr>
              <a:t>More than 14,000 certified businesses</a:t>
            </a:r>
          </a:p>
          <a:p>
            <a:pPr marL="252146" indent="-252146" defTabSz="806867">
              <a:buClr>
                <a:srgbClr val="FB921C"/>
              </a:buClr>
              <a:buFont typeface="Arial" panose="020B0604020202020204" pitchFamily="34" charset="0"/>
              <a:buChar char="•"/>
            </a:pPr>
            <a:r>
              <a:rPr lang="en-US" sz="1765">
                <a:solidFill>
                  <a:prstClr val="black"/>
                </a:solidFill>
                <a:latin typeface="Calibri"/>
              </a:rPr>
              <a:t>VOSB, SDVOSB</a:t>
            </a:r>
          </a:p>
          <a:p>
            <a:pPr marL="252146" indent="-252146" defTabSz="806867">
              <a:buClr>
                <a:srgbClr val="FB921C"/>
              </a:buClr>
              <a:buFont typeface="Arial" panose="020B0604020202020204" pitchFamily="34" charset="0"/>
              <a:buChar char="•"/>
            </a:pPr>
            <a:r>
              <a:rPr lang="en-US" sz="1765" u="sng">
                <a:solidFill>
                  <a:srgbClr val="000000"/>
                </a:solidFill>
                <a:latin typeface="Calibri" panose="020F0502020204030204" pitchFamily="34" charset="0"/>
                <a:ea typeface="Times New Roman" panose="02020603050405020304" pitchFamily="18" charset="0"/>
                <a:hlinkClick r:id="rId5"/>
              </a:rPr>
              <a:t>https://vetbiz.va.gov/basic-search/</a:t>
            </a:r>
            <a:endParaRPr lang="en-US" sz="1765">
              <a:solidFill>
                <a:prstClr val="black"/>
              </a:solidFill>
              <a:latin typeface="Calibri"/>
            </a:endParaRPr>
          </a:p>
        </p:txBody>
      </p:sp>
      <p:pic>
        <p:nvPicPr>
          <p:cNvPr id="11" name="Graphic 10" descr="Badge 1 outline">
            <a:extLst>
              <a:ext uri="{FF2B5EF4-FFF2-40B4-BE49-F238E27FC236}">
                <a16:creationId xmlns:a16="http://schemas.microsoft.com/office/drawing/2014/main" id="{1B0BE97F-D914-443C-ACF4-A6C1A8F81F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235" y="1993112"/>
            <a:ext cx="806824" cy="806824"/>
          </a:xfrm>
          <a:prstGeom prst="rect">
            <a:avLst/>
          </a:prstGeom>
        </p:spPr>
      </p:pic>
      <p:pic>
        <p:nvPicPr>
          <p:cNvPr id="12" name="Graphic 11" descr="Badge outline">
            <a:extLst>
              <a:ext uri="{FF2B5EF4-FFF2-40B4-BE49-F238E27FC236}">
                <a16:creationId xmlns:a16="http://schemas.microsoft.com/office/drawing/2014/main" id="{28A28C59-507C-411E-8B2E-67F12323E2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235" y="3966882"/>
            <a:ext cx="806824" cy="806824"/>
          </a:xfrm>
          <a:prstGeom prst="rect">
            <a:avLst/>
          </a:prstGeom>
        </p:spPr>
      </p:pic>
      <p:sp>
        <p:nvSpPr>
          <p:cNvPr id="15" name="Shape 1281">
            <a:extLst>
              <a:ext uri="{FF2B5EF4-FFF2-40B4-BE49-F238E27FC236}">
                <a16:creationId xmlns:a16="http://schemas.microsoft.com/office/drawing/2014/main" id="{4F345D9B-3860-41A8-9CB5-CD53521A403A}"/>
              </a:ext>
            </a:extLst>
          </p:cNvPr>
          <p:cNvSpPr/>
          <p:nvPr/>
        </p:nvSpPr>
        <p:spPr>
          <a:xfrm>
            <a:off x="448235" y="1105811"/>
            <a:ext cx="9076765" cy="468459"/>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defTabSz="806867">
              <a:defRPr sz="3600">
                <a:solidFill>
                  <a:srgbClr val="0A0A0A"/>
                </a:solidFill>
              </a:defRPr>
            </a:pPr>
            <a:r>
              <a:rPr lang="en-US" sz="2647" spc="-44">
                <a:solidFill>
                  <a:srgbClr val="00476D"/>
                </a:solidFill>
                <a:latin typeface="Calibri"/>
              </a:rPr>
              <a:t>Online Directories of Certified Businesses</a:t>
            </a:r>
          </a:p>
        </p:txBody>
      </p:sp>
    </p:spTree>
    <p:extLst>
      <p:ext uri="{BB962C8B-B14F-4D97-AF65-F5344CB8AC3E}">
        <p14:creationId xmlns:p14="http://schemas.microsoft.com/office/powerpoint/2010/main" val="2940424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B9FB-D6F5-47C0-8E91-7258B793420D}"/>
              </a:ext>
            </a:extLst>
          </p:cNvPr>
          <p:cNvSpPr>
            <a:spLocks noGrp="1"/>
          </p:cNvSpPr>
          <p:nvPr>
            <p:ph type="title"/>
          </p:nvPr>
        </p:nvSpPr>
        <p:spPr/>
        <p:txBody>
          <a:bodyPr/>
          <a:lstStyle/>
          <a:p>
            <a:r>
              <a:rPr lang="en-US" b="1"/>
              <a:t>Finding Eligible Certified Partners</a:t>
            </a:r>
          </a:p>
        </p:txBody>
      </p:sp>
      <p:sp>
        <p:nvSpPr>
          <p:cNvPr id="24" name="Shape 1263">
            <a:extLst>
              <a:ext uri="{FF2B5EF4-FFF2-40B4-BE49-F238E27FC236}">
                <a16:creationId xmlns:a16="http://schemas.microsoft.com/office/drawing/2014/main" id="{FE5A740A-FEDA-4399-AB99-CC663E6ADEEB}"/>
              </a:ext>
            </a:extLst>
          </p:cNvPr>
          <p:cNvSpPr/>
          <p:nvPr/>
        </p:nvSpPr>
        <p:spPr>
          <a:xfrm>
            <a:off x="527290" y="1357859"/>
            <a:ext cx="474379" cy="451189"/>
          </a:xfrm>
          <a:prstGeom prst="ellipse">
            <a:avLst/>
          </a:prstGeom>
          <a:solidFill>
            <a:srgbClr val="00476D"/>
          </a:solidFill>
          <a:ln w="12700">
            <a:miter lim="400000"/>
            <a:tailEnd type="triangle"/>
          </a:ln>
        </p:spPr>
        <p:txBody>
          <a:bodyPr tIns="30256" bIns="30256" anchor="ctr"/>
          <a:lstStyle/>
          <a:p>
            <a:pPr algn="ctr" defTabSz="302575">
              <a:defRPr sz="3600">
                <a:solidFill>
                  <a:srgbClr val="FFFFFF"/>
                </a:solidFill>
                <a:latin typeface="Calibri"/>
                <a:ea typeface="Calibri"/>
                <a:cs typeface="Calibri"/>
                <a:sym typeface="Calibri"/>
              </a:defRPr>
            </a:pPr>
            <a:r>
              <a:rPr lang="en-US" sz="2471" b="1"/>
              <a:t>1</a:t>
            </a:r>
            <a:endParaRPr sz="2471" b="1"/>
          </a:p>
        </p:txBody>
      </p:sp>
      <p:sp>
        <p:nvSpPr>
          <p:cNvPr id="25" name="Shape 1281">
            <a:extLst>
              <a:ext uri="{FF2B5EF4-FFF2-40B4-BE49-F238E27FC236}">
                <a16:creationId xmlns:a16="http://schemas.microsoft.com/office/drawing/2014/main" id="{482D78B0-BF51-4AFD-9A4A-535D2EF6FBD9}"/>
              </a:ext>
            </a:extLst>
          </p:cNvPr>
          <p:cNvSpPr/>
          <p:nvPr/>
        </p:nvSpPr>
        <p:spPr>
          <a:xfrm>
            <a:off x="1003814" y="1657924"/>
            <a:ext cx="7445421" cy="549826"/>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588" b="0" i="1">
                <a:solidFill>
                  <a:schemeClr val="bg1">
                    <a:lumMod val="50000"/>
                  </a:schemeClr>
                </a:solidFill>
                <a:latin typeface="+mn-lt"/>
              </a:rPr>
              <a:t>Download the lists of eligible SDP partners from the SDO and </a:t>
            </a:r>
            <a:r>
              <a:rPr lang="en-US" sz="1588" b="0" i="1" err="1">
                <a:solidFill>
                  <a:schemeClr val="bg1">
                    <a:lumMod val="50000"/>
                  </a:schemeClr>
                </a:solidFill>
                <a:latin typeface="+mn-lt"/>
              </a:rPr>
              <a:t>VetBiz</a:t>
            </a:r>
            <a:r>
              <a:rPr lang="en-US" sz="1588" b="0" i="1">
                <a:solidFill>
                  <a:schemeClr val="bg1">
                    <a:lumMod val="50000"/>
                  </a:schemeClr>
                </a:solidFill>
                <a:latin typeface="+mn-lt"/>
              </a:rPr>
              <a:t> directories</a:t>
            </a:r>
            <a:r>
              <a:rPr lang="en-US" sz="1588" b="0" i="1">
                <a:latin typeface="+mn-lt"/>
              </a:rPr>
              <a:t> </a:t>
            </a:r>
            <a:r>
              <a:rPr lang="en-US" sz="1588" b="0" i="1">
                <a:solidFill>
                  <a:schemeClr val="bg1">
                    <a:lumMod val="50000"/>
                  </a:schemeClr>
                </a:solidFill>
                <a:latin typeface="+mn-lt"/>
              </a:rPr>
              <a:t>and compare your current suppliers to those lists.</a:t>
            </a:r>
            <a:endParaRPr sz="1588" b="0" i="1">
              <a:solidFill>
                <a:schemeClr val="bg1">
                  <a:lumMod val="50000"/>
                </a:schemeClr>
              </a:solidFill>
              <a:latin typeface="+mn-lt"/>
            </a:endParaRPr>
          </a:p>
        </p:txBody>
      </p:sp>
      <p:sp>
        <p:nvSpPr>
          <p:cNvPr id="27" name="Shape 1281">
            <a:extLst>
              <a:ext uri="{FF2B5EF4-FFF2-40B4-BE49-F238E27FC236}">
                <a16:creationId xmlns:a16="http://schemas.microsoft.com/office/drawing/2014/main" id="{F0804FC4-A6FD-460A-BF1A-1EBDB97E4CCD}"/>
              </a:ext>
            </a:extLst>
          </p:cNvPr>
          <p:cNvSpPr/>
          <p:nvPr/>
        </p:nvSpPr>
        <p:spPr>
          <a:xfrm>
            <a:off x="1010531" y="1321056"/>
            <a:ext cx="5115180" cy="359774"/>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941" spc="-44">
                <a:solidFill>
                  <a:srgbClr val="00476C"/>
                </a:solidFill>
                <a:latin typeface="+mn-lt"/>
              </a:rPr>
              <a:t>Find</a:t>
            </a:r>
            <a:r>
              <a:rPr lang="en-US" sz="1941" spc="-44">
                <a:solidFill>
                  <a:srgbClr val="002060"/>
                </a:solidFill>
                <a:latin typeface="+mn-lt"/>
              </a:rPr>
              <a:t> </a:t>
            </a:r>
            <a:r>
              <a:rPr lang="en-US" sz="1941" spc="-44">
                <a:solidFill>
                  <a:srgbClr val="E46C0A"/>
                </a:solidFill>
                <a:latin typeface="+mn-lt"/>
              </a:rPr>
              <a:t>current</a:t>
            </a:r>
            <a:r>
              <a:rPr lang="en-US" sz="1941" spc="-44">
                <a:solidFill>
                  <a:srgbClr val="002060"/>
                </a:solidFill>
                <a:latin typeface="+mn-lt"/>
              </a:rPr>
              <a:t> </a:t>
            </a:r>
            <a:r>
              <a:rPr lang="en-US" sz="1941" spc="-44">
                <a:solidFill>
                  <a:srgbClr val="00476C"/>
                </a:solidFill>
                <a:latin typeface="+mn-lt"/>
              </a:rPr>
              <a:t>suppliers that are </a:t>
            </a:r>
            <a:r>
              <a:rPr lang="en-US" sz="1941" spc="-44">
                <a:solidFill>
                  <a:srgbClr val="E46C0A"/>
                </a:solidFill>
                <a:latin typeface="+mn-lt"/>
              </a:rPr>
              <a:t>certified</a:t>
            </a:r>
            <a:endParaRPr sz="1941" spc="-44">
              <a:solidFill>
                <a:srgbClr val="E46C0A"/>
              </a:solidFill>
              <a:latin typeface="+mn-lt"/>
            </a:endParaRPr>
          </a:p>
        </p:txBody>
      </p:sp>
      <p:sp>
        <p:nvSpPr>
          <p:cNvPr id="30" name="Shape 1281">
            <a:extLst>
              <a:ext uri="{FF2B5EF4-FFF2-40B4-BE49-F238E27FC236}">
                <a16:creationId xmlns:a16="http://schemas.microsoft.com/office/drawing/2014/main" id="{31C39FEF-031F-4780-8746-045A6B52ECE3}"/>
              </a:ext>
            </a:extLst>
          </p:cNvPr>
          <p:cNvSpPr/>
          <p:nvPr/>
        </p:nvSpPr>
        <p:spPr>
          <a:xfrm>
            <a:off x="1018104" y="4370295"/>
            <a:ext cx="7431131" cy="549826"/>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588" b="0" i="1">
                <a:solidFill>
                  <a:schemeClr val="bg1">
                    <a:lumMod val="50000"/>
                  </a:schemeClr>
                </a:solidFill>
                <a:latin typeface="+mn-lt"/>
              </a:rPr>
              <a:t>On an ongoing basis, closely monitor incoming state orders and projects for the potential to hire diverse businesses as subcontractors.</a:t>
            </a:r>
            <a:endParaRPr sz="1588" b="0" i="1">
              <a:solidFill>
                <a:schemeClr val="bg1">
                  <a:lumMod val="50000"/>
                </a:schemeClr>
              </a:solidFill>
              <a:latin typeface="+mn-lt"/>
            </a:endParaRPr>
          </a:p>
        </p:txBody>
      </p:sp>
      <p:sp>
        <p:nvSpPr>
          <p:cNvPr id="31" name="Shape 1281">
            <a:extLst>
              <a:ext uri="{FF2B5EF4-FFF2-40B4-BE49-F238E27FC236}">
                <a16:creationId xmlns:a16="http://schemas.microsoft.com/office/drawing/2014/main" id="{A233CF05-15A3-4C49-BDF3-72C994C6A857}"/>
              </a:ext>
            </a:extLst>
          </p:cNvPr>
          <p:cNvSpPr/>
          <p:nvPr/>
        </p:nvSpPr>
        <p:spPr>
          <a:xfrm>
            <a:off x="1009075" y="3778979"/>
            <a:ext cx="6459886" cy="658446"/>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941" spc="-44">
                <a:solidFill>
                  <a:srgbClr val="00476D"/>
                </a:solidFill>
                <a:latin typeface="+mn-lt"/>
              </a:rPr>
              <a:t>Identify</a:t>
            </a:r>
            <a:r>
              <a:rPr lang="en-US" sz="1941" spc="-44">
                <a:solidFill>
                  <a:srgbClr val="002060"/>
                </a:solidFill>
                <a:latin typeface="+mn-lt"/>
              </a:rPr>
              <a:t> </a:t>
            </a:r>
            <a:r>
              <a:rPr lang="en-US" sz="1941" spc="-44">
                <a:solidFill>
                  <a:srgbClr val="E46C0A"/>
                </a:solidFill>
                <a:latin typeface="+mn-lt"/>
              </a:rPr>
              <a:t>subcontracting needs </a:t>
            </a:r>
            <a:r>
              <a:rPr lang="en-US" sz="1941" spc="-44">
                <a:solidFill>
                  <a:srgbClr val="00476D"/>
                </a:solidFill>
                <a:latin typeface="+mn-lt"/>
              </a:rPr>
              <a:t>that may be met </a:t>
            </a:r>
          </a:p>
          <a:p>
            <a:pPr algn="l">
              <a:defRPr sz="3600">
                <a:solidFill>
                  <a:srgbClr val="0A0A0A"/>
                </a:solidFill>
              </a:defRPr>
            </a:pPr>
            <a:r>
              <a:rPr lang="en-US" sz="1941" spc="-44">
                <a:solidFill>
                  <a:srgbClr val="00476D"/>
                </a:solidFill>
                <a:latin typeface="+mn-lt"/>
              </a:rPr>
              <a:t>by a </a:t>
            </a:r>
            <a:r>
              <a:rPr lang="en-US" sz="1941" spc="-44">
                <a:solidFill>
                  <a:srgbClr val="E46C0A"/>
                </a:solidFill>
                <a:latin typeface="+mn-lt"/>
              </a:rPr>
              <a:t>new</a:t>
            </a:r>
            <a:r>
              <a:rPr lang="en-US" sz="1941" spc="-44">
                <a:solidFill>
                  <a:srgbClr val="002060"/>
                </a:solidFill>
                <a:latin typeface="+mn-lt"/>
              </a:rPr>
              <a:t> </a:t>
            </a:r>
            <a:r>
              <a:rPr lang="en-US" sz="1941" spc="-44">
                <a:solidFill>
                  <a:srgbClr val="00476D"/>
                </a:solidFill>
                <a:latin typeface="+mn-lt"/>
              </a:rPr>
              <a:t>diverse business partner</a:t>
            </a:r>
            <a:endParaRPr sz="1941" spc="-44">
              <a:solidFill>
                <a:srgbClr val="00476D"/>
              </a:solidFill>
              <a:latin typeface="+mn-lt"/>
            </a:endParaRPr>
          </a:p>
        </p:txBody>
      </p:sp>
      <p:sp>
        <p:nvSpPr>
          <p:cNvPr id="35" name="Shape 1281">
            <a:extLst>
              <a:ext uri="{FF2B5EF4-FFF2-40B4-BE49-F238E27FC236}">
                <a16:creationId xmlns:a16="http://schemas.microsoft.com/office/drawing/2014/main" id="{7EC54576-85A8-41B1-9536-C3DFFB0C98FE}"/>
              </a:ext>
            </a:extLst>
          </p:cNvPr>
          <p:cNvSpPr/>
          <p:nvPr/>
        </p:nvSpPr>
        <p:spPr>
          <a:xfrm>
            <a:off x="1003813" y="2823882"/>
            <a:ext cx="7445421" cy="794189"/>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588" b="0" i="1">
                <a:solidFill>
                  <a:schemeClr val="bg1">
                    <a:lumMod val="50000"/>
                  </a:schemeClr>
                </a:solidFill>
                <a:latin typeface="+mn-lt"/>
              </a:rPr>
              <a:t>Survey your suppliers to find diverse companies that are not certified or are certified by an organization other than the Massachusetts SDO. Connect them with the SDO (</a:t>
            </a:r>
            <a:r>
              <a:rPr lang="en-US" sz="1588" b="0" i="1">
                <a:solidFill>
                  <a:srgbClr val="0000FF"/>
                </a:solidFill>
                <a:latin typeface="+mn-lt"/>
                <a:hlinkClick r:id="rId3">
                  <a:extLst>
                    <a:ext uri="{A12FA001-AC4F-418D-AE19-62706E023703}">
                      <ahyp:hlinkClr xmlns:ahyp="http://schemas.microsoft.com/office/drawing/2018/hyperlinkcolor" val="tx"/>
                    </a:ext>
                  </a:extLst>
                </a:hlinkClick>
              </a:rPr>
              <a:t>sdp@mass.gov</a:t>
            </a:r>
            <a:r>
              <a:rPr lang="en-US" sz="1588" b="0" i="1">
                <a:solidFill>
                  <a:schemeClr val="bg1">
                    <a:lumMod val="50000"/>
                  </a:schemeClr>
                </a:solidFill>
                <a:latin typeface="+mn-lt"/>
              </a:rPr>
              <a:t>) and encourage them to get certified.</a:t>
            </a:r>
            <a:endParaRPr sz="1588" b="0" i="1">
              <a:solidFill>
                <a:schemeClr val="bg1">
                  <a:lumMod val="50000"/>
                </a:schemeClr>
              </a:solidFill>
              <a:latin typeface="+mn-lt"/>
            </a:endParaRPr>
          </a:p>
        </p:txBody>
      </p:sp>
      <p:sp>
        <p:nvSpPr>
          <p:cNvPr id="36" name="Shape 1281">
            <a:extLst>
              <a:ext uri="{FF2B5EF4-FFF2-40B4-BE49-F238E27FC236}">
                <a16:creationId xmlns:a16="http://schemas.microsoft.com/office/drawing/2014/main" id="{B5BB832A-7D52-48B9-9CC5-ACB1A8E72FD1}"/>
              </a:ext>
            </a:extLst>
          </p:cNvPr>
          <p:cNvSpPr/>
          <p:nvPr/>
        </p:nvSpPr>
        <p:spPr>
          <a:xfrm>
            <a:off x="1009075" y="2464056"/>
            <a:ext cx="4481808" cy="359774"/>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941" spc="-44">
                <a:solidFill>
                  <a:srgbClr val="00476D"/>
                </a:solidFill>
                <a:latin typeface="+mn-lt"/>
              </a:rPr>
              <a:t>Find</a:t>
            </a:r>
            <a:r>
              <a:rPr lang="en-US" sz="1941" spc="-44">
                <a:solidFill>
                  <a:srgbClr val="002060"/>
                </a:solidFill>
                <a:latin typeface="+mn-lt"/>
              </a:rPr>
              <a:t> </a:t>
            </a:r>
            <a:r>
              <a:rPr lang="en-US" sz="1941" spc="-44">
                <a:solidFill>
                  <a:srgbClr val="E46C0A"/>
                </a:solidFill>
                <a:latin typeface="+mn-lt"/>
              </a:rPr>
              <a:t>current</a:t>
            </a:r>
            <a:r>
              <a:rPr lang="en-US" sz="1941" spc="-44">
                <a:solidFill>
                  <a:srgbClr val="002060"/>
                </a:solidFill>
                <a:latin typeface="+mn-lt"/>
              </a:rPr>
              <a:t> </a:t>
            </a:r>
            <a:r>
              <a:rPr lang="en-US" sz="1941" spc="-44">
                <a:solidFill>
                  <a:srgbClr val="00476D"/>
                </a:solidFill>
                <a:latin typeface="+mn-lt"/>
              </a:rPr>
              <a:t>suppliers that </a:t>
            </a:r>
            <a:r>
              <a:rPr lang="en-US" sz="1941" spc="-44">
                <a:solidFill>
                  <a:srgbClr val="E46C0A"/>
                </a:solidFill>
                <a:latin typeface="+mn-lt"/>
              </a:rPr>
              <a:t>may be certified</a:t>
            </a:r>
            <a:endParaRPr sz="1941" spc="-44">
              <a:solidFill>
                <a:srgbClr val="E46C0A"/>
              </a:solidFill>
              <a:latin typeface="+mn-lt"/>
            </a:endParaRPr>
          </a:p>
        </p:txBody>
      </p:sp>
      <p:sp>
        <p:nvSpPr>
          <p:cNvPr id="39" name="Shape 1281">
            <a:extLst>
              <a:ext uri="{FF2B5EF4-FFF2-40B4-BE49-F238E27FC236}">
                <a16:creationId xmlns:a16="http://schemas.microsoft.com/office/drawing/2014/main" id="{31C51A64-0022-4223-B215-7EE6C79EA3A1}"/>
              </a:ext>
            </a:extLst>
          </p:cNvPr>
          <p:cNvSpPr/>
          <p:nvPr/>
        </p:nvSpPr>
        <p:spPr>
          <a:xfrm>
            <a:off x="1018103" y="5825386"/>
            <a:ext cx="7431131" cy="549826"/>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588" b="0" i="1">
                <a:solidFill>
                  <a:schemeClr val="bg1">
                    <a:lumMod val="50000"/>
                  </a:schemeClr>
                </a:solidFill>
                <a:latin typeface="+mn-lt"/>
              </a:rPr>
              <a:t>On an ongoing basis, review your company’s business needs, including one-time purchases, to find areas where you may include new diverse suppliers.</a:t>
            </a:r>
            <a:endParaRPr sz="1588" b="0" i="1">
              <a:solidFill>
                <a:schemeClr val="bg1">
                  <a:lumMod val="50000"/>
                </a:schemeClr>
              </a:solidFill>
              <a:latin typeface="+mn-lt"/>
            </a:endParaRPr>
          </a:p>
        </p:txBody>
      </p:sp>
      <p:sp>
        <p:nvSpPr>
          <p:cNvPr id="40" name="Shape 1281">
            <a:extLst>
              <a:ext uri="{FF2B5EF4-FFF2-40B4-BE49-F238E27FC236}">
                <a16:creationId xmlns:a16="http://schemas.microsoft.com/office/drawing/2014/main" id="{5B227960-634B-4DAE-9980-A387810DFE6C}"/>
              </a:ext>
            </a:extLst>
          </p:cNvPr>
          <p:cNvSpPr/>
          <p:nvPr/>
        </p:nvSpPr>
        <p:spPr>
          <a:xfrm>
            <a:off x="1010531" y="5220269"/>
            <a:ext cx="6458430" cy="658446"/>
          </a:xfrm>
          <a:prstGeom prst="rect">
            <a:avLst/>
          </a:prstGeom>
          <a:ln w="12700">
            <a:miter lim="400000"/>
          </a:ln>
          <a:extLst>
            <a:ext uri="{C572A759-6A51-4108-AA02-DFA0A04FC94B}">
              <ma14:wrappingTextBoxFlag xmlns:ma14="http://schemas.microsoft.com/office/mac/drawingml/2011/main" xmlns="" val="1"/>
            </a:ext>
          </a:extLst>
        </p:spPr>
        <p:txBody>
          <a:bodyPr wrap="square" tIns="30256" bIns="30256">
            <a:spAutoFit/>
          </a:bodyPr>
          <a:lstStyle>
            <a:lvl1pPr algn="r" defTabSz="914400">
              <a:defRPr sz="2400" b="1">
                <a:solidFill>
                  <a:srgbClr val="878787"/>
                </a:solidFill>
                <a:latin typeface="Helvetica"/>
                <a:ea typeface="Helvetica"/>
                <a:cs typeface="Helvetica"/>
                <a:sym typeface="Helvetica"/>
              </a:defRPr>
            </a:lvl1pPr>
          </a:lstStyle>
          <a:p>
            <a:pPr algn="l">
              <a:defRPr sz="3600">
                <a:solidFill>
                  <a:srgbClr val="0A0A0A"/>
                </a:solidFill>
              </a:defRPr>
            </a:pPr>
            <a:r>
              <a:rPr lang="en-US" sz="1941" spc="-44">
                <a:solidFill>
                  <a:srgbClr val="00476D"/>
                </a:solidFill>
                <a:latin typeface="+mn-lt"/>
              </a:rPr>
              <a:t>Identify</a:t>
            </a:r>
            <a:r>
              <a:rPr lang="en-US" sz="1941" spc="-44">
                <a:solidFill>
                  <a:srgbClr val="002060"/>
                </a:solidFill>
                <a:latin typeface="+mn-lt"/>
              </a:rPr>
              <a:t> </a:t>
            </a:r>
            <a:r>
              <a:rPr lang="en-US" sz="1941" spc="-44">
                <a:solidFill>
                  <a:srgbClr val="E46C0A"/>
                </a:solidFill>
                <a:latin typeface="+mn-lt"/>
              </a:rPr>
              <a:t>general business needs </a:t>
            </a:r>
            <a:r>
              <a:rPr lang="en-US" sz="1941" spc="-44">
                <a:solidFill>
                  <a:srgbClr val="00476D"/>
                </a:solidFill>
                <a:latin typeface="+mn-lt"/>
              </a:rPr>
              <a:t>that may be met </a:t>
            </a:r>
          </a:p>
          <a:p>
            <a:pPr algn="l">
              <a:defRPr sz="3600">
                <a:solidFill>
                  <a:srgbClr val="0A0A0A"/>
                </a:solidFill>
              </a:defRPr>
            </a:pPr>
            <a:r>
              <a:rPr lang="en-US" sz="1941" spc="-44">
                <a:solidFill>
                  <a:srgbClr val="00476D"/>
                </a:solidFill>
                <a:latin typeface="+mn-lt"/>
              </a:rPr>
              <a:t>by a</a:t>
            </a:r>
            <a:r>
              <a:rPr lang="en-US" sz="1941" spc="-44">
                <a:solidFill>
                  <a:srgbClr val="002060"/>
                </a:solidFill>
                <a:latin typeface="+mn-lt"/>
              </a:rPr>
              <a:t> </a:t>
            </a:r>
            <a:r>
              <a:rPr lang="en-US" sz="1941" spc="-44">
                <a:solidFill>
                  <a:srgbClr val="E46C0A"/>
                </a:solidFill>
                <a:latin typeface="+mn-lt"/>
              </a:rPr>
              <a:t>new</a:t>
            </a:r>
            <a:r>
              <a:rPr lang="en-US" sz="1941" spc="-44">
                <a:solidFill>
                  <a:srgbClr val="002060"/>
                </a:solidFill>
                <a:latin typeface="+mn-lt"/>
              </a:rPr>
              <a:t> </a:t>
            </a:r>
            <a:r>
              <a:rPr lang="en-US" sz="1941" spc="-44">
                <a:solidFill>
                  <a:srgbClr val="00476D"/>
                </a:solidFill>
                <a:latin typeface="+mn-lt"/>
              </a:rPr>
              <a:t>diverse business partner</a:t>
            </a:r>
            <a:endParaRPr sz="1941" spc="-44">
              <a:solidFill>
                <a:srgbClr val="00476D"/>
              </a:solidFill>
              <a:latin typeface="+mn-lt"/>
            </a:endParaRPr>
          </a:p>
        </p:txBody>
      </p:sp>
      <p:pic>
        <p:nvPicPr>
          <p:cNvPr id="43" name="Picture 3">
            <a:extLst>
              <a:ext uri="{FF2B5EF4-FFF2-40B4-BE49-F238E27FC236}">
                <a16:creationId xmlns:a16="http://schemas.microsoft.com/office/drawing/2014/main" id="{7251E5B5-13D5-493A-8FCD-88505FCB94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16" r="34412"/>
          <a:stretch/>
        </p:blipFill>
        <p:spPr bwMode="auto">
          <a:xfrm>
            <a:off x="8998959" y="2385928"/>
            <a:ext cx="2558152" cy="225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a:extLst>
              <a:ext uri="{FF2B5EF4-FFF2-40B4-BE49-F238E27FC236}">
                <a16:creationId xmlns:a16="http://schemas.microsoft.com/office/drawing/2014/main" id="{D42A1B3B-DAB9-4D79-8BC8-6418EB058C3E}"/>
              </a:ext>
            </a:extLst>
          </p:cNvPr>
          <p:cNvSpPr txBox="1"/>
          <p:nvPr/>
        </p:nvSpPr>
        <p:spPr>
          <a:xfrm>
            <a:off x="8583706" y="4685917"/>
            <a:ext cx="3388659" cy="17895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206">
                <a:solidFill>
                  <a:prstClr val="white"/>
                </a:solidFill>
              </a:rPr>
              <a:t>Online Certification Self-Assessment Tool:</a:t>
            </a:r>
            <a:endParaRPr lang="en-US" sz="2206">
              <a:solidFill>
                <a:prstClr val="white"/>
              </a:solidFill>
              <a:hlinkClick r:id="rId5"/>
            </a:endParaRPr>
          </a:p>
          <a:p>
            <a:pPr algn="ctr"/>
            <a:r>
              <a:rPr lang="en-US" sz="2206" b="1">
                <a:solidFill>
                  <a:prstClr val="white"/>
                </a:solidFill>
                <a:hlinkClick r:id="rId6"/>
              </a:rPr>
              <a:t>https://www.mass.gov/forms/take-the-certification-self-assessment</a:t>
            </a:r>
            <a:endParaRPr lang="en-US" sz="2206" b="1">
              <a:solidFill>
                <a:prstClr val="white"/>
              </a:solidFill>
            </a:endParaRPr>
          </a:p>
        </p:txBody>
      </p:sp>
      <p:sp>
        <p:nvSpPr>
          <p:cNvPr id="28" name="Shape 1263">
            <a:extLst>
              <a:ext uri="{FF2B5EF4-FFF2-40B4-BE49-F238E27FC236}">
                <a16:creationId xmlns:a16="http://schemas.microsoft.com/office/drawing/2014/main" id="{6F975CE0-4AE1-40F6-93BB-1707F00FD685}"/>
              </a:ext>
            </a:extLst>
          </p:cNvPr>
          <p:cNvSpPr/>
          <p:nvPr/>
        </p:nvSpPr>
        <p:spPr>
          <a:xfrm>
            <a:off x="515471" y="2483080"/>
            <a:ext cx="474379" cy="451189"/>
          </a:xfrm>
          <a:prstGeom prst="ellipse">
            <a:avLst/>
          </a:prstGeom>
          <a:solidFill>
            <a:srgbClr val="00476D"/>
          </a:solidFill>
          <a:ln w="12700">
            <a:miter lim="400000"/>
            <a:tailEnd type="triangle"/>
          </a:ln>
        </p:spPr>
        <p:txBody>
          <a:bodyPr tIns="30256" bIns="30256" anchor="ctr"/>
          <a:lstStyle/>
          <a:p>
            <a:pPr algn="ctr" defTabSz="302575">
              <a:defRPr sz="3600">
                <a:solidFill>
                  <a:srgbClr val="FFFFFF"/>
                </a:solidFill>
                <a:latin typeface="Calibri"/>
                <a:ea typeface="Calibri"/>
                <a:cs typeface="Calibri"/>
                <a:sym typeface="Calibri"/>
              </a:defRPr>
            </a:pPr>
            <a:r>
              <a:rPr lang="en-US" sz="2471" b="1"/>
              <a:t>2</a:t>
            </a:r>
            <a:endParaRPr sz="2471" b="1"/>
          </a:p>
        </p:txBody>
      </p:sp>
      <p:sp>
        <p:nvSpPr>
          <p:cNvPr id="33" name="Shape 1263">
            <a:extLst>
              <a:ext uri="{FF2B5EF4-FFF2-40B4-BE49-F238E27FC236}">
                <a16:creationId xmlns:a16="http://schemas.microsoft.com/office/drawing/2014/main" id="{F84541E2-6ADE-456B-8D8A-782ECB7216D3}"/>
              </a:ext>
            </a:extLst>
          </p:cNvPr>
          <p:cNvSpPr/>
          <p:nvPr/>
        </p:nvSpPr>
        <p:spPr>
          <a:xfrm>
            <a:off x="527290" y="3903972"/>
            <a:ext cx="474379" cy="451189"/>
          </a:xfrm>
          <a:prstGeom prst="ellipse">
            <a:avLst/>
          </a:prstGeom>
          <a:solidFill>
            <a:srgbClr val="00476D"/>
          </a:solidFill>
          <a:ln w="12700">
            <a:miter lim="400000"/>
            <a:tailEnd type="triangle"/>
          </a:ln>
        </p:spPr>
        <p:txBody>
          <a:bodyPr tIns="30256" bIns="30256" anchor="ctr"/>
          <a:lstStyle/>
          <a:p>
            <a:pPr algn="ctr" defTabSz="302575">
              <a:defRPr sz="3600">
                <a:solidFill>
                  <a:srgbClr val="FFFFFF"/>
                </a:solidFill>
                <a:latin typeface="Calibri"/>
                <a:ea typeface="Calibri"/>
                <a:cs typeface="Calibri"/>
                <a:sym typeface="Calibri"/>
              </a:defRPr>
            </a:pPr>
            <a:r>
              <a:rPr lang="en-US" sz="2471" b="1"/>
              <a:t>3</a:t>
            </a:r>
            <a:endParaRPr sz="2471" b="1"/>
          </a:p>
        </p:txBody>
      </p:sp>
      <p:sp>
        <p:nvSpPr>
          <p:cNvPr id="38" name="Shape 1263">
            <a:extLst>
              <a:ext uri="{FF2B5EF4-FFF2-40B4-BE49-F238E27FC236}">
                <a16:creationId xmlns:a16="http://schemas.microsoft.com/office/drawing/2014/main" id="{EE03003B-D517-4D8B-9F7C-AA4C62937463}"/>
              </a:ext>
            </a:extLst>
          </p:cNvPr>
          <p:cNvSpPr/>
          <p:nvPr/>
        </p:nvSpPr>
        <p:spPr>
          <a:xfrm>
            <a:off x="524212" y="5340923"/>
            <a:ext cx="474379" cy="451189"/>
          </a:xfrm>
          <a:prstGeom prst="ellipse">
            <a:avLst/>
          </a:prstGeom>
          <a:solidFill>
            <a:srgbClr val="00476D"/>
          </a:solidFill>
          <a:ln w="12700">
            <a:miter lim="400000"/>
            <a:tailEnd type="triangle"/>
          </a:ln>
        </p:spPr>
        <p:txBody>
          <a:bodyPr tIns="30256" bIns="30256" anchor="ctr"/>
          <a:lstStyle/>
          <a:p>
            <a:pPr algn="ctr" defTabSz="302575">
              <a:defRPr sz="3600">
                <a:solidFill>
                  <a:srgbClr val="FFFFFF"/>
                </a:solidFill>
                <a:latin typeface="Calibri"/>
                <a:ea typeface="Calibri"/>
                <a:cs typeface="Calibri"/>
                <a:sym typeface="Calibri"/>
              </a:defRPr>
            </a:pPr>
            <a:r>
              <a:rPr lang="en-US" sz="2471" b="1"/>
              <a:t>4</a:t>
            </a:r>
            <a:endParaRPr sz="2471" b="1"/>
          </a:p>
        </p:txBody>
      </p:sp>
    </p:spTree>
    <p:extLst>
      <p:ext uri="{BB962C8B-B14F-4D97-AF65-F5344CB8AC3E}">
        <p14:creationId xmlns:p14="http://schemas.microsoft.com/office/powerpoint/2010/main" val="211184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25434-ED5B-6A4F-B98D-314DDA7A2D4A}"/>
              </a:ext>
            </a:extLst>
          </p:cNvPr>
          <p:cNvSpPr>
            <a:spLocks noGrp="1"/>
          </p:cNvSpPr>
          <p:nvPr>
            <p:ph type="title"/>
          </p:nvPr>
        </p:nvSpPr>
        <p:spPr>
          <a:xfrm>
            <a:off x="761840" y="1474168"/>
            <a:ext cx="4544762" cy="1401183"/>
          </a:xfrm>
        </p:spPr>
        <p:txBody>
          <a:bodyPr vert="horz" lIns="91440" tIns="45720" rIns="91440" bIns="45720" rtlCol="0" anchor="t">
            <a:normAutofit/>
          </a:bodyPr>
          <a:lstStyle/>
          <a:p>
            <a:r>
              <a:rPr lang="en-US" sz="3200" kern="1200">
                <a:solidFill>
                  <a:schemeClr val="tx1"/>
                </a:solidFill>
                <a:latin typeface="+mj-lt"/>
                <a:ea typeface="+mj-ea"/>
                <a:cs typeface="+mj-cs"/>
              </a:rPr>
              <a:t>Pre-Bid Logistics</a:t>
            </a:r>
          </a:p>
        </p:txBody>
      </p:sp>
      <p:cxnSp>
        <p:nvCxnSpPr>
          <p:cNvPr id="20" name="Straight Connector 1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1234B08-609B-7544-B28F-B01E97DF1CED}"/>
              </a:ext>
            </a:extLst>
          </p:cNvPr>
          <p:cNvSpPr>
            <a:spLocks noGrp="1"/>
          </p:cNvSpPr>
          <p:nvPr>
            <p:ph idx="1"/>
          </p:nvPr>
        </p:nvSpPr>
        <p:spPr>
          <a:xfrm>
            <a:off x="761840" y="2551176"/>
            <a:ext cx="4544762" cy="3602935"/>
          </a:xfrm>
        </p:spPr>
        <p:txBody>
          <a:bodyPr vert="horz" lIns="91440" tIns="45720" rIns="91440" bIns="45720" rtlCol="0">
            <a:normAutofit/>
          </a:bodyPr>
          <a:lstStyle/>
          <a:p>
            <a:pPr marL="0"/>
            <a:r>
              <a:rPr lang="en-US" sz="1300">
                <a:latin typeface="+mn-lt"/>
                <a:cs typeface="+mn-cs"/>
              </a:rPr>
              <a:t>First and most important…</a:t>
            </a:r>
          </a:p>
          <a:p>
            <a:r>
              <a:rPr lang="en-US" sz="1300">
                <a:latin typeface="+mn-lt"/>
                <a:cs typeface="+mn-cs"/>
              </a:rPr>
              <a:t>Thank you for being here and for your interest in partnering with the MBTA</a:t>
            </a:r>
          </a:p>
          <a:p>
            <a:r>
              <a:rPr lang="en-US" sz="1300">
                <a:latin typeface="+mn-lt"/>
                <a:cs typeface="+mn-cs"/>
              </a:rPr>
              <a:t>This RFP will be managed via COMMBUYS.  Instructions for log-in and use of COMMBUYS are described in </a:t>
            </a:r>
            <a:r>
              <a:rPr lang="en-US" sz="1300">
                <a:latin typeface="+mn-lt"/>
                <a:cs typeface="+mn-cs"/>
                <a:hlinkClick r:id="rId3"/>
              </a:rPr>
              <a:t>Instructions for Vendors Responding to Bids</a:t>
            </a:r>
            <a:r>
              <a:rPr lang="en-US" sz="1300">
                <a:latin typeface="+mn-lt"/>
                <a:cs typeface="+mn-cs"/>
              </a:rPr>
              <a:t>.</a:t>
            </a:r>
          </a:p>
          <a:p>
            <a:r>
              <a:rPr lang="en-US" sz="1300">
                <a:latin typeface="+mn-lt"/>
                <a:cs typeface="+mn-cs"/>
              </a:rPr>
              <a:t>For COMMBUYS assistance please contact the OSD Help Desk at 888-MA-State (627-8283) or </a:t>
            </a:r>
            <a:r>
              <a:rPr lang="en-US" sz="1300">
                <a:latin typeface="+mn-lt"/>
                <a:cs typeface="+mn-cs"/>
                <a:hlinkClick r:id="rId4"/>
              </a:rPr>
              <a:t>osdhelpdesk@mass.gov</a:t>
            </a:r>
            <a:r>
              <a:rPr lang="en-US" sz="1300">
                <a:latin typeface="+mn-lt"/>
                <a:cs typeface="+mn-cs"/>
              </a:rPr>
              <a:t>.</a:t>
            </a:r>
          </a:p>
          <a:p>
            <a:r>
              <a:rPr kumimoji="0" lang="en-US" sz="1300" b="0" i="0" u="none" strike="noStrike" cap="none" spc="0" normalizeH="0" baseline="0" noProof="0">
                <a:ln>
                  <a:noFill/>
                </a:ln>
                <a:effectLst/>
                <a:uLnTx/>
                <a:uFillTx/>
                <a:latin typeface="+mn-lt"/>
                <a:cs typeface="+mn-cs"/>
              </a:rPr>
              <a:t>This presentation in part or in whole is not meant to take precedence over the RFP documents in RFP </a:t>
            </a:r>
            <a:r>
              <a:rPr lang="en-US" sz="1300">
                <a:latin typeface="+mn-lt"/>
                <a:cs typeface="+mn-cs"/>
              </a:rPr>
              <a:t>88-26</a:t>
            </a:r>
            <a:r>
              <a:rPr kumimoji="0" lang="en-US" sz="1300" b="0" i="0" u="none" strike="noStrike" cap="none" spc="0" normalizeH="0" baseline="0" noProof="0">
                <a:ln>
                  <a:noFill/>
                </a:ln>
                <a:effectLst/>
                <a:uLnTx/>
                <a:uFillTx/>
                <a:latin typeface="+mn-lt"/>
                <a:cs typeface="+mn-cs"/>
              </a:rPr>
              <a:t> as posted on COMMBUYS, please refer to COMMBUYS for the most accurate information.</a:t>
            </a:r>
          </a:p>
          <a:p>
            <a:r>
              <a:rPr lang="en-US" sz="1300">
                <a:latin typeface="+mn-lt"/>
                <a:cs typeface="+mn-cs"/>
              </a:rPr>
              <a:t>All communication regarding this bid must be submitted to the MBTA Procurement &amp; Logistics point of contact via COMMBUYS.</a:t>
            </a:r>
          </a:p>
          <a:p>
            <a:endParaRPr kumimoji="0" lang="en-US" sz="1300" b="0" i="0" u="none" strike="noStrike" cap="none" spc="0" normalizeH="0" baseline="0" noProof="0">
              <a:ln>
                <a:noFill/>
              </a:ln>
              <a:effectLst/>
              <a:uLnTx/>
              <a:uFillTx/>
              <a:latin typeface="+mn-lt"/>
              <a:cs typeface="+mn-cs"/>
            </a:endParaRPr>
          </a:p>
          <a:p>
            <a:endParaRPr lang="en-US" sz="1300">
              <a:latin typeface="+mn-lt"/>
              <a:cs typeface="+mn-cs"/>
            </a:endParaRPr>
          </a:p>
          <a:p>
            <a:endParaRPr lang="en-US" sz="1300">
              <a:latin typeface="+mn-lt"/>
              <a:cs typeface="+mn-cs"/>
            </a:endParaRPr>
          </a:p>
          <a:p>
            <a:endParaRPr lang="en-US" sz="1300">
              <a:latin typeface="+mn-lt"/>
              <a:cs typeface="+mn-cs"/>
            </a:endParaRPr>
          </a:p>
        </p:txBody>
      </p:sp>
      <p:sp>
        <p:nvSpPr>
          <p:cNvPr id="7" name="Date Placeholder 6">
            <a:extLst>
              <a:ext uri="{FF2B5EF4-FFF2-40B4-BE49-F238E27FC236}">
                <a16:creationId xmlns:a16="http://schemas.microsoft.com/office/drawing/2014/main" id="{14F0BA26-AC86-794A-A4CF-2CE121818B6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D8D4942-0724-5243-A2C9-385692A49ED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7/7/2026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509B76A8-C8B1-7C43-8AFC-6BF718FF317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13E75AD-A17F-B640-BDFA-33D864DFCB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C41F5E0C-B2CC-FF43-4BF3-EC6C071C82E9}"/>
              </a:ext>
            </a:extLst>
          </p:cNvPr>
          <p:cNvSpPr txBox="1"/>
          <p:nvPr/>
        </p:nvSpPr>
        <p:spPr>
          <a:xfrm>
            <a:off x="3048755" y="3108098"/>
            <a:ext cx="60975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4" name="Picture 6" descr="The RIDE app logo with three smartphones and screenshots of the new app interface with maps and options.">
            <a:extLst>
              <a:ext uri="{FF2B5EF4-FFF2-40B4-BE49-F238E27FC236}">
                <a16:creationId xmlns:a16="http://schemas.microsoft.com/office/drawing/2014/main" id="{97B5E85C-283C-8F36-BF25-D16DB1D2F7C2}"/>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10017" b="10017"/>
          <a:stretch>
            <a:fillRect/>
          </a:stretch>
        </p:blipFill>
        <p:spPr bwMode="auto">
          <a:xfrm>
            <a:off x="5524179" y="2297263"/>
            <a:ext cx="6479026" cy="291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0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8">
            <a:extLst>
              <a:ext uri="{FF2B5EF4-FFF2-40B4-BE49-F238E27FC236}">
                <a16:creationId xmlns:a16="http://schemas.microsoft.com/office/drawing/2014/main" id="{D20AEB5B-DFC7-42B4-9FAA-6B95E01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5124" y="0"/>
            <a:ext cx="747687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8925DC-3848-654E-9821-A9CE898814A8}"/>
              </a:ext>
            </a:extLst>
          </p:cNvPr>
          <p:cNvSpPr>
            <a:spLocks noGrp="1"/>
          </p:cNvSpPr>
          <p:nvPr>
            <p:ph type="ctrTitle"/>
          </p:nvPr>
        </p:nvSpPr>
        <p:spPr>
          <a:xfrm>
            <a:off x="514905" y="2945524"/>
            <a:ext cx="5921406" cy="2274388"/>
          </a:xfrm>
        </p:spPr>
        <p:txBody>
          <a:bodyPr vert="horz" lIns="91440" tIns="45720" rIns="91440" bIns="45720" rtlCol="0" anchor="t">
            <a:normAutofit/>
          </a:bodyPr>
          <a:lstStyle/>
          <a:p>
            <a:pPr algn="l"/>
            <a:r>
              <a:rPr lang="en-US" sz="6000" kern="1200">
                <a:solidFill>
                  <a:schemeClr val="tx1"/>
                </a:solidFill>
                <a:latin typeface="+mj-lt"/>
                <a:ea typeface="+mj-ea"/>
                <a:cs typeface="+mj-cs"/>
              </a:rPr>
              <a:t>Training Resources </a:t>
            </a:r>
          </a:p>
        </p:txBody>
      </p:sp>
      <p:grpSp>
        <p:nvGrpSpPr>
          <p:cNvPr id="36" name="Group 10">
            <a:extLst>
              <a:ext uri="{FF2B5EF4-FFF2-40B4-BE49-F238E27FC236}">
                <a16:creationId xmlns:a16="http://schemas.microsoft.com/office/drawing/2014/main" id="{64B93721-934F-4F1E-A868-0B2BA110D3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960" y="561256"/>
            <a:ext cx="1128382" cy="847206"/>
            <a:chOff x="7393391" y="1075612"/>
            <a:chExt cx="1128382" cy="847206"/>
          </a:xfrm>
        </p:grpSpPr>
        <p:sp>
          <p:nvSpPr>
            <p:cNvPr id="12" name="Freeform 5">
              <a:extLst>
                <a:ext uri="{FF2B5EF4-FFF2-40B4-BE49-F238E27FC236}">
                  <a16:creationId xmlns:a16="http://schemas.microsoft.com/office/drawing/2014/main" id="{99494AF8-52DE-4016-B1B9-5D16974BA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
              <a:extLst>
                <a:ext uri="{FF2B5EF4-FFF2-40B4-BE49-F238E27FC236}">
                  <a16:creationId xmlns:a16="http://schemas.microsoft.com/office/drawing/2014/main" id="{C27115E3-8DBD-460F-8EAD-44E126174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21359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D99A-32E5-4A96-8F99-C02E89C65745}"/>
              </a:ext>
            </a:extLst>
          </p:cNvPr>
          <p:cNvSpPr>
            <a:spLocks noGrp="1"/>
          </p:cNvSpPr>
          <p:nvPr>
            <p:ph type="title"/>
          </p:nvPr>
        </p:nvSpPr>
        <p:spPr/>
        <p:txBody>
          <a:bodyPr/>
          <a:lstStyle/>
          <a:p>
            <a:r>
              <a:rPr lang="en-US">
                <a:latin typeface="+mn-lt"/>
              </a:rPr>
              <a:t>COMMBUYS Q&amp;A</a:t>
            </a:r>
          </a:p>
        </p:txBody>
      </p:sp>
      <p:sp>
        <p:nvSpPr>
          <p:cNvPr id="3" name="Content Placeholder 2">
            <a:extLst>
              <a:ext uri="{FF2B5EF4-FFF2-40B4-BE49-F238E27FC236}">
                <a16:creationId xmlns:a16="http://schemas.microsoft.com/office/drawing/2014/main" id="{8199E109-3E01-45DA-9C36-547B544F59B6}"/>
              </a:ext>
            </a:extLst>
          </p:cNvPr>
          <p:cNvSpPr>
            <a:spLocks noGrp="1"/>
          </p:cNvSpPr>
          <p:nvPr>
            <p:ph idx="1"/>
          </p:nvPr>
        </p:nvSpPr>
        <p:spPr>
          <a:xfrm>
            <a:off x="654519" y="1825626"/>
            <a:ext cx="10504712" cy="365125"/>
          </a:xfrm>
        </p:spPr>
        <p:txBody>
          <a:bodyPr>
            <a:normAutofit lnSpcReduction="10000"/>
          </a:bodyPr>
          <a:lstStyle/>
          <a:p>
            <a:pPr marL="0" indent="0">
              <a:buNone/>
            </a:pPr>
            <a:r>
              <a:rPr lang="en-US" sz="2000" kern="0">
                <a:solidFill>
                  <a:schemeClr val="bg1">
                    <a:lumMod val="50000"/>
                  </a:schemeClr>
                </a:solidFill>
                <a:latin typeface="+mn-lt"/>
              </a:rPr>
              <a:t>Please watch this short video that demonstrates how to use the tool to ask questions about the bid.</a:t>
            </a:r>
          </a:p>
          <a:p>
            <a:endParaRPr lang="en-US"/>
          </a:p>
        </p:txBody>
      </p:sp>
      <p:sp>
        <p:nvSpPr>
          <p:cNvPr id="4" name="Slide Number Placeholder 3">
            <a:extLst>
              <a:ext uri="{FF2B5EF4-FFF2-40B4-BE49-F238E27FC236}">
                <a16:creationId xmlns:a16="http://schemas.microsoft.com/office/drawing/2014/main" id="{70564A7F-1275-428F-046A-B0DF96F88FB1}"/>
              </a:ext>
            </a:extLst>
          </p:cNvPr>
          <p:cNvSpPr>
            <a:spLocks noGrp="1"/>
          </p:cNvSpPr>
          <p:nvPr>
            <p:ph type="sldNum" sz="quarter" idx="12"/>
          </p:nvPr>
        </p:nvSpPr>
        <p:spPr/>
        <p:txBody>
          <a:bodyPr/>
          <a:lstStyle/>
          <a:p>
            <a:fld id="{E13E75AD-A17F-B640-BDFA-33D864DFCB3D}" type="slidenum">
              <a:rPr lang="en-US" smtClean="0"/>
              <a:pPr/>
              <a:t>31</a:t>
            </a:fld>
            <a:endParaRPr lang="en-US"/>
          </a:p>
        </p:txBody>
      </p:sp>
      <p:sp>
        <p:nvSpPr>
          <p:cNvPr id="5" name="Text Placeholder 4">
            <a:extLst>
              <a:ext uri="{FF2B5EF4-FFF2-40B4-BE49-F238E27FC236}">
                <a16:creationId xmlns:a16="http://schemas.microsoft.com/office/drawing/2014/main" id="{0CF9DAAF-C7B5-4D55-30E6-EAB658C19543}"/>
              </a:ext>
            </a:extLst>
          </p:cNvPr>
          <p:cNvSpPr>
            <a:spLocks noGrp="1"/>
          </p:cNvSpPr>
          <p:nvPr>
            <p:ph type="body" sz="quarter" idx="13"/>
          </p:nvPr>
        </p:nvSpPr>
        <p:spPr/>
        <p:txBody>
          <a:bodyPr/>
          <a:lstStyle/>
          <a:p>
            <a:r>
              <a:rPr lang="en-US" sz="1600" kern="0">
                <a:solidFill>
                  <a:schemeClr val="bg1">
                    <a:lumMod val="50000"/>
                  </a:schemeClr>
                </a:solidFill>
                <a:latin typeface="+mn-lt"/>
              </a:rPr>
              <a:t>COMMBUYS Q&amp;A is a tool to manage dialogue between buyers and bidders.</a:t>
            </a:r>
          </a:p>
          <a:p>
            <a:endParaRPr lang="en-US"/>
          </a:p>
        </p:txBody>
      </p:sp>
      <p:sp>
        <p:nvSpPr>
          <p:cNvPr id="6" name="Date Placeholder 5">
            <a:extLst>
              <a:ext uri="{FF2B5EF4-FFF2-40B4-BE49-F238E27FC236}">
                <a16:creationId xmlns:a16="http://schemas.microsoft.com/office/drawing/2014/main" id="{0B42A643-0304-2C6B-3E84-3FEB3786257E}"/>
              </a:ext>
            </a:extLst>
          </p:cNvPr>
          <p:cNvSpPr>
            <a:spLocks noGrp="1"/>
          </p:cNvSpPr>
          <p:nvPr>
            <p:ph type="dt" sz="half" idx="10"/>
          </p:nvPr>
        </p:nvSpPr>
        <p:spPr/>
        <p:txBody>
          <a:bodyPr/>
          <a:lstStyle/>
          <a:p>
            <a:fld id="{B2633CA9-336F-454B-81BA-6B397D31C827}" type="datetime1">
              <a:rPr lang="en-US" smtClean="0"/>
              <a:t>7/7/2026</a:t>
            </a:fld>
            <a:endParaRPr lang="en-US"/>
          </a:p>
        </p:txBody>
      </p:sp>
      <p:pic>
        <p:nvPicPr>
          <p:cNvPr id="11" name="Picture 10" descr="Graphical user interface, text, application, Teams&#10;&#10;Description automatically generated">
            <a:extLst>
              <a:ext uri="{FF2B5EF4-FFF2-40B4-BE49-F238E27FC236}">
                <a16:creationId xmlns:a16="http://schemas.microsoft.com/office/drawing/2014/main" id="{A81913BA-0B0C-8950-752D-6AFD0788ADB5}"/>
              </a:ext>
            </a:extLst>
          </p:cNvPr>
          <p:cNvPicPr>
            <a:picLocks noChangeAspect="1"/>
          </p:cNvPicPr>
          <p:nvPr/>
        </p:nvPicPr>
        <p:blipFill>
          <a:blip r:embed="rId3"/>
          <a:stretch>
            <a:fillRect/>
          </a:stretch>
        </p:blipFill>
        <p:spPr>
          <a:xfrm>
            <a:off x="5171913" y="2689095"/>
            <a:ext cx="5630061" cy="2762636"/>
          </a:xfrm>
          <a:prstGeom prst="rect">
            <a:avLst/>
          </a:prstGeom>
        </p:spPr>
      </p:pic>
      <p:sp>
        <p:nvSpPr>
          <p:cNvPr id="12" name="TextBox 11">
            <a:extLst>
              <a:ext uri="{FF2B5EF4-FFF2-40B4-BE49-F238E27FC236}">
                <a16:creationId xmlns:a16="http://schemas.microsoft.com/office/drawing/2014/main" id="{DC1A6D4D-5569-D07B-740E-FDC4979AF235}"/>
              </a:ext>
            </a:extLst>
          </p:cNvPr>
          <p:cNvSpPr txBox="1"/>
          <p:nvPr/>
        </p:nvSpPr>
        <p:spPr>
          <a:xfrm>
            <a:off x="1642369" y="3675355"/>
            <a:ext cx="1746953" cy="369332"/>
          </a:xfrm>
          <a:prstGeom prst="rect">
            <a:avLst/>
          </a:prstGeom>
          <a:noFill/>
        </p:spPr>
        <p:txBody>
          <a:bodyPr wrap="none" rtlCol="0">
            <a:spAutoFit/>
          </a:bodyPr>
          <a:lstStyle/>
          <a:p>
            <a:r>
              <a:rPr lang="en-US">
                <a:hlinkClick r:id="rId4"/>
              </a:rPr>
              <a:t>Link to the video</a:t>
            </a:r>
            <a:endParaRPr lang="en-US"/>
          </a:p>
        </p:txBody>
      </p:sp>
    </p:spTree>
    <p:extLst>
      <p:ext uri="{BB962C8B-B14F-4D97-AF65-F5344CB8AC3E}">
        <p14:creationId xmlns:p14="http://schemas.microsoft.com/office/powerpoint/2010/main" val="4223495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A818-A703-1613-0576-7F0D630EFFBB}"/>
              </a:ext>
            </a:extLst>
          </p:cNvPr>
          <p:cNvSpPr>
            <a:spLocks noGrp="1"/>
          </p:cNvSpPr>
          <p:nvPr>
            <p:ph type="title"/>
          </p:nvPr>
        </p:nvSpPr>
        <p:spPr/>
        <p:txBody>
          <a:bodyPr/>
          <a:lstStyle/>
          <a:p>
            <a:r>
              <a:rPr lang="en-US">
                <a:latin typeface="+mn-lt"/>
              </a:rPr>
              <a:t>COMMBUYS Training</a:t>
            </a:r>
          </a:p>
        </p:txBody>
      </p:sp>
      <p:sp>
        <p:nvSpPr>
          <p:cNvPr id="3" name="Content Placeholder 2">
            <a:extLst>
              <a:ext uri="{FF2B5EF4-FFF2-40B4-BE49-F238E27FC236}">
                <a16:creationId xmlns:a16="http://schemas.microsoft.com/office/drawing/2014/main" id="{4C53621E-EA2A-38B8-4BF9-02F97FF85FB5}"/>
              </a:ext>
            </a:extLst>
          </p:cNvPr>
          <p:cNvSpPr>
            <a:spLocks noGrp="1"/>
          </p:cNvSpPr>
          <p:nvPr>
            <p:ph idx="1"/>
          </p:nvPr>
        </p:nvSpPr>
        <p:spPr>
          <a:xfrm>
            <a:off x="239697" y="2563404"/>
            <a:ext cx="5408628" cy="1254926"/>
          </a:xfrm>
        </p:spPr>
        <p:txBody>
          <a:bodyPr>
            <a:normAutofit/>
          </a:bodyPr>
          <a:lstStyle/>
          <a:p>
            <a:pPr marL="0" indent="0" algn="ctr">
              <a:spcAft>
                <a:spcPts val="600"/>
              </a:spcAft>
              <a:buNone/>
            </a:pPr>
            <a:r>
              <a:rPr lang="en-US" sz="1600" b="1">
                <a:solidFill>
                  <a:schemeClr val="bg1">
                    <a:lumMod val="50000"/>
                  </a:schemeClr>
                </a:solidFill>
                <a:latin typeface="+mn-lt"/>
              </a:rPr>
              <a:t>Pre-recorded Webcast</a:t>
            </a:r>
          </a:p>
          <a:p>
            <a:pPr marL="0" indent="0" algn="ctr">
              <a:buNone/>
            </a:pPr>
            <a:r>
              <a:rPr lang="en-US" sz="1600" i="1">
                <a:solidFill>
                  <a:schemeClr val="bg1">
                    <a:lumMod val="50000"/>
                  </a:schemeClr>
                </a:solidFill>
                <a:latin typeface="+mn-lt"/>
              </a:rPr>
              <a:t>How to Locate and Respond to Bid Solicitations in COMMBUYS</a:t>
            </a:r>
          </a:p>
          <a:p>
            <a:pPr marL="0" indent="0" algn="ctr">
              <a:spcAft>
                <a:spcPts val="600"/>
              </a:spcAft>
              <a:buNone/>
            </a:pPr>
            <a:r>
              <a:rPr lang="en-US" sz="1600">
                <a:solidFill>
                  <a:schemeClr val="bg1">
                    <a:lumMod val="50000"/>
                  </a:schemeClr>
                </a:solidFill>
                <a:latin typeface="+mn-lt"/>
                <a:hlinkClick r:id="rId3"/>
              </a:rPr>
              <a:t>Link to the recording</a:t>
            </a:r>
            <a:r>
              <a:rPr lang="en-US" sz="1600">
                <a:solidFill>
                  <a:schemeClr val="bg1">
                    <a:lumMod val="50000"/>
                  </a:schemeClr>
                </a:solidFill>
                <a:latin typeface="+mn-lt"/>
              </a:rPr>
              <a:t>.</a:t>
            </a:r>
          </a:p>
        </p:txBody>
      </p:sp>
      <p:sp>
        <p:nvSpPr>
          <p:cNvPr id="4" name="Slide Number Placeholder 3">
            <a:extLst>
              <a:ext uri="{FF2B5EF4-FFF2-40B4-BE49-F238E27FC236}">
                <a16:creationId xmlns:a16="http://schemas.microsoft.com/office/drawing/2014/main" id="{794AADCC-52F7-1732-CF8C-192D1F0A3A07}"/>
              </a:ext>
            </a:extLst>
          </p:cNvPr>
          <p:cNvSpPr>
            <a:spLocks noGrp="1"/>
          </p:cNvSpPr>
          <p:nvPr>
            <p:ph type="sldNum" sz="quarter" idx="12"/>
          </p:nvPr>
        </p:nvSpPr>
        <p:spPr/>
        <p:txBody>
          <a:bodyPr/>
          <a:lstStyle/>
          <a:p>
            <a:fld id="{E13E75AD-A17F-B640-BDFA-33D864DFCB3D}" type="slidenum">
              <a:rPr lang="en-US" smtClean="0"/>
              <a:pPr/>
              <a:t>32</a:t>
            </a:fld>
            <a:endParaRPr lang="en-US"/>
          </a:p>
        </p:txBody>
      </p:sp>
      <p:sp>
        <p:nvSpPr>
          <p:cNvPr id="6" name="Date Placeholder 5">
            <a:extLst>
              <a:ext uri="{FF2B5EF4-FFF2-40B4-BE49-F238E27FC236}">
                <a16:creationId xmlns:a16="http://schemas.microsoft.com/office/drawing/2014/main" id="{D03830AA-98F9-306B-2AA5-4E5B5DA1CCF1}"/>
              </a:ext>
            </a:extLst>
          </p:cNvPr>
          <p:cNvSpPr>
            <a:spLocks noGrp="1"/>
          </p:cNvSpPr>
          <p:nvPr>
            <p:ph type="dt" sz="half" idx="10"/>
          </p:nvPr>
        </p:nvSpPr>
        <p:spPr/>
        <p:txBody>
          <a:bodyPr/>
          <a:lstStyle/>
          <a:p>
            <a:fld id="{B2633CA9-336F-454B-81BA-6B397D31C827}" type="datetime1">
              <a:rPr lang="en-US" smtClean="0"/>
              <a:t>7/7/2026</a:t>
            </a:fld>
            <a:endParaRPr lang="en-US"/>
          </a:p>
        </p:txBody>
      </p:sp>
      <p:sp>
        <p:nvSpPr>
          <p:cNvPr id="10" name="TextBox 9">
            <a:extLst>
              <a:ext uri="{FF2B5EF4-FFF2-40B4-BE49-F238E27FC236}">
                <a16:creationId xmlns:a16="http://schemas.microsoft.com/office/drawing/2014/main" id="{F0C2598D-2846-7B69-9BC0-08D411E08156}"/>
              </a:ext>
            </a:extLst>
          </p:cNvPr>
          <p:cNvSpPr txBox="1"/>
          <p:nvPr/>
        </p:nvSpPr>
        <p:spPr>
          <a:xfrm>
            <a:off x="2502777" y="4783246"/>
            <a:ext cx="6291096" cy="1477328"/>
          </a:xfrm>
          <a:prstGeom prst="rect">
            <a:avLst/>
          </a:prstGeom>
          <a:noFill/>
        </p:spPr>
        <p:txBody>
          <a:bodyPr wrap="square" rtlCol="0">
            <a:spAutoFit/>
          </a:bodyPr>
          <a:lstStyle/>
          <a:p>
            <a:pPr algn="ctr"/>
            <a:r>
              <a:rPr lang="en-US" sz="1800" b="1">
                <a:solidFill>
                  <a:schemeClr val="bg1">
                    <a:lumMod val="50000"/>
                  </a:schemeClr>
                </a:solidFill>
                <a:cs typeface="Arial" pitchFamily="34" charset="0"/>
              </a:rPr>
              <a:t>Job Aids</a:t>
            </a:r>
          </a:p>
          <a:p>
            <a:pPr algn="ctr">
              <a:buClr>
                <a:srgbClr val="43956F"/>
              </a:buClr>
              <a:buSzPct val="130000"/>
            </a:pPr>
            <a:r>
              <a:rPr lang="en-US" sz="1800">
                <a:cs typeface="Arial" pitchFamily="34" charset="0"/>
                <a:hlinkClick r:id="rId4"/>
              </a:rPr>
              <a:t>How to Create a Quote in COMMBUYS</a:t>
            </a:r>
            <a:endParaRPr lang="en-US" sz="1800">
              <a:cs typeface="Arial" pitchFamily="34" charset="0"/>
            </a:endParaRPr>
          </a:p>
          <a:p>
            <a:pPr algn="ctr">
              <a:buClr>
                <a:srgbClr val="43956F"/>
              </a:buClr>
              <a:buSzPct val="130000"/>
            </a:pPr>
            <a:r>
              <a:rPr lang="en-US" sz="1800">
                <a:cs typeface="Arial" pitchFamily="34" charset="0"/>
                <a:hlinkClick r:id="rId5"/>
              </a:rPr>
              <a:t>Using the Q&amp;A Tab within a COMMBUYS Bid</a:t>
            </a:r>
            <a:endParaRPr lang="en-US" sz="1800">
              <a:cs typeface="Arial" pitchFamily="34" charset="0"/>
            </a:endParaRPr>
          </a:p>
          <a:p>
            <a:pPr algn="ctr">
              <a:buClr>
                <a:srgbClr val="43956F"/>
              </a:buClr>
              <a:buSzPct val="130000"/>
            </a:pPr>
            <a:r>
              <a:rPr lang="en-US" sz="1800">
                <a:cs typeface="Arial" pitchFamily="34" charset="0"/>
                <a:hlinkClick r:id="rId6"/>
              </a:rPr>
              <a:t>How to Withdraw, Reopen, and Resubmit a Quote</a:t>
            </a:r>
            <a:endParaRPr lang="en-US" sz="1800">
              <a:cs typeface="Arial" pitchFamily="34" charset="0"/>
            </a:endParaRPr>
          </a:p>
          <a:p>
            <a:pPr algn="ctr">
              <a:buClr>
                <a:srgbClr val="43956F"/>
              </a:buClr>
              <a:buSzPct val="150000"/>
            </a:pPr>
            <a:r>
              <a:rPr lang="en-US" sz="1800">
                <a:cs typeface="Arial" pitchFamily="34" charset="0"/>
                <a:hlinkClick r:id="rId7"/>
              </a:rPr>
              <a:t>Basic COMMBUYS Navigation and Searching for the Seller Role</a:t>
            </a:r>
            <a:endParaRPr lang="en-US" sz="1800">
              <a:cs typeface="Arial" pitchFamily="34" charset="0"/>
            </a:endParaRPr>
          </a:p>
        </p:txBody>
      </p:sp>
      <p:pic>
        <p:nvPicPr>
          <p:cNvPr id="21" name="Graphic 20" descr="Computer with solid fill">
            <a:extLst>
              <a:ext uri="{FF2B5EF4-FFF2-40B4-BE49-F238E27FC236}">
                <a16:creationId xmlns:a16="http://schemas.microsoft.com/office/drawing/2014/main" id="{F3E8075A-FAD1-60F4-D1A5-15710AA6FED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38426" y="1377786"/>
            <a:ext cx="969183" cy="1014757"/>
          </a:xfrm>
          <a:prstGeom prst="rect">
            <a:avLst/>
          </a:prstGeom>
        </p:spPr>
      </p:pic>
      <p:sp>
        <p:nvSpPr>
          <p:cNvPr id="23" name="Rectangle 22">
            <a:extLst>
              <a:ext uri="{FF2B5EF4-FFF2-40B4-BE49-F238E27FC236}">
                <a16:creationId xmlns:a16="http://schemas.microsoft.com/office/drawing/2014/main" id="{1C89F4D4-8F28-E377-FB08-A4A2BE2CFD32}"/>
              </a:ext>
            </a:extLst>
          </p:cNvPr>
          <p:cNvSpPr/>
          <p:nvPr/>
        </p:nvSpPr>
        <p:spPr>
          <a:xfrm>
            <a:off x="990600" y="1361944"/>
            <a:ext cx="1405105" cy="523220"/>
          </a:xfrm>
          <a:prstGeom prst="rect">
            <a:avLst/>
          </a:prstGeom>
          <a:noFill/>
          <a:ln>
            <a:solidFill>
              <a:schemeClr val="tx1"/>
            </a:solidFill>
          </a:ln>
        </p:spPr>
        <p:txBody>
          <a:bodyPr wrap="square" lIns="91440" tIns="45720" rIns="91440" bIns="45720">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View</a:t>
            </a:r>
          </a:p>
        </p:txBody>
      </p:sp>
      <p:pic>
        <p:nvPicPr>
          <p:cNvPr id="25" name="Graphic 24" descr="Open book with solid fill">
            <a:extLst>
              <a:ext uri="{FF2B5EF4-FFF2-40B4-BE49-F238E27FC236}">
                <a16:creationId xmlns:a16="http://schemas.microsoft.com/office/drawing/2014/main" id="{C03AFC9D-834E-2E44-7D1C-E6E32A55966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096000" y="3735508"/>
            <a:ext cx="914400" cy="914400"/>
          </a:xfrm>
          <a:prstGeom prst="rect">
            <a:avLst/>
          </a:prstGeom>
        </p:spPr>
      </p:pic>
      <p:sp>
        <p:nvSpPr>
          <p:cNvPr id="26" name="Rectangle 25">
            <a:extLst>
              <a:ext uri="{FF2B5EF4-FFF2-40B4-BE49-F238E27FC236}">
                <a16:creationId xmlns:a16="http://schemas.microsoft.com/office/drawing/2014/main" id="{EFD4B72C-74A8-7EA4-56E8-AD0BC616DD26}"/>
              </a:ext>
            </a:extLst>
          </p:cNvPr>
          <p:cNvSpPr/>
          <p:nvPr/>
        </p:nvSpPr>
        <p:spPr>
          <a:xfrm>
            <a:off x="3971925" y="3993349"/>
            <a:ext cx="1676400" cy="523220"/>
          </a:xfrm>
          <a:prstGeom prst="rect">
            <a:avLst/>
          </a:prstGeom>
          <a:noFill/>
          <a:ln>
            <a:solidFill>
              <a:schemeClr val="tx1"/>
            </a:solidFill>
          </a:ln>
        </p:spPr>
        <p:txBody>
          <a:bodyPr wrap="square" lIns="91440" tIns="45720" rIns="91440" bIns="45720">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Read</a:t>
            </a:r>
          </a:p>
        </p:txBody>
      </p:sp>
      <p:pic>
        <p:nvPicPr>
          <p:cNvPr id="28" name="Graphic 27" descr="Teacher with solid fill">
            <a:extLst>
              <a:ext uri="{FF2B5EF4-FFF2-40B4-BE49-F238E27FC236}">
                <a16:creationId xmlns:a16="http://schemas.microsoft.com/office/drawing/2014/main" id="{837E942C-8063-A136-AF51-8A57B313289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15200" y="1515242"/>
            <a:ext cx="1140702" cy="947881"/>
          </a:xfrm>
          <a:prstGeom prst="rect">
            <a:avLst/>
          </a:prstGeom>
        </p:spPr>
      </p:pic>
      <p:sp>
        <p:nvSpPr>
          <p:cNvPr id="33" name="TextBox 32">
            <a:extLst>
              <a:ext uri="{FF2B5EF4-FFF2-40B4-BE49-F238E27FC236}">
                <a16:creationId xmlns:a16="http://schemas.microsoft.com/office/drawing/2014/main" id="{7ADA100A-0B50-6A37-6137-BD7ED5A21242}"/>
              </a:ext>
            </a:extLst>
          </p:cNvPr>
          <p:cNvSpPr txBox="1"/>
          <p:nvPr/>
        </p:nvSpPr>
        <p:spPr>
          <a:xfrm>
            <a:off x="8793873" y="1427898"/>
            <a:ext cx="2502777" cy="523220"/>
          </a:xfrm>
          <a:prstGeom prst="rect">
            <a:avLst/>
          </a:prstGeom>
          <a:noFill/>
          <a:ln>
            <a:solidFill>
              <a:schemeClr val="tx1"/>
            </a:solidFill>
          </a:ln>
        </p:spPr>
        <p:txBody>
          <a:bodyPr wrap="square">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Participate</a:t>
            </a:r>
          </a:p>
        </p:txBody>
      </p:sp>
      <p:sp>
        <p:nvSpPr>
          <p:cNvPr id="34" name="TextBox 33">
            <a:extLst>
              <a:ext uri="{FF2B5EF4-FFF2-40B4-BE49-F238E27FC236}">
                <a16:creationId xmlns:a16="http://schemas.microsoft.com/office/drawing/2014/main" id="{06DD8D92-977D-337B-1AF1-E7B78BC97C59}"/>
              </a:ext>
            </a:extLst>
          </p:cNvPr>
          <p:cNvSpPr txBox="1"/>
          <p:nvPr/>
        </p:nvSpPr>
        <p:spPr>
          <a:xfrm>
            <a:off x="8205927" y="2533616"/>
            <a:ext cx="3843198" cy="646331"/>
          </a:xfrm>
          <a:prstGeom prst="rect">
            <a:avLst/>
          </a:prstGeom>
          <a:noFill/>
        </p:spPr>
        <p:txBody>
          <a:bodyPr wrap="square" rtlCol="0">
            <a:spAutoFit/>
          </a:bodyPr>
          <a:lstStyle/>
          <a:p>
            <a:r>
              <a:rPr lang="en-US" sz="1800">
                <a:solidFill>
                  <a:schemeClr val="bg1">
                    <a:lumMod val="50000"/>
                  </a:schemeClr>
                </a:solidFill>
                <a:cs typeface="Arial" panose="020B0604020202020204" pitchFamily="34" charset="0"/>
              </a:rPr>
              <a:t>Link to the </a:t>
            </a:r>
            <a:r>
              <a:rPr lang="en-US" sz="1800">
                <a:solidFill>
                  <a:schemeClr val="bg1">
                    <a:lumMod val="50000"/>
                  </a:schemeClr>
                </a:solidFill>
                <a:cs typeface="Arial" panose="020B0604020202020204" pitchFamily="34" charset="0"/>
                <a:hlinkClick r:id="rId11"/>
              </a:rPr>
              <a:t>Vendor Training Schedule</a:t>
            </a:r>
            <a:r>
              <a:rPr lang="en-US" sz="1800">
                <a:solidFill>
                  <a:schemeClr val="bg1">
                    <a:lumMod val="50000"/>
                  </a:schemeClr>
                </a:solidFill>
                <a:cs typeface="Arial" panose="020B0604020202020204" pitchFamily="34" charset="0"/>
              </a:rPr>
              <a:t>;</a:t>
            </a:r>
          </a:p>
          <a:p>
            <a:endParaRPr lang="en-US"/>
          </a:p>
        </p:txBody>
      </p:sp>
    </p:spTree>
    <p:extLst>
      <p:ext uri="{BB962C8B-B14F-4D97-AF65-F5344CB8AC3E}">
        <p14:creationId xmlns:p14="http://schemas.microsoft.com/office/powerpoint/2010/main" val="3724274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7E16-2243-6381-35B3-2289B8871166}"/>
              </a:ext>
            </a:extLst>
          </p:cNvPr>
          <p:cNvSpPr>
            <a:spLocks noGrp="1"/>
          </p:cNvSpPr>
          <p:nvPr>
            <p:ph type="title"/>
          </p:nvPr>
        </p:nvSpPr>
        <p:spPr/>
        <p:txBody>
          <a:bodyPr/>
          <a:lstStyle/>
          <a:p>
            <a:r>
              <a:rPr lang="en-US">
                <a:latin typeface="+mn-lt"/>
              </a:rPr>
              <a:t>Important steps to follow for bid submission</a:t>
            </a:r>
          </a:p>
        </p:txBody>
      </p:sp>
      <p:sp>
        <p:nvSpPr>
          <p:cNvPr id="3" name="Content Placeholder 2">
            <a:extLst>
              <a:ext uri="{FF2B5EF4-FFF2-40B4-BE49-F238E27FC236}">
                <a16:creationId xmlns:a16="http://schemas.microsoft.com/office/drawing/2014/main" id="{D984102C-6B2D-8B90-3C76-3EF32168316A}"/>
              </a:ext>
            </a:extLst>
          </p:cNvPr>
          <p:cNvSpPr>
            <a:spLocks noGrp="1"/>
          </p:cNvSpPr>
          <p:nvPr>
            <p:ph idx="1"/>
          </p:nvPr>
        </p:nvSpPr>
        <p:spPr>
          <a:xfrm>
            <a:off x="654518" y="1501187"/>
            <a:ext cx="11184556" cy="2155640"/>
          </a:xfrm>
        </p:spPr>
        <p:txBody>
          <a:bodyPr>
            <a:normAutofit fontScale="25000" lnSpcReduction="20000"/>
          </a:bodyPr>
          <a:lstStyle/>
          <a:p>
            <a:pPr marL="0" indent="0">
              <a:spcAft>
                <a:spcPts val="600"/>
              </a:spcAft>
              <a:buNone/>
            </a:pPr>
            <a:r>
              <a:rPr lang="en-US" sz="5600" b="1">
                <a:latin typeface="+mn-lt"/>
              </a:rPr>
              <a:t>Acknowledge the Bid</a:t>
            </a:r>
          </a:p>
          <a:p>
            <a:pPr marL="0" indent="0">
              <a:buNone/>
            </a:pPr>
            <a:r>
              <a:rPr lang="en-US" sz="5600">
                <a:solidFill>
                  <a:schemeClr val="bg1">
                    <a:lumMod val="50000"/>
                  </a:schemeClr>
                </a:solidFill>
                <a:latin typeface="+mn-lt"/>
              </a:rPr>
              <a:t>Bidders are encouraged to </a:t>
            </a:r>
            <a:r>
              <a:rPr lang="en-US" sz="5600" i="1">
                <a:solidFill>
                  <a:schemeClr val="bg1">
                    <a:lumMod val="50000"/>
                  </a:schemeClr>
                </a:solidFill>
                <a:latin typeface="+mn-lt"/>
              </a:rPr>
              <a:t>Acknowledge</a:t>
            </a:r>
            <a:r>
              <a:rPr lang="en-US" sz="5600">
                <a:solidFill>
                  <a:schemeClr val="bg1">
                    <a:lumMod val="50000"/>
                  </a:schemeClr>
                </a:solidFill>
                <a:latin typeface="+mn-lt"/>
              </a:rPr>
              <a:t> the bid to be notified of any updates/amendments to the bid, including changes to the bid opening date/due date. </a:t>
            </a:r>
          </a:p>
          <a:p>
            <a:pPr marL="0" indent="0">
              <a:buNone/>
            </a:pPr>
            <a:r>
              <a:rPr lang="en-US" sz="5600">
                <a:solidFill>
                  <a:schemeClr val="bg1">
                    <a:lumMod val="50000"/>
                  </a:schemeClr>
                </a:solidFill>
                <a:latin typeface="+mn-lt"/>
              </a:rPr>
              <a:t>To receive these updates:</a:t>
            </a:r>
          </a:p>
          <a:p>
            <a:pPr marL="625475" indent="-285750">
              <a:buFont typeface="Arial" panose="020B0604020202020204" pitchFamily="34" charset="0"/>
              <a:buChar char="•"/>
            </a:pPr>
            <a:r>
              <a:rPr lang="en-US" sz="5600">
                <a:solidFill>
                  <a:schemeClr val="bg1">
                    <a:lumMod val="50000"/>
                  </a:schemeClr>
                </a:solidFill>
                <a:latin typeface="+mn-lt"/>
              </a:rPr>
              <a:t>Login to COMMBUYS</a:t>
            </a:r>
          </a:p>
          <a:p>
            <a:pPr marL="625475" indent="-285750">
              <a:buFont typeface="Arial" panose="020B0604020202020204" pitchFamily="34" charset="0"/>
              <a:buChar char="•"/>
            </a:pPr>
            <a:r>
              <a:rPr lang="en-US" sz="5600">
                <a:solidFill>
                  <a:schemeClr val="bg1">
                    <a:lumMod val="50000"/>
                  </a:schemeClr>
                </a:solidFill>
                <a:latin typeface="+mn-lt"/>
              </a:rPr>
              <a:t>Navigate to the bid using the </a:t>
            </a:r>
            <a:r>
              <a:rPr lang="en-US" sz="5600" i="1">
                <a:solidFill>
                  <a:schemeClr val="bg1">
                    <a:lumMod val="50000"/>
                  </a:schemeClr>
                </a:solidFill>
                <a:latin typeface="+mn-lt"/>
              </a:rPr>
              <a:t>Advanced Search</a:t>
            </a:r>
          </a:p>
          <a:p>
            <a:pPr marL="625475" indent="-285750">
              <a:spcAft>
                <a:spcPts val="600"/>
              </a:spcAft>
              <a:buFont typeface="Arial" panose="020B0604020202020204" pitchFamily="34" charset="0"/>
              <a:buChar char="•"/>
            </a:pPr>
            <a:r>
              <a:rPr lang="en-US" sz="5600" i="1">
                <a:solidFill>
                  <a:schemeClr val="bg1">
                    <a:lumMod val="50000"/>
                  </a:schemeClr>
                </a:solidFill>
                <a:latin typeface="+mn-lt"/>
              </a:rPr>
              <a:t>S</a:t>
            </a:r>
            <a:r>
              <a:rPr lang="en-US" sz="5600">
                <a:solidFill>
                  <a:schemeClr val="bg1">
                    <a:lumMod val="50000"/>
                  </a:schemeClr>
                </a:solidFill>
                <a:latin typeface="+mn-lt"/>
              </a:rPr>
              <a:t>elect "</a:t>
            </a:r>
            <a:r>
              <a:rPr lang="en-US" sz="5600" i="1">
                <a:solidFill>
                  <a:schemeClr val="bg1">
                    <a:lumMod val="50000"/>
                  </a:schemeClr>
                </a:solidFill>
                <a:latin typeface="+mn-lt"/>
              </a:rPr>
              <a:t>Yes</a:t>
            </a:r>
            <a:r>
              <a:rPr lang="en-US" sz="5600">
                <a:solidFill>
                  <a:schemeClr val="bg1">
                    <a:lumMod val="50000"/>
                  </a:schemeClr>
                </a:solidFill>
                <a:latin typeface="+mn-lt"/>
              </a:rPr>
              <a:t>" on the </a:t>
            </a:r>
            <a:r>
              <a:rPr lang="en-US" sz="5600" i="1">
                <a:solidFill>
                  <a:schemeClr val="bg1">
                    <a:lumMod val="50000"/>
                  </a:schemeClr>
                </a:solidFill>
                <a:latin typeface="+mn-lt"/>
              </a:rPr>
              <a:t>Acknowledge Receipt and View Solicitation</a:t>
            </a:r>
            <a:r>
              <a:rPr lang="en-US" sz="5600">
                <a:solidFill>
                  <a:schemeClr val="bg1">
                    <a:lumMod val="50000"/>
                  </a:schemeClr>
                </a:solidFill>
                <a:latin typeface="+mn-lt"/>
              </a:rPr>
              <a:t> window. </a:t>
            </a:r>
          </a:p>
          <a:p>
            <a:pPr marL="0" indent="0">
              <a:buNone/>
            </a:pPr>
            <a:r>
              <a:rPr lang="en-US" sz="5600">
                <a:solidFill>
                  <a:schemeClr val="bg1">
                    <a:lumMod val="50000"/>
                  </a:schemeClr>
                </a:solidFill>
                <a:latin typeface="+mn-lt"/>
              </a:rPr>
              <a:t>You must be registered in COMMBUYS to take this action. </a:t>
            </a:r>
            <a:endParaRPr lang="en-US" sz="5600">
              <a:latin typeface="+mn-lt"/>
            </a:endParaRPr>
          </a:p>
          <a:p>
            <a:endParaRPr lang="en-US"/>
          </a:p>
        </p:txBody>
      </p:sp>
      <p:sp>
        <p:nvSpPr>
          <p:cNvPr id="4" name="Slide Number Placeholder 3">
            <a:extLst>
              <a:ext uri="{FF2B5EF4-FFF2-40B4-BE49-F238E27FC236}">
                <a16:creationId xmlns:a16="http://schemas.microsoft.com/office/drawing/2014/main" id="{32AE7080-6994-D66A-1BAC-692B3373F6D2}"/>
              </a:ext>
            </a:extLst>
          </p:cNvPr>
          <p:cNvSpPr>
            <a:spLocks noGrp="1"/>
          </p:cNvSpPr>
          <p:nvPr>
            <p:ph type="sldNum" sz="quarter" idx="12"/>
          </p:nvPr>
        </p:nvSpPr>
        <p:spPr/>
        <p:txBody>
          <a:bodyPr/>
          <a:lstStyle/>
          <a:p>
            <a:fld id="{E13E75AD-A17F-B640-BDFA-33D864DFCB3D}" type="slidenum">
              <a:rPr lang="en-US" smtClean="0"/>
              <a:pPr/>
              <a:t>33</a:t>
            </a:fld>
            <a:endParaRPr lang="en-US"/>
          </a:p>
        </p:txBody>
      </p:sp>
      <p:sp>
        <p:nvSpPr>
          <p:cNvPr id="6" name="Date Placeholder 5">
            <a:extLst>
              <a:ext uri="{FF2B5EF4-FFF2-40B4-BE49-F238E27FC236}">
                <a16:creationId xmlns:a16="http://schemas.microsoft.com/office/drawing/2014/main" id="{BC902E9D-B30A-155F-920D-60E9678C2D49}"/>
              </a:ext>
            </a:extLst>
          </p:cNvPr>
          <p:cNvSpPr>
            <a:spLocks noGrp="1"/>
          </p:cNvSpPr>
          <p:nvPr>
            <p:ph type="dt" sz="half" idx="10"/>
          </p:nvPr>
        </p:nvSpPr>
        <p:spPr/>
        <p:txBody>
          <a:bodyPr/>
          <a:lstStyle/>
          <a:p>
            <a:fld id="{A7465765-9854-954B-97F7-5BC866A61166}" type="datetime1">
              <a:rPr lang="en-US" smtClean="0"/>
              <a:t>7/7/2026</a:t>
            </a:fld>
            <a:endParaRPr lang="en-US"/>
          </a:p>
        </p:txBody>
      </p:sp>
      <p:sp>
        <p:nvSpPr>
          <p:cNvPr id="21" name="TextBox 20">
            <a:extLst>
              <a:ext uri="{FF2B5EF4-FFF2-40B4-BE49-F238E27FC236}">
                <a16:creationId xmlns:a16="http://schemas.microsoft.com/office/drawing/2014/main" id="{A52FF439-FAE9-F13D-35B8-26012C8F6D37}"/>
              </a:ext>
            </a:extLst>
          </p:cNvPr>
          <p:cNvSpPr txBox="1"/>
          <p:nvPr/>
        </p:nvSpPr>
        <p:spPr>
          <a:xfrm>
            <a:off x="8686898" y="2744025"/>
            <a:ext cx="3075878" cy="1384995"/>
          </a:xfrm>
          <a:prstGeom prst="rect">
            <a:avLst/>
          </a:prstGeom>
          <a:noFill/>
        </p:spPr>
        <p:txBody>
          <a:bodyPr wrap="square" rtlCol="0">
            <a:spAutoFit/>
          </a:bodyPr>
          <a:lstStyle/>
          <a:p>
            <a:r>
              <a:rPr lang="en-US" sz="1400" b="1">
                <a:cs typeface="Arial" panose="020B0604020202020204" pitchFamily="34" charset="0"/>
              </a:rPr>
              <a:t>Questions?</a:t>
            </a:r>
          </a:p>
          <a:p>
            <a:endParaRPr lang="en-US" sz="1400" b="1">
              <a:cs typeface="Arial" panose="020B0604020202020204" pitchFamily="34" charset="0"/>
            </a:endParaRPr>
          </a:p>
          <a:p>
            <a:r>
              <a:rPr lang="en-US" sz="1400" b="1">
                <a:cs typeface="Arial" panose="020B0604020202020204" pitchFamily="34" charset="0"/>
              </a:rPr>
              <a:t>OSD Help Desk</a:t>
            </a:r>
          </a:p>
          <a:p>
            <a:r>
              <a:rPr lang="en-US" sz="1400" b="1">
                <a:cs typeface="Arial" panose="020B0604020202020204" pitchFamily="34" charset="0"/>
              </a:rPr>
              <a:t>Monday – Friday, 8:00 a.m. – 5:00 p.m.</a:t>
            </a:r>
          </a:p>
          <a:p>
            <a:r>
              <a:rPr lang="en-US" sz="1400" b="1">
                <a:cs typeface="Arial" panose="020B0604020202020204" pitchFamily="34" charset="0"/>
              </a:rPr>
              <a:t>888-MA-State (627-8283)</a:t>
            </a:r>
          </a:p>
          <a:p>
            <a:r>
              <a:rPr lang="en-US" sz="1400" b="1">
                <a:cs typeface="Arial" panose="020B0604020202020204" pitchFamily="34" charset="0"/>
                <a:hlinkClick r:id="rId3"/>
              </a:rPr>
              <a:t>OSDHelpDesk@mass.gov</a:t>
            </a:r>
            <a:endParaRPr lang="en-US" sz="1400">
              <a:cs typeface="Arial" panose="020B0604020202020204" pitchFamily="34" charset="0"/>
            </a:endParaRPr>
          </a:p>
        </p:txBody>
      </p:sp>
      <p:sp>
        <p:nvSpPr>
          <p:cNvPr id="22" name="TextBox 21">
            <a:extLst>
              <a:ext uri="{FF2B5EF4-FFF2-40B4-BE49-F238E27FC236}">
                <a16:creationId xmlns:a16="http://schemas.microsoft.com/office/drawing/2014/main" id="{731576C8-AA4E-C45A-4F97-62202C27D9A4}"/>
              </a:ext>
            </a:extLst>
          </p:cNvPr>
          <p:cNvSpPr txBox="1"/>
          <p:nvPr/>
        </p:nvSpPr>
        <p:spPr>
          <a:xfrm>
            <a:off x="654518" y="3944354"/>
            <a:ext cx="8108678" cy="1677382"/>
          </a:xfrm>
          <a:prstGeom prst="rect">
            <a:avLst/>
          </a:prstGeom>
          <a:noFill/>
        </p:spPr>
        <p:txBody>
          <a:bodyPr wrap="square" rtlCol="0">
            <a:spAutoFit/>
          </a:bodyPr>
          <a:lstStyle/>
          <a:p>
            <a:pPr>
              <a:spcAft>
                <a:spcPts val="600"/>
              </a:spcAft>
            </a:pPr>
            <a:r>
              <a:rPr lang="en-US" sz="1400" b="1">
                <a:cs typeface="Arial" panose="020B0604020202020204" pitchFamily="34" charset="0"/>
              </a:rPr>
              <a:t>Plan to Submit Your Response</a:t>
            </a:r>
          </a:p>
          <a:p>
            <a:pPr marL="625475" indent="-336550">
              <a:buFont typeface="Arial" panose="020B0604020202020204" pitchFamily="34" charset="0"/>
              <a:buChar char="•"/>
            </a:pPr>
            <a:r>
              <a:rPr lang="en-US" sz="1400">
                <a:solidFill>
                  <a:schemeClr val="bg1">
                    <a:lumMod val="50000"/>
                  </a:schemeClr>
                </a:solidFill>
                <a:cs typeface="Arial" panose="020B0604020202020204" pitchFamily="34" charset="0"/>
              </a:rPr>
              <a:t>All responses must be submitted in COMMBUYS by the Bid Opening Date and Time; </a:t>
            </a:r>
            <a:r>
              <a:rPr lang="en-US" sz="1400" b="1" i="1" u="sng">
                <a:solidFill>
                  <a:schemeClr val="bg1">
                    <a:lumMod val="50000"/>
                  </a:schemeClr>
                </a:solidFill>
                <a:cs typeface="Arial" panose="020B0604020202020204" pitchFamily="34" charset="0"/>
              </a:rPr>
              <a:t>late responses may not be accepted</a:t>
            </a:r>
            <a:r>
              <a:rPr lang="en-US" sz="1400" i="1" u="sng">
                <a:solidFill>
                  <a:schemeClr val="bg1">
                    <a:lumMod val="50000"/>
                  </a:schemeClr>
                </a:solidFill>
                <a:cs typeface="Arial" panose="020B0604020202020204" pitchFamily="34" charset="0"/>
              </a:rPr>
              <a:t>.</a:t>
            </a:r>
          </a:p>
          <a:p>
            <a:pPr marL="288925"/>
            <a:endParaRPr lang="en-US" sz="1400">
              <a:solidFill>
                <a:schemeClr val="bg1">
                  <a:lumMod val="50000"/>
                </a:schemeClr>
              </a:solidFill>
              <a:cs typeface="Arial" panose="020B0604020202020204" pitchFamily="34" charset="0"/>
            </a:endParaRPr>
          </a:p>
          <a:p>
            <a:pPr marL="625475" indent="-336550">
              <a:buFont typeface="Arial" panose="020B0604020202020204" pitchFamily="34" charset="0"/>
              <a:buChar char="•"/>
            </a:pPr>
            <a:r>
              <a:rPr lang="en-US" sz="1400">
                <a:solidFill>
                  <a:schemeClr val="bg1">
                    <a:lumMod val="50000"/>
                  </a:schemeClr>
                </a:solidFill>
                <a:cs typeface="Arial" panose="020B0604020202020204" pitchFamily="34" charset="0"/>
              </a:rPr>
              <a:t>It is imperative that bidders allow sufficient time to submit their quote, and bidders are advised – at a minimum – to begin well in advance of the Bid Opening Date and at a time when OSD Help Desk staff are available for questions.</a:t>
            </a:r>
          </a:p>
        </p:txBody>
      </p:sp>
    </p:spTree>
    <p:extLst>
      <p:ext uri="{BB962C8B-B14F-4D97-AF65-F5344CB8AC3E}">
        <p14:creationId xmlns:p14="http://schemas.microsoft.com/office/powerpoint/2010/main" val="2699254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8">
            <a:extLst>
              <a:ext uri="{FF2B5EF4-FFF2-40B4-BE49-F238E27FC236}">
                <a16:creationId xmlns:a16="http://schemas.microsoft.com/office/drawing/2014/main" id="{D20AEB5B-DFC7-42B4-9FAA-6B95E01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5124" y="0"/>
            <a:ext cx="747687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8925DC-3848-654E-9821-A9CE898814A8}"/>
              </a:ext>
            </a:extLst>
          </p:cNvPr>
          <p:cNvSpPr>
            <a:spLocks noGrp="1"/>
          </p:cNvSpPr>
          <p:nvPr>
            <p:ph type="ctrTitle"/>
          </p:nvPr>
        </p:nvSpPr>
        <p:spPr>
          <a:xfrm>
            <a:off x="514905" y="2945524"/>
            <a:ext cx="5921406" cy="2274388"/>
          </a:xfrm>
        </p:spPr>
        <p:txBody>
          <a:bodyPr vert="horz" lIns="91440" tIns="45720" rIns="91440" bIns="45720" rtlCol="0" anchor="t">
            <a:normAutofit/>
          </a:bodyPr>
          <a:lstStyle/>
          <a:p>
            <a:pPr algn="l"/>
            <a:r>
              <a:rPr lang="en-US" sz="6000" kern="1200">
                <a:solidFill>
                  <a:schemeClr val="tx1"/>
                </a:solidFill>
                <a:latin typeface="+mj-lt"/>
                <a:ea typeface="+mj-ea"/>
                <a:cs typeface="+mj-cs"/>
              </a:rPr>
              <a:t>Questions?</a:t>
            </a:r>
          </a:p>
        </p:txBody>
      </p:sp>
      <p:grpSp>
        <p:nvGrpSpPr>
          <p:cNvPr id="36" name="Group 10">
            <a:extLst>
              <a:ext uri="{FF2B5EF4-FFF2-40B4-BE49-F238E27FC236}">
                <a16:creationId xmlns:a16="http://schemas.microsoft.com/office/drawing/2014/main" id="{64B93721-934F-4F1E-A868-0B2BA110D3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960" y="561256"/>
            <a:ext cx="1128382" cy="847206"/>
            <a:chOff x="7393391" y="1075612"/>
            <a:chExt cx="1128382" cy="847206"/>
          </a:xfrm>
        </p:grpSpPr>
        <p:sp>
          <p:nvSpPr>
            <p:cNvPr id="12" name="Freeform 5">
              <a:extLst>
                <a:ext uri="{FF2B5EF4-FFF2-40B4-BE49-F238E27FC236}">
                  <a16:creationId xmlns:a16="http://schemas.microsoft.com/office/drawing/2014/main" id="{99494AF8-52DE-4016-B1B9-5D16974BA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
              <a:extLst>
                <a:ext uri="{FF2B5EF4-FFF2-40B4-BE49-F238E27FC236}">
                  <a16:creationId xmlns:a16="http://schemas.microsoft.com/office/drawing/2014/main" id="{C27115E3-8DBD-460F-8EAD-44E126174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0695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1E7EDE-CB4A-402F-B0FB-8640C3589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2BBEB8-4077-499F-80FD-AA9827A8D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5" y="608243"/>
            <a:ext cx="3380205" cy="54450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FD7CE4-32FB-03CC-D3F6-A427613DD915}"/>
              </a:ext>
            </a:extLst>
          </p:cNvPr>
          <p:cNvSpPr>
            <a:spLocks noGrp="1"/>
          </p:cNvSpPr>
          <p:nvPr>
            <p:ph type="title"/>
          </p:nvPr>
        </p:nvSpPr>
        <p:spPr>
          <a:xfrm>
            <a:off x="1316791" y="1005303"/>
            <a:ext cx="2032490" cy="4427309"/>
          </a:xfrm>
        </p:spPr>
        <p:txBody>
          <a:bodyPr vert="horz" lIns="91440" tIns="45720" rIns="91440" bIns="45720" rtlCol="0" anchor="ctr">
            <a:normAutofit/>
          </a:bodyPr>
          <a:lstStyle/>
          <a:p>
            <a:r>
              <a:rPr lang="en-US" kern="1200">
                <a:solidFill>
                  <a:schemeClr val="bg1"/>
                </a:solidFill>
                <a:latin typeface="+mn-lt"/>
                <a:ea typeface="+mj-ea"/>
                <a:cs typeface="+mj-cs"/>
              </a:rPr>
              <a:t>Closing</a:t>
            </a:r>
            <a:endParaRPr lang="en-US" sz="2800" kern="1200">
              <a:solidFill>
                <a:schemeClr val="bg1"/>
              </a:solidFill>
              <a:latin typeface="+mn-lt"/>
              <a:ea typeface="+mj-ea"/>
              <a:cs typeface="+mj-cs"/>
            </a:endParaRPr>
          </a:p>
        </p:txBody>
      </p:sp>
      <p:sp>
        <p:nvSpPr>
          <p:cNvPr id="9" name="TextBox 8">
            <a:extLst>
              <a:ext uri="{FF2B5EF4-FFF2-40B4-BE49-F238E27FC236}">
                <a16:creationId xmlns:a16="http://schemas.microsoft.com/office/drawing/2014/main" id="{03762C8E-A17B-8152-7613-D6E715E6C026}"/>
              </a:ext>
            </a:extLst>
          </p:cNvPr>
          <p:cNvSpPr txBox="1"/>
          <p:nvPr/>
        </p:nvSpPr>
        <p:spPr>
          <a:xfrm>
            <a:off x="4012664" y="796016"/>
            <a:ext cx="8048271" cy="5069527"/>
          </a:xfrm>
          <a:prstGeom prst="rect">
            <a:avLst/>
          </a:prstGeom>
        </p:spPr>
        <p:txBody>
          <a:bodyPr vert="horz" lIns="91440" tIns="45720" rIns="91440" bIns="45720" rtlCol="0" anchor="ctr">
            <a:normAutofit fontScale="92500" lnSpcReduction="20000"/>
          </a:bodyPr>
          <a:lstStyle/>
          <a:p>
            <a:pPr marL="242888" indent="-228600">
              <a:spcBef>
                <a:spcPts val="600"/>
              </a:spcBef>
              <a:spcAft>
                <a:spcPts val="600"/>
              </a:spcAft>
              <a:buFont typeface="Arial" panose="020B0604020202020204" pitchFamily="34" charset="0"/>
              <a:buChar char="•"/>
              <a:defRPr/>
            </a:pPr>
            <a:r>
              <a:rPr kumimoji="0" lang="en-US" sz="2000" b="0" i="0" u="none" strike="noStrike" cap="none" spc="0" normalizeH="0" baseline="0" noProof="0">
                <a:ln>
                  <a:noFill/>
                </a:ln>
                <a:effectLst/>
                <a:uLnTx/>
                <a:uFillTx/>
              </a:rPr>
              <a:t>This presentation in part or in whole is not meant to take precedence over the RFP documents in RFP 88-26 as posted on COMMBUYS, please refer to COMMBUYS for the most accurate information.</a:t>
            </a:r>
          </a:p>
          <a:p>
            <a:pPr marL="242888" marR="0" lvl="0" indent="-228600" fontAlgn="auto">
              <a:spcBef>
                <a:spcPts val="60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RFP Schedule and any dates mentioned are subject to change at the discretion of the MBTA. Please refer to COMMBUYS for the most accurate information.</a:t>
            </a:r>
          </a:p>
          <a:p>
            <a:pPr marL="242888" marR="0" lvl="0" indent="-228600" fontAlgn="auto">
              <a:spcBef>
                <a:spcPts val="60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Confidentiality and Non-Disclosure Agreement (</a:t>
            </a:r>
            <a:r>
              <a:rPr kumimoji="0" lang="en-US" sz="2000" b="1" i="0" u="none" strike="noStrike" cap="none" spc="0" normalizeH="0" baseline="0" noProof="0">
                <a:ln>
                  <a:noFill/>
                </a:ln>
                <a:effectLst/>
                <a:uLnTx/>
                <a:uFillTx/>
              </a:rPr>
              <a:t>Deadline – </a:t>
            </a:r>
            <a:r>
              <a:rPr lang="en-US" sz="2000" b="1"/>
              <a:t>7/14/26 at 5:00 p.m.</a:t>
            </a:r>
            <a:r>
              <a:rPr kumimoji="0" lang="en-US" sz="2000" b="0" i="0" u="none" strike="noStrike" cap="none" spc="0" normalizeH="0" baseline="0" noProof="0">
                <a:ln>
                  <a:noFill/>
                </a:ln>
                <a:effectLst/>
                <a:uLnTx/>
                <a:uFillTx/>
              </a:rPr>
              <a:t>) (Submit to </a:t>
            </a:r>
            <a:r>
              <a:rPr kumimoji="0" lang="en-US" sz="2000" b="0" i="0" u="none" strike="noStrike" cap="none" spc="0" normalizeH="0" baseline="0" noProof="0">
                <a:ln>
                  <a:noFill/>
                </a:ln>
                <a:effectLst/>
                <a:uLnTx/>
                <a:uFillTx/>
                <a:hlinkClick r:id="rId3"/>
              </a:rPr>
              <a:t>tdionne@mbta.com</a:t>
            </a:r>
            <a:r>
              <a:rPr kumimoji="0" lang="en-US" sz="2000" b="0" i="0" u="none" strike="noStrike" cap="none" spc="0" normalizeH="0" baseline="0" noProof="0">
                <a:ln>
                  <a:noFill/>
                </a:ln>
                <a:effectLst/>
                <a:uLnTx/>
                <a:uFillTx/>
              </a:rPr>
              <a:t>). </a:t>
            </a:r>
          </a:p>
          <a:p>
            <a:pPr marL="242888" marR="0" lvl="0" indent="-228600" fontAlgn="auto">
              <a:spcBef>
                <a:spcPts val="600"/>
              </a:spcBef>
              <a:spcAft>
                <a:spcPts val="600"/>
              </a:spcAft>
              <a:buClrTx/>
              <a:buSzTx/>
              <a:buFont typeface="Arial" panose="020B0604020202020204" pitchFamily="34" charset="0"/>
              <a:buChar char="•"/>
              <a:tabLst/>
              <a:defRPr/>
            </a:pPr>
            <a:r>
              <a:rPr lang="en-US" sz="2000"/>
              <a:t>Questions should be posted on COMMBUYS (</a:t>
            </a:r>
            <a:r>
              <a:rPr lang="en-US" sz="2000" b="1"/>
              <a:t>Deadline – 7/29/26 at 2:00 p.m.</a:t>
            </a:r>
            <a:r>
              <a:rPr lang="en-US" sz="2000"/>
              <a:t>)</a:t>
            </a:r>
            <a:endParaRPr kumimoji="0" lang="en-US" sz="2000" b="0" i="0" u="none" strike="noStrike" cap="none" spc="0" normalizeH="0" baseline="0" noProof="0">
              <a:ln>
                <a:noFill/>
              </a:ln>
              <a:effectLst/>
              <a:uLnTx/>
              <a:uFillTx/>
            </a:endParaRPr>
          </a:p>
          <a:p>
            <a:pPr marL="242888" marR="0" lvl="0" indent="-228600" fontAlgn="auto">
              <a:spcBef>
                <a:spcPts val="60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Any and all communication during the non-mandatory Bidders’ Conference of 7</a:t>
            </a:r>
            <a:r>
              <a:rPr lang="en-US" sz="2000"/>
              <a:t>/7/26</a:t>
            </a:r>
            <a:r>
              <a:rPr kumimoji="0" lang="en-US" sz="2000" b="0" i="0" u="none" strike="noStrike" cap="none" spc="0" normalizeH="0" baseline="0" noProof="0">
                <a:ln>
                  <a:noFill/>
                </a:ln>
                <a:effectLst/>
                <a:uLnTx/>
                <a:uFillTx/>
              </a:rPr>
              <a:t> represents no favor to attendees. All Bidders’ responses will be treated equally regardless of attendance.</a:t>
            </a:r>
          </a:p>
          <a:p>
            <a:pPr marL="242888" marR="0" lvl="0" indent="-228600" fontAlgn="auto">
              <a:spcBef>
                <a:spcPts val="600"/>
              </a:spcBef>
              <a:spcAft>
                <a:spcPts val="600"/>
              </a:spcAft>
              <a:buClrTx/>
              <a:buSzTx/>
              <a:buFont typeface="Arial" panose="020B0604020202020204" pitchFamily="34" charset="0"/>
              <a:buChar char="•"/>
              <a:tabLst/>
              <a:defRPr/>
            </a:pPr>
            <a:r>
              <a:rPr lang="en-US" sz="2000"/>
              <a:t>This Presentation will be posted on COMMBUYS in the File Attachments section.</a:t>
            </a:r>
            <a:endParaRPr kumimoji="0" lang="en-US" sz="2000" b="1" i="0" u="none" strike="noStrike" cap="none" spc="0" normalizeH="0" baseline="0" noProof="0">
              <a:ln>
                <a:noFill/>
              </a:ln>
              <a:effectLst/>
              <a:uLnTx/>
              <a:uFillTx/>
            </a:endParaRPr>
          </a:p>
          <a:p>
            <a:pPr marR="0" lvl="0" algn="ctr" fontAlgn="auto">
              <a:spcBef>
                <a:spcPts val="600"/>
              </a:spcBef>
              <a:spcAft>
                <a:spcPts val="600"/>
              </a:spcAft>
              <a:buClrTx/>
              <a:buSzTx/>
              <a:tabLst/>
              <a:defRPr/>
            </a:pPr>
            <a:r>
              <a:rPr kumimoji="0" lang="en-US" sz="2000" b="1" i="0" u="none" strike="noStrike" cap="none" spc="0" normalizeH="0" baseline="0" noProof="0">
                <a:ln>
                  <a:noFill/>
                </a:ln>
                <a:effectLst/>
                <a:uLnTx/>
                <a:uFillTx/>
              </a:rPr>
              <a:t>Thank You for your interest in partnering with the MBTA.</a:t>
            </a:r>
            <a:endParaRPr kumimoji="0" lang="en-US" b="1" i="0" u="none" strike="noStrike" cap="none" spc="0" normalizeH="0" baseline="0" noProof="0">
              <a:ln>
                <a:noFill/>
              </a:ln>
              <a:effectLst/>
              <a:uLnTx/>
              <a:uFillTx/>
            </a:endParaRPr>
          </a:p>
        </p:txBody>
      </p:sp>
      <p:sp>
        <p:nvSpPr>
          <p:cNvPr id="18" name="Rectangle 17">
            <a:extLst>
              <a:ext uri="{FF2B5EF4-FFF2-40B4-BE49-F238E27FC236}">
                <a16:creationId xmlns:a16="http://schemas.microsoft.com/office/drawing/2014/main" id="{6F3B7728-0C26-4662-B285-85C64552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5331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C367AD-9838-470A-87EF-678609CC8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70606"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CF1642-4E76-4223-A010-6334380A2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23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A4AA92C-60FF-0DEF-39E3-BAC919EA5B0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A7465765-9854-954B-97F7-5BC866A61166}" type="datetime1">
              <a:rPr lang="en-US" smtClean="0">
                <a:solidFill>
                  <a:schemeClr val="tx1">
                    <a:tint val="75000"/>
                  </a:schemeClr>
                </a:solidFill>
                <a:latin typeface="+mn-lt"/>
                <a:cs typeface="+mn-cs"/>
              </a:rPr>
              <a:pPr>
                <a:spcAft>
                  <a:spcPts val="600"/>
                </a:spcAft>
              </a:pPr>
              <a:t>7/7/2026</a:t>
            </a:fld>
            <a:endParaRPr lang="en-US">
              <a:solidFill>
                <a:schemeClr val="tx1">
                  <a:tint val="75000"/>
                </a:schemeClr>
              </a:solidFill>
              <a:latin typeface="+mn-lt"/>
              <a:cs typeface="+mn-cs"/>
            </a:endParaRPr>
          </a:p>
        </p:txBody>
      </p:sp>
      <p:sp>
        <p:nvSpPr>
          <p:cNvPr id="4" name="Slide Number Placeholder 3">
            <a:extLst>
              <a:ext uri="{FF2B5EF4-FFF2-40B4-BE49-F238E27FC236}">
                <a16:creationId xmlns:a16="http://schemas.microsoft.com/office/drawing/2014/main" id="{484A554E-5F01-E6A5-E454-7F4F8953533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13E75AD-A17F-B640-BDFA-33D864DFCB3D}" type="slidenum">
              <a:rPr lang="en-US" smtClean="0">
                <a:solidFill>
                  <a:schemeClr val="tx1">
                    <a:tint val="75000"/>
                  </a:schemeClr>
                </a:solidFill>
                <a:latin typeface="+mn-lt"/>
                <a:cs typeface="+mn-cs"/>
              </a:rPr>
              <a:pPr>
                <a:spcAft>
                  <a:spcPts val="600"/>
                </a:spcAft>
              </a:pPr>
              <a:t>35</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1406316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5" name="Rectangle 41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tomer exiting the ride at long wharf">
            <a:extLst>
              <a:ext uri="{FF2B5EF4-FFF2-40B4-BE49-F238E27FC236}">
                <a16:creationId xmlns:a16="http://schemas.microsoft.com/office/drawing/2014/main" id="{F3D76BE2-073E-AE66-CC2B-B74317DDD268}"/>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9616" r="-1" b="-1"/>
          <a:stretch>
            <a:fillRect/>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5DA18E-CA01-0A44-A7EF-D0F49B4E02FF}"/>
              </a:ext>
            </a:extLst>
          </p:cNvPr>
          <p:cNvSpPr>
            <a:spLocks noGrp="1"/>
          </p:cNvSpPr>
          <p:nvPr>
            <p:ph type="ctrTitle"/>
          </p:nvPr>
        </p:nvSpPr>
        <p:spPr>
          <a:xfrm>
            <a:off x="1524000" y="1122363"/>
            <a:ext cx="9144000" cy="3063240"/>
          </a:xfrm>
        </p:spPr>
        <p:txBody>
          <a:bodyPr vert="horz" lIns="91440" tIns="45720" rIns="91440" bIns="45720" rtlCol="0" anchor="b">
            <a:normAutofit/>
          </a:bodyPr>
          <a:lstStyle/>
          <a:p>
            <a:r>
              <a:rPr lang="en-US" sz="6600">
                <a:latin typeface="+mj-lt"/>
                <a:cs typeface="+mj-cs"/>
              </a:rPr>
              <a:t>Thank you for attending!</a:t>
            </a:r>
          </a:p>
        </p:txBody>
      </p:sp>
      <p:sp>
        <p:nvSpPr>
          <p:cNvPr id="41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029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ADBB44F-6BA2-6DA4-56E3-99D6CC6514E5}"/>
              </a:ext>
            </a:extLst>
          </p:cNvPr>
          <p:cNvPicPr>
            <a:picLocks noChangeAspect="1"/>
          </p:cNvPicPr>
          <p:nvPr/>
        </p:nvPicPr>
        <p:blipFill rotWithShape="1">
          <a:blip r:embed="rId3"/>
          <a:srcRect l="21756" r="1" b="1"/>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BAA1E587-C5FA-A0FF-8549-095B8BF1AECE}"/>
              </a:ext>
            </a:extLst>
          </p:cNvPr>
          <p:cNvSpPr>
            <a:spLocks noGrp="1"/>
          </p:cNvSpPr>
          <p:nvPr>
            <p:ph type="title"/>
          </p:nvPr>
        </p:nvSpPr>
        <p:spPr>
          <a:xfrm>
            <a:off x="643574" y="550546"/>
            <a:ext cx="4164011" cy="2611437"/>
          </a:xfrm>
        </p:spPr>
        <p:txBody>
          <a:bodyPr vert="horz" lIns="91440" tIns="45720" rIns="91440" bIns="45720" rtlCol="0" anchor="t">
            <a:normAutofit/>
          </a:bodyPr>
          <a:lstStyle/>
          <a:p>
            <a:r>
              <a:rPr lang="en-US">
                <a:latin typeface="+mn-lt"/>
              </a:rPr>
              <a:t>Agenda</a:t>
            </a:r>
          </a:p>
        </p:txBody>
      </p:sp>
      <p:sp>
        <p:nvSpPr>
          <p:cNvPr id="6" name="Date Placeholder 5">
            <a:extLst>
              <a:ext uri="{FF2B5EF4-FFF2-40B4-BE49-F238E27FC236}">
                <a16:creationId xmlns:a16="http://schemas.microsoft.com/office/drawing/2014/main" id="{BF7583FA-CDFF-037C-6A48-BA49BB4C7119}"/>
              </a:ext>
            </a:extLst>
          </p:cNvPr>
          <p:cNvSpPr>
            <a:spLocks noGrp="1"/>
          </p:cNvSpPr>
          <p:nvPr>
            <p:ph type="dt" sz="half" idx="10"/>
          </p:nvPr>
        </p:nvSpPr>
        <p:spPr>
          <a:xfrm>
            <a:off x="481013" y="6356350"/>
            <a:ext cx="2743200" cy="365125"/>
          </a:xfrm>
        </p:spPr>
        <p:txBody>
          <a:bodyPr vert="horz" lIns="91440" tIns="45720" rIns="91440" bIns="45720" rtlCol="0" anchor="ctr">
            <a:normAutofit/>
          </a:bodyPr>
          <a:lstStyle/>
          <a:p>
            <a:pPr>
              <a:spcAft>
                <a:spcPts val="600"/>
              </a:spcAft>
              <a:defRPr/>
            </a:pPr>
            <a:fld id="{B2633CA9-336F-454B-81BA-6B397D31C827}" type="datetime1">
              <a:rPr lang="en-US">
                <a:solidFill>
                  <a:schemeClr val="tx1">
                    <a:lumMod val="75000"/>
                    <a:lumOff val="25000"/>
                  </a:schemeClr>
                </a:solidFill>
                <a:latin typeface="Calibri" panose="020F0502020204030204"/>
                <a:cs typeface="+mn-cs"/>
              </a:rPr>
              <a:pPr>
                <a:spcAft>
                  <a:spcPts val="600"/>
                </a:spcAft>
                <a:defRPr/>
              </a:pPr>
              <a:t>7/7/2026</a:t>
            </a:fld>
            <a:endParaRPr lang="en-US">
              <a:solidFill>
                <a:schemeClr val="tx1">
                  <a:lumMod val="75000"/>
                  <a:lumOff val="25000"/>
                </a:schemeClr>
              </a:solidFill>
              <a:latin typeface="Calibri" panose="020F0502020204030204"/>
              <a:cs typeface="+mn-cs"/>
            </a:endParaRPr>
          </a:p>
        </p:txBody>
      </p:sp>
      <p:sp>
        <p:nvSpPr>
          <p:cNvPr id="4" name="Slide Number Placeholder 3">
            <a:extLst>
              <a:ext uri="{FF2B5EF4-FFF2-40B4-BE49-F238E27FC236}">
                <a16:creationId xmlns:a16="http://schemas.microsoft.com/office/drawing/2014/main" id="{25B13ABE-B886-2798-3D5E-9C713E419120}"/>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a:spcAft>
                <a:spcPts val="600"/>
              </a:spcAft>
              <a:defRPr/>
            </a:pPr>
            <a:fld id="{E13E75AD-A17F-B640-BDFA-33D864DFCB3D}" type="slidenum">
              <a:rPr lang="en-US">
                <a:solidFill>
                  <a:schemeClr val="tx1">
                    <a:lumMod val="75000"/>
                    <a:lumOff val="25000"/>
                  </a:schemeClr>
                </a:solidFill>
                <a:latin typeface="Calibri" panose="020F0502020204030204"/>
                <a:cs typeface="+mn-cs"/>
              </a:rPr>
              <a:pPr>
                <a:spcAft>
                  <a:spcPts val="600"/>
                </a:spcAft>
                <a:defRPr/>
              </a:pPr>
              <a:t>4</a:t>
            </a:fld>
            <a:endParaRPr lang="en-US">
              <a:solidFill>
                <a:schemeClr val="tx1">
                  <a:lumMod val="75000"/>
                  <a:lumOff val="25000"/>
                </a:schemeClr>
              </a:solidFill>
              <a:latin typeface="Calibri" panose="020F0502020204030204"/>
              <a:cs typeface="+mn-cs"/>
            </a:endParaRPr>
          </a:p>
        </p:txBody>
      </p:sp>
      <p:graphicFrame>
        <p:nvGraphicFramePr>
          <p:cNvPr id="10" name="Content Placeholder 9">
            <a:extLst>
              <a:ext uri="{FF2B5EF4-FFF2-40B4-BE49-F238E27FC236}">
                <a16:creationId xmlns:a16="http://schemas.microsoft.com/office/drawing/2014/main" id="{5F10C489-37D9-6257-FE9D-3D6A74861AA3}"/>
              </a:ext>
            </a:extLst>
          </p:cNvPr>
          <p:cNvGraphicFramePr>
            <a:graphicFrameLocks noGrp="1"/>
          </p:cNvGraphicFramePr>
          <p:nvPr>
            <p:ph idx="1"/>
            <p:extLst>
              <p:ext uri="{D42A27DB-BD31-4B8C-83A1-F6EECF244321}">
                <p14:modId xmlns:p14="http://schemas.microsoft.com/office/powerpoint/2010/main" val="1563656634"/>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044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712E9-F540-99F2-2FAA-3FB551A52C03}"/>
              </a:ext>
            </a:extLst>
          </p:cNvPr>
          <p:cNvSpPr>
            <a:spLocks noGrp="1"/>
          </p:cNvSpPr>
          <p:nvPr>
            <p:ph type="title"/>
          </p:nvPr>
        </p:nvSpPr>
        <p:spPr>
          <a:xfrm>
            <a:off x="838201" y="624568"/>
            <a:ext cx="3351755" cy="5412920"/>
          </a:xfrm>
        </p:spPr>
        <p:txBody>
          <a:bodyPr vert="horz" lIns="91440" tIns="45720" rIns="91440" bIns="45720" rtlCol="0" anchor="ctr">
            <a:normAutofit/>
          </a:bodyPr>
          <a:lstStyle/>
          <a:p>
            <a:r>
              <a:rPr lang="en-US" sz="3200" kern="1200">
                <a:solidFill>
                  <a:schemeClr val="bg1"/>
                </a:solidFill>
                <a:latin typeface="+mn-lt"/>
              </a:rPr>
              <a:t>Session Expectations</a:t>
            </a:r>
          </a:p>
        </p:txBody>
      </p:sp>
      <p:sp>
        <p:nvSpPr>
          <p:cNvPr id="6" name="Date Placeholder 5">
            <a:extLst>
              <a:ext uri="{FF2B5EF4-FFF2-40B4-BE49-F238E27FC236}">
                <a16:creationId xmlns:a16="http://schemas.microsoft.com/office/drawing/2014/main" id="{492A76A8-9D9C-0272-16C9-798093F6935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B2633CA9-336F-454B-81BA-6B397D31C827}" type="datetime1">
              <a:rPr lang="en-US">
                <a:solidFill>
                  <a:srgbClr val="FFFFFF">
                    <a:alpha val="80000"/>
                  </a:srgbClr>
                </a:solidFill>
                <a:latin typeface="+mn-lt"/>
                <a:cs typeface="+mn-cs"/>
              </a:rPr>
              <a:pPr>
                <a:spcAft>
                  <a:spcPts val="600"/>
                </a:spcAft>
              </a:pPr>
              <a:t>7/7/2026</a:t>
            </a:fld>
            <a:endParaRPr lang="en-US">
              <a:solidFill>
                <a:srgbClr val="FFFFFF">
                  <a:alpha val="80000"/>
                </a:srgbClr>
              </a:solidFill>
              <a:latin typeface="+mn-lt"/>
              <a:cs typeface="+mn-cs"/>
            </a:endParaRPr>
          </a:p>
        </p:txBody>
      </p:sp>
      <p:sp>
        <p:nvSpPr>
          <p:cNvPr id="4" name="Slide Number Placeholder 3">
            <a:extLst>
              <a:ext uri="{FF2B5EF4-FFF2-40B4-BE49-F238E27FC236}">
                <a16:creationId xmlns:a16="http://schemas.microsoft.com/office/drawing/2014/main" id="{933789BC-8EAD-1B39-0E31-A3464523512C}"/>
              </a:ext>
            </a:extLst>
          </p:cNvPr>
          <p:cNvSpPr>
            <a:spLocks noGrp="1"/>
          </p:cNvSpPr>
          <p:nvPr>
            <p:ph type="sldNum" sz="quarter" idx="12"/>
          </p:nvPr>
        </p:nvSpPr>
        <p:spPr>
          <a:xfrm>
            <a:off x="10128250" y="6356350"/>
            <a:ext cx="1225550" cy="365125"/>
          </a:xfrm>
        </p:spPr>
        <p:txBody>
          <a:bodyPr vert="horz" lIns="91440" tIns="45720" rIns="91440" bIns="45720" rtlCol="0" anchor="ctr">
            <a:normAutofit/>
          </a:bodyPr>
          <a:lstStyle/>
          <a:p>
            <a:pPr>
              <a:spcAft>
                <a:spcPts val="600"/>
              </a:spcAft>
            </a:pPr>
            <a:fld id="{E13E75AD-A17F-B640-BDFA-33D864DFCB3D}" type="slidenum">
              <a:rPr lang="en-US" smtClean="0">
                <a:solidFill>
                  <a:schemeClr val="tx1">
                    <a:tint val="75000"/>
                  </a:schemeClr>
                </a:solidFill>
                <a:latin typeface="+mn-lt"/>
                <a:cs typeface="+mn-cs"/>
              </a:rPr>
              <a:pPr>
                <a:spcAft>
                  <a:spcPts val="600"/>
                </a:spcAft>
              </a:pPr>
              <a:t>5</a:t>
            </a:fld>
            <a:endParaRPr lang="en-US">
              <a:solidFill>
                <a:schemeClr val="tx1">
                  <a:tint val="75000"/>
                </a:schemeClr>
              </a:solidFill>
              <a:latin typeface="+mn-lt"/>
              <a:cs typeface="+mn-cs"/>
            </a:endParaRPr>
          </a:p>
        </p:txBody>
      </p:sp>
      <p:graphicFrame>
        <p:nvGraphicFramePr>
          <p:cNvPr id="8" name="Content Placeholder 2">
            <a:extLst>
              <a:ext uri="{FF2B5EF4-FFF2-40B4-BE49-F238E27FC236}">
                <a16:creationId xmlns:a16="http://schemas.microsoft.com/office/drawing/2014/main" id="{80A6F1D8-C793-BC00-80BA-7A24C9CA0F7C}"/>
              </a:ext>
            </a:extLst>
          </p:cNvPr>
          <p:cNvGraphicFramePr>
            <a:graphicFrameLocks noGrp="1"/>
          </p:cNvGraphicFramePr>
          <p:nvPr>
            <p:ph idx="1"/>
            <p:extLst>
              <p:ext uri="{D42A27DB-BD31-4B8C-83A1-F6EECF244321}">
                <p14:modId xmlns:p14="http://schemas.microsoft.com/office/powerpoint/2010/main" val="1588208913"/>
              </p:ext>
            </p:extLst>
          </p:nvPr>
        </p:nvGraphicFramePr>
        <p:xfrm>
          <a:off x="4930816" y="1444400"/>
          <a:ext cx="6641424" cy="459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88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3B10-B66F-4F44-E9C5-B42C48A6C5E8}"/>
              </a:ext>
            </a:extLst>
          </p:cNvPr>
          <p:cNvSpPr>
            <a:spLocks noGrp="1"/>
          </p:cNvSpPr>
          <p:nvPr>
            <p:ph type="title"/>
          </p:nvPr>
        </p:nvSpPr>
        <p:spPr/>
        <p:txBody>
          <a:bodyPr/>
          <a:lstStyle/>
          <a:p>
            <a:r>
              <a:rPr lang="en-US">
                <a:latin typeface="+mn-lt"/>
              </a:rPr>
              <a:t>RFP 88-26 The MBTA’s Paratransit Dedicated Service Providers (“DSP”) </a:t>
            </a:r>
          </a:p>
        </p:txBody>
      </p:sp>
      <p:graphicFrame>
        <p:nvGraphicFramePr>
          <p:cNvPr id="8" name="Content Placeholder 7">
            <a:extLst>
              <a:ext uri="{FF2B5EF4-FFF2-40B4-BE49-F238E27FC236}">
                <a16:creationId xmlns:a16="http://schemas.microsoft.com/office/drawing/2014/main" id="{FA11EF30-B152-67AA-1D27-4A53AA33B22A}"/>
              </a:ext>
            </a:extLst>
          </p:cNvPr>
          <p:cNvGraphicFramePr>
            <a:graphicFrameLocks noGrp="1"/>
          </p:cNvGraphicFramePr>
          <p:nvPr>
            <p:ph idx="1"/>
            <p:extLst>
              <p:ext uri="{D42A27DB-BD31-4B8C-83A1-F6EECF244321}">
                <p14:modId xmlns:p14="http://schemas.microsoft.com/office/powerpoint/2010/main" val="415199473"/>
              </p:ext>
            </p:extLst>
          </p:nvPr>
        </p:nvGraphicFramePr>
        <p:xfrm>
          <a:off x="461639" y="1825625"/>
          <a:ext cx="996962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491CC08-B061-04C3-4E4A-05A97433E977}"/>
              </a:ext>
            </a:extLst>
          </p:cNvPr>
          <p:cNvSpPr>
            <a:spLocks noGrp="1"/>
          </p:cNvSpPr>
          <p:nvPr>
            <p:ph type="sldNum" sz="quarter" idx="12"/>
          </p:nvPr>
        </p:nvSpPr>
        <p:spPr/>
        <p:txBody>
          <a:bodyPr/>
          <a:lstStyle/>
          <a:p>
            <a:fld id="{E13E75AD-A17F-B640-BDFA-33D864DFCB3D}" type="slidenum">
              <a:rPr lang="en-US" smtClean="0"/>
              <a:pPr/>
              <a:t>6</a:t>
            </a:fld>
            <a:endParaRPr lang="en-US"/>
          </a:p>
        </p:txBody>
      </p:sp>
      <p:sp>
        <p:nvSpPr>
          <p:cNvPr id="5" name="Text Placeholder 4">
            <a:extLst>
              <a:ext uri="{FF2B5EF4-FFF2-40B4-BE49-F238E27FC236}">
                <a16:creationId xmlns:a16="http://schemas.microsoft.com/office/drawing/2014/main" id="{77057B0A-37F1-CFD2-AA24-7EDF4627E1E9}"/>
              </a:ext>
            </a:extLst>
          </p:cNvPr>
          <p:cNvSpPr>
            <a:spLocks noGrp="1"/>
          </p:cNvSpPr>
          <p:nvPr>
            <p:ph type="body" sz="quarter" idx="13"/>
          </p:nvPr>
        </p:nvSpPr>
        <p:spPr/>
        <p:txBody>
          <a:bodyPr/>
          <a:lstStyle/>
          <a:p>
            <a:r>
              <a:rPr lang="en-US">
                <a:latin typeface="+mn-lt"/>
              </a:rPr>
              <a:t>Overview</a:t>
            </a:r>
          </a:p>
        </p:txBody>
      </p:sp>
      <p:sp>
        <p:nvSpPr>
          <p:cNvPr id="6" name="Date Placeholder 5">
            <a:extLst>
              <a:ext uri="{FF2B5EF4-FFF2-40B4-BE49-F238E27FC236}">
                <a16:creationId xmlns:a16="http://schemas.microsoft.com/office/drawing/2014/main" id="{41A4D411-B324-2568-31BA-047B48E3EA86}"/>
              </a:ext>
            </a:extLst>
          </p:cNvPr>
          <p:cNvSpPr>
            <a:spLocks noGrp="1"/>
          </p:cNvSpPr>
          <p:nvPr>
            <p:ph type="dt" sz="half" idx="10"/>
          </p:nvPr>
        </p:nvSpPr>
        <p:spPr/>
        <p:txBody>
          <a:bodyPr/>
          <a:lstStyle/>
          <a:p>
            <a:fld id="{B2633CA9-336F-454B-81BA-6B397D31C827}" type="datetime1">
              <a:rPr lang="en-US" smtClean="0"/>
              <a:t>7/7/2026</a:t>
            </a:fld>
            <a:endParaRPr lang="en-US"/>
          </a:p>
        </p:txBody>
      </p:sp>
    </p:spTree>
    <p:extLst>
      <p:ext uri="{BB962C8B-B14F-4D97-AF65-F5344CB8AC3E}">
        <p14:creationId xmlns:p14="http://schemas.microsoft.com/office/powerpoint/2010/main" val="2176323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62154-1B81-80FB-0B84-C31E37633A6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RFP Structure</a:t>
            </a:r>
          </a:p>
        </p:txBody>
      </p:sp>
      <p:sp>
        <p:nvSpPr>
          <p:cNvPr id="6" name="Date Placeholder 5">
            <a:extLst>
              <a:ext uri="{FF2B5EF4-FFF2-40B4-BE49-F238E27FC236}">
                <a16:creationId xmlns:a16="http://schemas.microsoft.com/office/drawing/2014/main" id="{E07BC831-1784-63D0-9D5D-F54EAE246D0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A7465765-9854-954B-97F7-5BC866A61166}" type="datetime1">
              <a:rPr lang="en-US" smtClean="0">
                <a:solidFill>
                  <a:schemeClr val="tx1">
                    <a:tint val="75000"/>
                  </a:schemeClr>
                </a:solidFill>
                <a:latin typeface="+mn-lt"/>
                <a:cs typeface="+mn-cs"/>
              </a:rPr>
              <a:pPr>
                <a:spcAft>
                  <a:spcPts val="600"/>
                </a:spcAft>
              </a:pPr>
              <a:t>7/7/2026</a:t>
            </a:fld>
            <a:endParaRPr lang="en-US">
              <a:solidFill>
                <a:schemeClr val="tx1">
                  <a:tint val="75000"/>
                </a:schemeClr>
              </a:solidFill>
              <a:latin typeface="+mn-lt"/>
              <a:cs typeface="+mn-cs"/>
            </a:endParaRPr>
          </a:p>
        </p:txBody>
      </p:sp>
      <p:sp>
        <p:nvSpPr>
          <p:cNvPr id="4" name="Slide Number Placeholder 3">
            <a:extLst>
              <a:ext uri="{FF2B5EF4-FFF2-40B4-BE49-F238E27FC236}">
                <a16:creationId xmlns:a16="http://schemas.microsoft.com/office/drawing/2014/main" id="{C684435C-3115-81C5-C439-0BD1628C76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13E75AD-A17F-B640-BDFA-33D864DFCB3D}" type="slidenum">
              <a:rPr lang="en-US" smtClean="0">
                <a:solidFill>
                  <a:schemeClr val="tx1">
                    <a:tint val="75000"/>
                  </a:schemeClr>
                </a:solidFill>
                <a:latin typeface="+mn-lt"/>
                <a:cs typeface="+mn-cs"/>
              </a:rPr>
              <a:pPr>
                <a:spcAft>
                  <a:spcPts val="600"/>
                </a:spcAft>
              </a:pPr>
              <a:t>7</a:t>
            </a:fld>
            <a:endParaRPr lang="en-US">
              <a:solidFill>
                <a:schemeClr val="tx1">
                  <a:tint val="75000"/>
                </a:schemeClr>
              </a:solidFill>
              <a:latin typeface="+mn-lt"/>
              <a:cs typeface="+mn-cs"/>
            </a:endParaRPr>
          </a:p>
        </p:txBody>
      </p:sp>
      <p:graphicFrame>
        <p:nvGraphicFramePr>
          <p:cNvPr id="9" name="Table 8">
            <a:extLst>
              <a:ext uri="{FF2B5EF4-FFF2-40B4-BE49-F238E27FC236}">
                <a16:creationId xmlns:a16="http://schemas.microsoft.com/office/drawing/2014/main" id="{911E986D-D235-1764-BB04-DBD71A5C5C44}"/>
              </a:ext>
            </a:extLst>
          </p:cNvPr>
          <p:cNvGraphicFramePr>
            <a:graphicFrameLocks noGrp="1"/>
          </p:cNvGraphicFramePr>
          <p:nvPr>
            <p:extLst>
              <p:ext uri="{D42A27DB-BD31-4B8C-83A1-F6EECF244321}">
                <p14:modId xmlns:p14="http://schemas.microsoft.com/office/powerpoint/2010/main" val="55314818"/>
              </p:ext>
            </p:extLst>
          </p:nvPr>
        </p:nvGraphicFramePr>
        <p:xfrm>
          <a:off x="131233" y="1716628"/>
          <a:ext cx="11929533" cy="3833388"/>
        </p:xfrm>
        <a:graphic>
          <a:graphicData uri="http://schemas.openxmlformats.org/drawingml/2006/table">
            <a:tbl>
              <a:tblPr firstRow="1" bandRow="1">
                <a:noFill/>
              </a:tblPr>
              <a:tblGrid>
                <a:gridCol w="1066631">
                  <a:extLst>
                    <a:ext uri="{9D8B030D-6E8A-4147-A177-3AD203B41FA5}">
                      <a16:colId xmlns:a16="http://schemas.microsoft.com/office/drawing/2014/main" val="612553995"/>
                    </a:ext>
                  </a:extLst>
                </a:gridCol>
                <a:gridCol w="1325880">
                  <a:extLst>
                    <a:ext uri="{9D8B030D-6E8A-4147-A177-3AD203B41FA5}">
                      <a16:colId xmlns:a16="http://schemas.microsoft.com/office/drawing/2014/main" val="167502216"/>
                    </a:ext>
                  </a:extLst>
                </a:gridCol>
                <a:gridCol w="1243584">
                  <a:extLst>
                    <a:ext uri="{9D8B030D-6E8A-4147-A177-3AD203B41FA5}">
                      <a16:colId xmlns:a16="http://schemas.microsoft.com/office/drawing/2014/main" val="3394491124"/>
                    </a:ext>
                  </a:extLst>
                </a:gridCol>
                <a:gridCol w="1344168">
                  <a:extLst>
                    <a:ext uri="{9D8B030D-6E8A-4147-A177-3AD203B41FA5}">
                      <a16:colId xmlns:a16="http://schemas.microsoft.com/office/drawing/2014/main" val="3287824012"/>
                    </a:ext>
                  </a:extLst>
                </a:gridCol>
                <a:gridCol w="1362456">
                  <a:extLst>
                    <a:ext uri="{9D8B030D-6E8A-4147-A177-3AD203B41FA5}">
                      <a16:colId xmlns:a16="http://schemas.microsoft.com/office/drawing/2014/main" val="1847028394"/>
                    </a:ext>
                  </a:extLst>
                </a:gridCol>
                <a:gridCol w="1289304">
                  <a:extLst>
                    <a:ext uri="{9D8B030D-6E8A-4147-A177-3AD203B41FA5}">
                      <a16:colId xmlns:a16="http://schemas.microsoft.com/office/drawing/2014/main" val="3009906632"/>
                    </a:ext>
                  </a:extLst>
                </a:gridCol>
                <a:gridCol w="1353312">
                  <a:extLst>
                    <a:ext uri="{9D8B030D-6E8A-4147-A177-3AD203B41FA5}">
                      <a16:colId xmlns:a16="http://schemas.microsoft.com/office/drawing/2014/main" val="1383388127"/>
                    </a:ext>
                  </a:extLst>
                </a:gridCol>
                <a:gridCol w="1389888">
                  <a:extLst>
                    <a:ext uri="{9D8B030D-6E8A-4147-A177-3AD203B41FA5}">
                      <a16:colId xmlns:a16="http://schemas.microsoft.com/office/drawing/2014/main" val="3065367114"/>
                    </a:ext>
                  </a:extLst>
                </a:gridCol>
                <a:gridCol w="1554310">
                  <a:extLst>
                    <a:ext uri="{9D8B030D-6E8A-4147-A177-3AD203B41FA5}">
                      <a16:colId xmlns:a16="http://schemas.microsoft.com/office/drawing/2014/main" val="2692424359"/>
                    </a:ext>
                  </a:extLst>
                </a:gridCol>
              </a:tblGrid>
              <a:tr h="727318">
                <a:tc>
                  <a:txBody>
                    <a:bodyPr/>
                    <a:lstStyle/>
                    <a:p>
                      <a:pPr algn="ctr" rtl="0" fontAlgn="auto">
                        <a:spcBef>
                          <a:spcPts val="0"/>
                        </a:spcBef>
                        <a:spcAft>
                          <a:spcPts val="0"/>
                        </a:spcAft>
                      </a:pPr>
                      <a:r>
                        <a:rPr lang="en-US" sz="1300" b="1" i="0" u="none" strike="noStrike" cap="none" spc="0">
                          <a:solidFill>
                            <a:srgbClr val="FFFFFF"/>
                          </a:solidFill>
                          <a:effectLst/>
                          <a:latin typeface="+mn-lt"/>
                        </a:rPr>
                        <a:t>​</a:t>
                      </a:r>
                    </a:p>
                    <a:p>
                      <a:pPr algn="ctr" rtl="0" fontAlgn="base">
                        <a:spcBef>
                          <a:spcPts val="0"/>
                        </a:spcBef>
                        <a:spcAft>
                          <a:spcPts val="0"/>
                        </a:spcAft>
                      </a:pPr>
                      <a:r>
                        <a:rPr lang="en-US" sz="1300" b="1" i="0" u="none" strike="noStrike" cap="none" spc="0">
                          <a:solidFill>
                            <a:srgbClr val="FFFFFF"/>
                          </a:solidFill>
                          <a:effectLst/>
                          <a:latin typeface="+mn-lt"/>
                        </a:rPr>
                        <a:t>​</a:t>
                      </a:r>
                    </a:p>
                  </a:txBody>
                  <a:tcPr marL="129263" marR="77558" marT="77558" marB="77558"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Introduction​</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Scope of Work (Attachment A)​</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Bidders’ Instructions &amp; Procurement Process​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Submission of Response​</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Selection </a:t>
                      </a:r>
                    </a:p>
                    <a:p>
                      <a:pPr algn="ctr" rtl="0" fontAlgn="base">
                        <a:spcBef>
                          <a:spcPts val="0"/>
                        </a:spcBef>
                        <a:spcAft>
                          <a:spcPts val="0"/>
                        </a:spcAft>
                      </a:pPr>
                      <a:r>
                        <a:rPr lang="en-US" sz="1300" b="1" i="0" u="none" strike="noStrike" cap="none" spc="0">
                          <a:solidFill>
                            <a:srgbClr val="FFFFFF"/>
                          </a:solidFill>
                          <a:effectLst/>
                          <a:latin typeface="+mn-lt"/>
                        </a:rPr>
                        <a:t>Process &amp; Evaluation​</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Contract </a:t>
                      </a:r>
                    </a:p>
                    <a:p>
                      <a:pPr algn="ctr" rtl="0" fontAlgn="base">
                        <a:spcBef>
                          <a:spcPts val="0"/>
                        </a:spcBef>
                        <a:spcAft>
                          <a:spcPts val="0"/>
                        </a:spcAft>
                      </a:pPr>
                      <a:r>
                        <a:rPr lang="en-US" sz="1300" b="1" i="0" u="none" strike="noStrike" cap="none" spc="0">
                          <a:solidFill>
                            <a:srgbClr val="FFFFFF"/>
                          </a:solidFill>
                          <a:effectLst/>
                          <a:latin typeface="+mn-lt"/>
                        </a:rPr>
                        <a:t>Terms </a:t>
                      </a:r>
                    </a:p>
                    <a:p>
                      <a:pPr algn="ctr" rtl="0" fontAlgn="base">
                        <a:spcBef>
                          <a:spcPts val="0"/>
                        </a:spcBef>
                        <a:spcAft>
                          <a:spcPts val="0"/>
                        </a:spcAft>
                      </a:pPr>
                      <a:r>
                        <a:rPr lang="en-US" sz="1300" b="1" i="0" u="none" strike="noStrike" cap="none" spc="0">
                          <a:solidFill>
                            <a:srgbClr val="FFFFFF"/>
                          </a:solidFill>
                          <a:effectLst/>
                          <a:latin typeface="+mn-lt"/>
                        </a:rPr>
                        <a:t>&amp; Conditions​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Attachments​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0" fontAlgn="base">
                        <a:spcBef>
                          <a:spcPts val="0"/>
                        </a:spcBef>
                        <a:spcAft>
                          <a:spcPts val="0"/>
                        </a:spcAft>
                      </a:pPr>
                      <a:r>
                        <a:rPr lang="en-US" sz="1300" b="1" i="0" u="none" strike="noStrike" cap="none" spc="0">
                          <a:solidFill>
                            <a:srgbClr val="FFFFFF"/>
                          </a:solidFill>
                          <a:effectLst/>
                          <a:latin typeface="+mn-lt"/>
                        </a:rPr>
                        <a:t>Response </a:t>
                      </a:r>
                    </a:p>
                    <a:p>
                      <a:pPr algn="ctr" rtl="0" fontAlgn="base">
                        <a:spcBef>
                          <a:spcPts val="0"/>
                        </a:spcBef>
                        <a:spcAft>
                          <a:spcPts val="0"/>
                        </a:spcAft>
                      </a:pPr>
                      <a:r>
                        <a:rPr lang="en-US" sz="1300" b="1" i="0" u="none" strike="noStrike" cap="none" spc="0">
                          <a:solidFill>
                            <a:srgbClr val="FFFFFF"/>
                          </a:solidFill>
                          <a:effectLst/>
                          <a:latin typeface="+mn-lt"/>
                        </a:rPr>
                        <a:t>Forms​</a:t>
                      </a:r>
                    </a:p>
                  </a:txBody>
                  <a:tcPr marL="129263" marR="77558" marT="77558" marB="77558"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76938211"/>
                  </a:ext>
                </a:extLst>
              </a:tr>
              <a:tr h="1003079">
                <a:tc>
                  <a:txBody>
                    <a:bodyPr/>
                    <a:lstStyle/>
                    <a:p>
                      <a:pPr algn="ctr" rtl="0" fontAlgn="base">
                        <a:spcBef>
                          <a:spcPts val="0"/>
                        </a:spcBef>
                        <a:spcAft>
                          <a:spcPts val="0"/>
                        </a:spcAft>
                      </a:pPr>
                      <a:r>
                        <a:rPr lang="en-US" sz="1300" b="1" i="0" u="none" strike="noStrike" cap="none" spc="0">
                          <a:solidFill>
                            <a:schemeClr val="tx1">
                              <a:lumMod val="85000"/>
                              <a:lumOff val="15000"/>
                            </a:schemeClr>
                          </a:solidFill>
                          <a:effectLst/>
                          <a:latin typeface="+mn-lt"/>
                        </a:rPr>
                        <a:t>Description</a:t>
                      </a:r>
                      <a:r>
                        <a:rPr lang="en-US" sz="1300" b="0" i="0" u="none" strike="noStrike" cap="none" spc="0">
                          <a:solidFill>
                            <a:schemeClr val="tx1">
                              <a:lumMod val="85000"/>
                              <a:lumOff val="15000"/>
                            </a:schemeClr>
                          </a:solidFill>
                          <a:effectLst/>
                          <a:latin typeface="+mn-lt"/>
                        </a:rPr>
                        <a:t>​</a:t>
                      </a:r>
                    </a:p>
                  </a:txBody>
                  <a:tcPr marL="129263" marR="77558" marT="77558" marB="77558"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Introduces the RFP​</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Describes the​</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Scope of Work ​</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Provides overview of procurement process and instructions​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Directs the vendors on how and what </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documentation to submit with a proposal​</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baseline="0">
                          <a:solidFill>
                            <a:schemeClr val="tx1">
                              <a:lumMod val="85000"/>
                              <a:lumOff val="15000"/>
                            </a:schemeClr>
                          </a:solidFill>
                          <a:effectLst/>
                          <a:latin typeface="+mn-lt"/>
                        </a:rPr>
                        <a:t>Describes Responsiveness</a:t>
                      </a:r>
                      <a:endParaRPr lang="en-US" sz="1300" b="0" i="0" u="none" strike="noStrike" cap="none" spc="0">
                        <a:solidFill>
                          <a:schemeClr val="tx1">
                            <a:lumMod val="85000"/>
                            <a:lumOff val="15000"/>
                          </a:schemeClr>
                        </a:solidFill>
                        <a:effectLst/>
                        <a:latin typeface="+mn-lt"/>
                      </a:endParaRPr>
                    </a:p>
                    <a:p>
                      <a:pPr algn="ctr" rtl="0" fontAlgn="base">
                        <a:spcBef>
                          <a:spcPts val="0"/>
                        </a:spcBef>
                        <a:spcAft>
                          <a:spcPts val="0"/>
                        </a:spcAft>
                      </a:pPr>
                      <a:r>
                        <a:rPr lang="en-US" sz="1300" b="0" i="0" u="none" strike="noStrike" cap="none" spc="0" baseline="0">
                          <a:solidFill>
                            <a:schemeClr val="tx1">
                              <a:lumMod val="85000"/>
                              <a:lumOff val="15000"/>
                            </a:schemeClr>
                          </a:solidFill>
                          <a:effectLst/>
                          <a:latin typeface="+mn-lt"/>
                        </a:rPr>
                        <a:t>and </a:t>
                      </a:r>
                      <a:endParaRPr lang="en-US" sz="1300" b="0" i="0" u="none" strike="noStrike" cap="none" spc="0">
                        <a:solidFill>
                          <a:schemeClr val="tx1">
                            <a:lumMod val="85000"/>
                            <a:lumOff val="15000"/>
                          </a:schemeClr>
                        </a:solidFill>
                        <a:effectLst/>
                        <a:latin typeface="+mn-lt"/>
                      </a:endParaRPr>
                    </a:p>
                    <a:p>
                      <a:pPr algn="ctr" rtl="0" fontAlgn="base">
                        <a:spcBef>
                          <a:spcPts val="0"/>
                        </a:spcBef>
                        <a:spcAft>
                          <a:spcPts val="0"/>
                        </a:spcAft>
                      </a:pPr>
                      <a:r>
                        <a:rPr lang="en-US" sz="1300" b="0" i="0" u="none" strike="noStrike" cap="none" spc="0" baseline="0">
                          <a:solidFill>
                            <a:schemeClr val="tx1">
                              <a:lumMod val="85000"/>
                              <a:lumOff val="15000"/>
                            </a:schemeClr>
                          </a:solidFill>
                          <a:effectLst/>
                          <a:latin typeface="+mn-lt"/>
                        </a:rPr>
                        <a:t>Evaluation </a:t>
                      </a:r>
                      <a:r>
                        <a:rPr lang="en-US" sz="1300" b="0" i="0" u="none" strike="noStrike" cap="none" spc="0">
                          <a:solidFill>
                            <a:schemeClr val="tx1">
                              <a:lumMod val="85000"/>
                              <a:lumOff val="15000"/>
                            </a:schemeClr>
                          </a:solidFill>
                          <a:effectLst/>
                          <a:latin typeface="+mn-lt"/>
                        </a:rPr>
                        <a:t>​</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Contains the ​</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contractual terms by which Bidder is ​</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expected to abide​​</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Supporting </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Documentation  ​</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Required Forms to be included with submission​</a:t>
                      </a:r>
                    </a:p>
                  </a:txBody>
                  <a:tcPr marL="129263" marR="77558" marT="77558" marB="77558"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537951530"/>
                  </a:ext>
                </a:extLst>
              </a:tr>
              <a:tr h="1003079">
                <a:tc>
                  <a:txBody>
                    <a:bodyPr/>
                    <a:lstStyle/>
                    <a:p>
                      <a:pPr algn="ctr" rtl="0" fontAlgn="base">
                        <a:spcBef>
                          <a:spcPts val="0"/>
                        </a:spcBef>
                        <a:spcAft>
                          <a:spcPts val="0"/>
                        </a:spcAft>
                      </a:pPr>
                      <a:r>
                        <a:rPr lang="en-US" sz="1300" b="1" i="0" u="none" strike="noStrike" cap="none" spc="0">
                          <a:solidFill>
                            <a:schemeClr val="tx1">
                              <a:lumMod val="85000"/>
                              <a:lumOff val="15000"/>
                            </a:schemeClr>
                          </a:solidFill>
                          <a:effectLst/>
                          <a:latin typeface="+mn-lt"/>
                        </a:rPr>
                        <a:t>Key</a:t>
                      </a:r>
                      <a:endParaRPr lang="en-US" sz="1300" b="0" i="0" u="none" strike="noStrike" cap="none" spc="0">
                        <a:solidFill>
                          <a:schemeClr val="tx1">
                            <a:lumMod val="85000"/>
                            <a:lumOff val="15000"/>
                          </a:schemeClr>
                        </a:solidFill>
                        <a:effectLst/>
                        <a:latin typeface="+mn-lt"/>
                      </a:endParaRPr>
                    </a:p>
                    <a:p>
                      <a:pPr algn="ctr" rtl="0" fontAlgn="base">
                        <a:spcBef>
                          <a:spcPts val="0"/>
                        </a:spcBef>
                        <a:spcAft>
                          <a:spcPts val="0"/>
                        </a:spcAft>
                      </a:pPr>
                      <a:r>
                        <a:rPr lang="en-US" sz="1300" b="1" i="0" u="none" strike="noStrike" cap="none" spc="0">
                          <a:solidFill>
                            <a:schemeClr val="tx1">
                              <a:lumMod val="85000"/>
                              <a:lumOff val="15000"/>
                            </a:schemeClr>
                          </a:solidFill>
                          <a:effectLst/>
                          <a:latin typeface="+mn-lt"/>
                        </a:rPr>
                        <a:t> Information</a:t>
                      </a:r>
                      <a:r>
                        <a:rPr lang="en-US" sz="1300" b="0" i="0" u="none" strike="noStrike" cap="none" spc="0">
                          <a:solidFill>
                            <a:schemeClr val="tx1">
                              <a:lumMod val="85000"/>
                              <a:lumOff val="15000"/>
                            </a:schemeClr>
                          </a:solidFill>
                          <a:effectLst/>
                          <a:latin typeface="+mn-lt"/>
                        </a:rPr>
                        <a:t>​</a:t>
                      </a:r>
                    </a:p>
                  </a:txBody>
                  <a:tcPr marL="129263" marR="77558" marT="77558" marB="77558"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Duration of Contract (7.5-Year Base + Two 2-year Options)</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RFP Background</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Scope of Work</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Deliverables​​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Pre-Bid Conference ​</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RFP Calendar​</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Rules of Contact</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Insurance </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Submit on</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COMMBUYS:</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Technical Response &amp; Price Response​</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Pass/Fail</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Technical Evaluation</a:t>
                      </a:r>
                    </a:p>
                    <a:p>
                      <a:pPr marL="0" indent="0" algn="ctr" rtl="0" fontAlgn="base">
                        <a:spcBef>
                          <a:spcPts val="0"/>
                        </a:spcBef>
                        <a:spcAft>
                          <a:spcPts val="0"/>
                        </a:spcAft>
                        <a:buFontTx/>
                        <a:buNone/>
                      </a:pPr>
                      <a:r>
                        <a:rPr lang="en-US" sz="1300" b="0" i="0" u="none" strike="noStrike" cap="none" spc="0">
                          <a:solidFill>
                            <a:schemeClr val="tx1">
                              <a:lumMod val="85000"/>
                              <a:lumOff val="15000"/>
                            </a:schemeClr>
                          </a:solidFill>
                          <a:effectLst/>
                          <a:latin typeface="+mn-lt"/>
                        </a:rPr>
                        <a:t>- Price Evaluation</a:t>
                      </a:r>
                    </a:p>
                    <a:p>
                      <a:pPr marL="0" indent="0" algn="ctr" rtl="0" fontAlgn="base">
                        <a:spcBef>
                          <a:spcPts val="0"/>
                        </a:spcBef>
                        <a:spcAft>
                          <a:spcPts val="0"/>
                        </a:spcAft>
                        <a:buFontTx/>
                        <a:buNone/>
                      </a:pPr>
                      <a:r>
                        <a:rPr lang="en-US" sz="1300" b="0" i="0" u="none" strike="noStrike" cap="none" spc="0">
                          <a:solidFill>
                            <a:schemeClr val="tx1">
                              <a:lumMod val="85000"/>
                              <a:lumOff val="15000"/>
                            </a:schemeClr>
                          </a:solidFill>
                          <a:effectLst/>
                          <a:latin typeface="+mn-lt"/>
                        </a:rPr>
                        <a:t>- Best-Value Award</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Standard Terms and Conditions​​</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Forms, Exhibits, and RIDS </a:t>
                      </a:r>
                    </a:p>
                  </a:txBody>
                  <a:tcPr marL="129263" marR="77558" marT="77558" marB="77558"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Form B: Technical Response​</a:t>
                      </a:r>
                    </a:p>
                    <a:p>
                      <a:pPr algn="ctr" rtl="0" fontAlgn="base">
                        <a:spcBef>
                          <a:spcPts val="0"/>
                        </a:spcBef>
                        <a:spcAft>
                          <a:spcPts val="0"/>
                        </a:spcAft>
                      </a:pPr>
                      <a:r>
                        <a:rPr lang="en-US" sz="1300" b="0" i="0" u="none" strike="noStrike" cap="none" spc="0">
                          <a:solidFill>
                            <a:schemeClr val="tx1">
                              <a:lumMod val="85000"/>
                              <a:lumOff val="15000"/>
                            </a:schemeClr>
                          </a:solidFill>
                          <a:effectLst/>
                          <a:latin typeface="+mn-lt"/>
                        </a:rPr>
                        <a:t>- Form D: Price Response​​</a:t>
                      </a:r>
                    </a:p>
                  </a:txBody>
                  <a:tcPr marL="129263" marR="77558" marT="77558" marB="77558"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2139341990"/>
                  </a:ext>
                </a:extLst>
              </a:tr>
            </a:tbl>
          </a:graphicData>
        </a:graphic>
      </p:graphicFrame>
    </p:spTree>
    <p:extLst>
      <p:ext uri="{BB962C8B-B14F-4D97-AF65-F5344CB8AC3E}">
        <p14:creationId xmlns:p14="http://schemas.microsoft.com/office/powerpoint/2010/main" val="8396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A6F2-78EB-0A49-9855-A5A0B4A07E7B}"/>
              </a:ext>
            </a:extLst>
          </p:cNvPr>
          <p:cNvSpPr>
            <a:spLocks noGrp="1"/>
          </p:cNvSpPr>
          <p:nvPr>
            <p:ph type="title"/>
          </p:nvPr>
        </p:nvSpPr>
        <p:spPr>
          <a:xfrm>
            <a:off x="587139" y="660294"/>
            <a:ext cx="11184556" cy="494698"/>
          </a:xfrm>
        </p:spPr>
        <p:txBody>
          <a:bodyPr>
            <a:normAutofit fontScale="90000"/>
          </a:bodyPr>
          <a:lstStyle/>
          <a:p>
            <a:r>
              <a:rPr lang="en-US"/>
              <a:t> Contract Overview</a:t>
            </a:r>
            <a:br>
              <a:rPr lang="en-US"/>
            </a:br>
            <a:endParaRPr lang="en-US"/>
          </a:p>
        </p:txBody>
      </p:sp>
      <p:sp>
        <p:nvSpPr>
          <p:cNvPr id="3" name="Content Placeholder 2">
            <a:extLst>
              <a:ext uri="{FF2B5EF4-FFF2-40B4-BE49-F238E27FC236}">
                <a16:creationId xmlns:a16="http://schemas.microsoft.com/office/drawing/2014/main" id="{F517E17C-E354-084A-B6A0-17476FBDE6A9}"/>
              </a:ext>
            </a:extLst>
          </p:cNvPr>
          <p:cNvSpPr>
            <a:spLocks noGrp="1"/>
          </p:cNvSpPr>
          <p:nvPr>
            <p:ph idx="1"/>
          </p:nvPr>
        </p:nvSpPr>
        <p:spPr>
          <a:xfrm>
            <a:off x="657334" y="1535714"/>
            <a:ext cx="10937069" cy="4813782"/>
          </a:xfrm>
        </p:spPr>
        <p:txBody>
          <a:bodyPr vert="horz" lIns="91440" tIns="45720" rIns="91440" bIns="45720" rtlCol="0" anchor="t">
            <a:normAutofit/>
          </a:bodyPr>
          <a:lstStyle/>
          <a:p>
            <a:pPr marL="0" indent="0">
              <a:buNone/>
            </a:pPr>
            <a:r>
              <a:rPr lang="en-US" sz="2200">
                <a:latin typeface="+mn-lt"/>
                <a:ea typeface="Calibri" panose="020F0502020204030204" pitchFamily="34" charset="0"/>
                <a:cs typeface="Calibri" panose="020F0502020204030204" pitchFamily="34" charset="0"/>
              </a:rPr>
              <a:t>The MBTA is seeking qualified </a:t>
            </a:r>
            <a:r>
              <a:rPr lang="en-US" sz="2200" b="1">
                <a:latin typeface="+mn-lt"/>
                <a:ea typeface="Calibri" panose="020F0502020204030204" pitchFamily="34" charset="0"/>
                <a:cs typeface="Calibri" panose="020F0502020204030204" pitchFamily="34" charset="0"/>
              </a:rPr>
              <a:t>Dedicated Service Providers </a:t>
            </a:r>
            <a:r>
              <a:rPr lang="en-US" sz="2200">
                <a:latin typeface="+mn-lt"/>
                <a:ea typeface="Calibri" panose="020F0502020204030204" pitchFamily="34" charset="0"/>
                <a:cs typeface="Calibri" panose="020F0502020204030204" pitchFamily="34" charset="0"/>
              </a:rPr>
              <a:t>(DSPs) to provide the service delivery and vehicle maintenance for its ADA Paratransit Services, The RIDE.</a:t>
            </a:r>
          </a:p>
          <a:p>
            <a:pPr marL="0" indent="0">
              <a:buNone/>
            </a:pPr>
            <a:r>
              <a:rPr lang="en-US" sz="2200" b="1">
                <a:latin typeface="+mn-lt"/>
              </a:rPr>
              <a:t>Goals for this Contract</a:t>
            </a:r>
            <a:r>
              <a:rPr lang="en-US" sz="2200">
                <a:latin typeface="+mn-lt"/>
              </a:rPr>
              <a:t>​</a:t>
            </a:r>
          </a:p>
          <a:p>
            <a:pPr fontAlgn="base"/>
            <a:r>
              <a:rPr lang="en-US" sz="2200">
                <a:latin typeface="+mn-lt"/>
              </a:rPr>
              <a:t>Increasing flexibility and efficiency of service hour provision​</a:t>
            </a:r>
          </a:p>
          <a:p>
            <a:pPr fontAlgn="base"/>
            <a:r>
              <a:rPr lang="en-US" sz="2200">
                <a:latin typeface="+mn-lt"/>
              </a:rPr>
              <a:t>Continuing current streak of overall system performance</a:t>
            </a:r>
          </a:p>
          <a:p>
            <a:pPr fontAlgn="base"/>
            <a:r>
              <a:rPr lang="en-US" sz="2200">
                <a:latin typeface="+mn-lt"/>
              </a:rPr>
              <a:t>Building on success of the new TMS adoption</a:t>
            </a:r>
          </a:p>
          <a:p>
            <a:pPr marL="0" indent="0">
              <a:buNone/>
            </a:pPr>
            <a:r>
              <a:rPr lang="en-US" sz="2200" b="1">
                <a:latin typeface="+mn-lt"/>
              </a:rPr>
              <a:t>Contract Structure</a:t>
            </a:r>
          </a:p>
          <a:p>
            <a:pPr marL="342900" indent="-342900"/>
            <a:r>
              <a:rPr lang="en-US" sz="2200">
                <a:latin typeface="+mn-lt"/>
                <a:ea typeface="Calibri"/>
                <a:cs typeface="Calibri"/>
              </a:rPr>
              <a:t>Service Level model for apportioning work</a:t>
            </a:r>
          </a:p>
          <a:p>
            <a:pPr marL="342900" indent="-342900"/>
            <a:r>
              <a:rPr lang="en-US" sz="2200">
                <a:latin typeface="+mn-lt"/>
                <a:ea typeface="Calibri"/>
                <a:cs typeface="Arial"/>
              </a:rPr>
              <a:t>Facility location to be determined jointly in post-award negotiation process</a:t>
            </a:r>
            <a:endParaRPr lang="en-US"/>
          </a:p>
          <a:p>
            <a:pPr marL="342900" indent="-342900"/>
            <a:r>
              <a:rPr lang="en-US" sz="2200">
                <a:latin typeface="+mn-lt"/>
                <a:ea typeface="Calibri"/>
                <a:cs typeface="Arial"/>
              </a:rPr>
              <a:t>Use of subcontractors – service delivery vs. other uses</a:t>
            </a:r>
          </a:p>
        </p:txBody>
      </p:sp>
      <p:sp>
        <p:nvSpPr>
          <p:cNvPr id="4" name="Slide Number Placeholder 3">
            <a:extLst>
              <a:ext uri="{FF2B5EF4-FFF2-40B4-BE49-F238E27FC236}">
                <a16:creationId xmlns:a16="http://schemas.microsoft.com/office/drawing/2014/main" id="{2F9073B2-D0A9-BB40-A2B7-3DF8E990772F}"/>
              </a:ext>
            </a:extLst>
          </p:cNvPr>
          <p:cNvSpPr>
            <a:spLocks noGrp="1"/>
          </p:cNvSpPr>
          <p:nvPr>
            <p:ph type="sldNum" sz="quarter" idx="12"/>
          </p:nvPr>
        </p:nvSpPr>
        <p:spPr/>
        <p:txBody>
          <a:bodyPr/>
          <a:lstStyle/>
          <a:p>
            <a:fld id="{E13E75AD-A17F-B640-BDFA-33D864DFCB3D}" type="slidenum">
              <a:rPr lang="en-US" smtClean="0"/>
              <a:pPr/>
              <a:t>8</a:t>
            </a:fld>
            <a:endParaRPr lang="en-US"/>
          </a:p>
        </p:txBody>
      </p:sp>
      <p:sp>
        <p:nvSpPr>
          <p:cNvPr id="6" name="Date Placeholder 5">
            <a:extLst>
              <a:ext uri="{FF2B5EF4-FFF2-40B4-BE49-F238E27FC236}">
                <a16:creationId xmlns:a16="http://schemas.microsoft.com/office/drawing/2014/main" id="{6764E335-284C-1444-93FE-B9A6535DD322}"/>
              </a:ext>
            </a:extLst>
          </p:cNvPr>
          <p:cNvSpPr>
            <a:spLocks noGrp="1"/>
          </p:cNvSpPr>
          <p:nvPr>
            <p:ph type="dt" sz="half" idx="10"/>
          </p:nvPr>
        </p:nvSpPr>
        <p:spPr/>
        <p:txBody>
          <a:bodyPr/>
          <a:lstStyle/>
          <a:p>
            <a:fld id="{B2633CA9-336F-454B-81BA-6B397D31C827}" type="datetime1">
              <a:rPr lang="en-US" smtClean="0"/>
              <a:t>7/7/2026</a:t>
            </a:fld>
            <a:endParaRPr lang="en-US"/>
          </a:p>
        </p:txBody>
      </p:sp>
      <p:pic>
        <p:nvPicPr>
          <p:cNvPr id="2050" name="Picture 2" descr="the ride on a trip">
            <a:extLst>
              <a:ext uri="{FF2B5EF4-FFF2-40B4-BE49-F238E27FC236}">
                <a16:creationId xmlns:a16="http://schemas.microsoft.com/office/drawing/2014/main" id="{197A4FF9-69F7-E92D-2A31-1581B6786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267" y="2465264"/>
            <a:ext cx="3170917" cy="2091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B3E13D28-90EA-A7E3-5399-551A87E341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82486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78CD-95A0-1D33-2D09-B60B2C915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B51AA-39C9-FC0C-77A9-464CC5FCA81A}"/>
              </a:ext>
            </a:extLst>
          </p:cNvPr>
          <p:cNvSpPr>
            <a:spLocks noGrp="1"/>
          </p:cNvSpPr>
          <p:nvPr>
            <p:ph type="title"/>
          </p:nvPr>
        </p:nvSpPr>
        <p:spPr>
          <a:xfrm>
            <a:off x="587139" y="660294"/>
            <a:ext cx="11184556" cy="494698"/>
          </a:xfrm>
        </p:spPr>
        <p:txBody>
          <a:bodyPr>
            <a:normAutofit fontScale="90000"/>
          </a:bodyPr>
          <a:lstStyle/>
          <a:p>
            <a:r>
              <a:rPr lang="en-US"/>
              <a:t> </a:t>
            </a:r>
            <a:r>
              <a:rPr lang="en-US" sz="2700">
                <a:latin typeface="+mn-lt"/>
              </a:rPr>
              <a:t>Scope of Work Overview </a:t>
            </a:r>
            <a:br>
              <a:rPr lang="en-US"/>
            </a:br>
            <a:endParaRPr lang="en-US"/>
          </a:p>
        </p:txBody>
      </p:sp>
      <p:sp>
        <p:nvSpPr>
          <p:cNvPr id="3" name="Content Placeholder 2">
            <a:extLst>
              <a:ext uri="{FF2B5EF4-FFF2-40B4-BE49-F238E27FC236}">
                <a16:creationId xmlns:a16="http://schemas.microsoft.com/office/drawing/2014/main" id="{CB505D02-3B5D-DF84-515E-6950FF6CC186}"/>
              </a:ext>
            </a:extLst>
          </p:cNvPr>
          <p:cNvSpPr>
            <a:spLocks noGrp="1"/>
          </p:cNvSpPr>
          <p:nvPr>
            <p:ph idx="1"/>
          </p:nvPr>
        </p:nvSpPr>
        <p:spPr>
          <a:xfrm>
            <a:off x="706181" y="1485582"/>
            <a:ext cx="11184556" cy="4712124"/>
          </a:xfrm>
        </p:spPr>
        <p:txBody>
          <a:bodyPr vert="horz" lIns="91440" tIns="45720" rIns="91440" bIns="45720" rtlCol="0" anchor="t">
            <a:noAutofit/>
          </a:bodyPr>
          <a:lstStyle/>
          <a:p>
            <a:pPr marL="0" indent="0">
              <a:buNone/>
            </a:pPr>
            <a:r>
              <a:rPr lang="en-US" sz="2400" b="1">
                <a:latin typeface="+mn-lt"/>
              </a:rPr>
              <a:t>The DSP’s main responsibilities are the following:</a:t>
            </a:r>
          </a:p>
          <a:p>
            <a:r>
              <a:rPr lang="en-US" sz="2400">
                <a:latin typeface="+mn-lt"/>
              </a:rPr>
              <a:t>Provide Vehicle Operator (service) hours in required increments</a:t>
            </a:r>
          </a:p>
          <a:p>
            <a:r>
              <a:rPr lang="en-US" sz="2400">
                <a:latin typeface="+mn-lt"/>
                <a:cs typeface="Arial"/>
              </a:rPr>
              <a:t>Manage and oversee Vehicle Operator performance</a:t>
            </a:r>
          </a:p>
          <a:p>
            <a:pPr lvl="1"/>
            <a:r>
              <a:rPr lang="en-US" sz="2000">
                <a:latin typeface="+mn-lt"/>
                <a:cs typeface="Arial"/>
              </a:rPr>
              <a:t>Real-time management of Vehicle Operators</a:t>
            </a:r>
          </a:p>
          <a:p>
            <a:pPr lvl="1"/>
            <a:r>
              <a:rPr lang="en-US" sz="2000">
                <a:latin typeface="+mn-lt"/>
                <a:cs typeface="Arial"/>
              </a:rPr>
              <a:t>Road and safety supervision functions</a:t>
            </a:r>
            <a:endParaRPr lang="en-US" sz="2000">
              <a:latin typeface="+mn-lt"/>
              <a:ea typeface="Calibri"/>
              <a:cs typeface="Arial"/>
            </a:endParaRPr>
          </a:p>
          <a:p>
            <a:pPr lvl="1"/>
            <a:r>
              <a:rPr lang="en-US" sz="2000">
                <a:latin typeface="+mn-lt"/>
                <a:ea typeface="Calibri"/>
                <a:cs typeface="Arial"/>
              </a:rPr>
              <a:t>Collaborate in active service management with TRAC Dispatchers</a:t>
            </a:r>
            <a:endParaRPr lang="en-US" sz="2000">
              <a:latin typeface="+mn-lt"/>
              <a:cs typeface="Arial"/>
            </a:endParaRPr>
          </a:p>
          <a:p>
            <a:r>
              <a:rPr lang="en-US" sz="2400">
                <a:latin typeface="+mn-lt"/>
                <a:cs typeface="Arial"/>
              </a:rPr>
              <a:t>Maintain all vehicles, including MBTA-owned revenue vehicles and DSP-provided non-revenue vehicles</a:t>
            </a:r>
            <a:endParaRPr lang="en-US"/>
          </a:p>
          <a:p>
            <a:r>
              <a:rPr lang="en-US" sz="2400">
                <a:latin typeface="+mn-lt"/>
                <a:cs typeface="Arial"/>
              </a:rPr>
              <a:t>Ensure all employees are properly trained and services delivered meet MBTA standards and requirements (QA/QC of own work)</a:t>
            </a:r>
            <a:endParaRPr lang="en-US" sz="2400">
              <a:latin typeface="+mn-lt"/>
              <a:ea typeface="Calibri"/>
            </a:endParaRPr>
          </a:p>
          <a:p>
            <a:r>
              <a:rPr lang="en-US" sz="2400">
                <a:latin typeface="+mn-lt"/>
                <a:cs typeface="Arial"/>
              </a:rPr>
              <a:t>Provide highly-skilled management team that can problem-solve and partner with the MBTA to drive continuous improvements</a:t>
            </a:r>
            <a:endParaRPr lang="en-US"/>
          </a:p>
        </p:txBody>
      </p:sp>
      <p:sp>
        <p:nvSpPr>
          <p:cNvPr id="4" name="Slide Number Placeholder 3">
            <a:extLst>
              <a:ext uri="{FF2B5EF4-FFF2-40B4-BE49-F238E27FC236}">
                <a16:creationId xmlns:a16="http://schemas.microsoft.com/office/drawing/2014/main" id="{1E00B2BA-39E0-1ED2-2864-44024309ED3B}"/>
              </a:ext>
            </a:extLst>
          </p:cNvPr>
          <p:cNvSpPr>
            <a:spLocks noGrp="1"/>
          </p:cNvSpPr>
          <p:nvPr>
            <p:ph type="sldNum" sz="quarter" idx="12"/>
          </p:nvPr>
        </p:nvSpPr>
        <p:spPr/>
        <p:txBody>
          <a:bodyPr/>
          <a:lstStyle/>
          <a:p>
            <a:fld id="{E13E75AD-A17F-B640-BDFA-33D864DFCB3D}" type="slidenum">
              <a:rPr lang="en-US" smtClean="0"/>
              <a:pPr/>
              <a:t>9</a:t>
            </a:fld>
            <a:endParaRPr lang="en-US"/>
          </a:p>
        </p:txBody>
      </p:sp>
      <p:sp>
        <p:nvSpPr>
          <p:cNvPr id="6" name="Date Placeholder 5">
            <a:extLst>
              <a:ext uri="{FF2B5EF4-FFF2-40B4-BE49-F238E27FC236}">
                <a16:creationId xmlns:a16="http://schemas.microsoft.com/office/drawing/2014/main" id="{4947FFE6-E5CA-4C40-83F4-98C22C4CC85A}"/>
              </a:ext>
            </a:extLst>
          </p:cNvPr>
          <p:cNvSpPr>
            <a:spLocks noGrp="1"/>
          </p:cNvSpPr>
          <p:nvPr>
            <p:ph type="dt" sz="half" idx="10"/>
          </p:nvPr>
        </p:nvSpPr>
        <p:spPr/>
        <p:txBody>
          <a:bodyPr/>
          <a:lstStyle/>
          <a:p>
            <a:fld id="{B2633CA9-336F-454B-81BA-6B397D31C827}" type="datetime1">
              <a:rPr lang="en-US" smtClean="0"/>
              <a:t>7/7/2026</a:t>
            </a:fld>
            <a:endParaRPr lang="en-US"/>
          </a:p>
        </p:txBody>
      </p:sp>
      <p:sp>
        <p:nvSpPr>
          <p:cNvPr id="10" name="Text Placeholder 9">
            <a:extLst>
              <a:ext uri="{FF2B5EF4-FFF2-40B4-BE49-F238E27FC236}">
                <a16:creationId xmlns:a16="http://schemas.microsoft.com/office/drawing/2014/main" id="{0987C8EC-CAC1-632F-EFE2-CC2EDAD814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85012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e5ed94-2363-4430-8fbe-54925491ae3a">
      <Terms xmlns="http://schemas.microsoft.com/office/infopath/2007/PartnerControls"/>
    </lcf76f155ced4ddcb4097134ff3c332f>
    <TaxCatchAll xmlns="e344b1e5-8815-4796-998d-032f586b889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576BC6EC5EFE45ADFAD5ED00D3C5DE" ma:contentTypeVersion="12" ma:contentTypeDescription="Create a new document." ma:contentTypeScope="" ma:versionID="c3b47f02e114871ea0df111329771759">
  <xsd:schema xmlns:xsd="http://www.w3.org/2001/XMLSchema" xmlns:xs="http://www.w3.org/2001/XMLSchema" xmlns:p="http://schemas.microsoft.com/office/2006/metadata/properties" xmlns:ns2="41e5ed94-2363-4430-8fbe-54925491ae3a" xmlns:ns3="e344b1e5-8815-4796-998d-032f586b8897" targetNamespace="http://schemas.microsoft.com/office/2006/metadata/properties" ma:root="true" ma:fieldsID="61617098f6d9ed37b5852c017df9dfbf" ns2:_="" ns3:_="">
    <xsd:import namespace="41e5ed94-2363-4430-8fbe-54925491ae3a"/>
    <xsd:import namespace="e344b1e5-8815-4796-998d-032f586b88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e5ed94-2363-4430-8fbe-54925491a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c71eb3d-577a-4362-8107-dd052e2a57b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4b1e5-8815-4796-998d-032f586b889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345a217-c16c-4441-9f06-8ff75053dc57}" ma:internalName="TaxCatchAll" ma:showField="CatchAllData" ma:web="e344b1e5-8815-4796-998d-032f586b88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7B16E8-6164-47FB-A548-6F1DFF768521}">
  <ds:schemaRefs>
    <ds:schemaRef ds:uri="http://schemas.microsoft.com/office/infopath/2007/PartnerControls"/>
    <ds:schemaRef ds:uri="41e5ed94-2363-4430-8fbe-54925491ae3a"/>
    <ds:schemaRef ds:uri="e344b1e5-8815-4796-998d-032f586b8897"/>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EA8090-0FA8-4FAA-99E2-1DF7600D5C68}">
  <ds:schemaRefs>
    <ds:schemaRef ds:uri="http://schemas.microsoft.com/sharepoint/v3/contenttype/forms"/>
  </ds:schemaRefs>
</ds:datastoreItem>
</file>

<file path=customXml/itemProps3.xml><?xml version="1.0" encoding="utf-8"?>
<ds:datastoreItem xmlns:ds="http://schemas.openxmlformats.org/officeDocument/2006/customXml" ds:itemID="{3A6F2713-0DA5-46A2-83CA-B10D3C7E5919}">
  <ds:schemaRefs>
    <ds:schemaRef ds:uri="41e5ed94-2363-4430-8fbe-54925491ae3a"/>
    <ds:schemaRef ds:uri="e344b1e5-8815-4796-998d-032f586b88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3699</Words>
  <Application>Microsoft Office PowerPoint</Application>
  <PresentationFormat>Widescreen</PresentationFormat>
  <Paragraphs>496</Paragraphs>
  <Slides>36</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Calibri Light</vt:lpstr>
      <vt:lpstr>Wingdings</vt:lpstr>
      <vt:lpstr>Office Theme</vt:lpstr>
      <vt:lpstr>1_Office Theme</vt:lpstr>
      <vt:lpstr>PRE-BID CONFERENCE for RFP# 88-26 COMMBUYS Bid # BD-26-1206-MBTA-MBTA-130845 The MBTA’s Paratransit Dedicated Service Providers (“DSP”)</vt:lpstr>
      <vt:lpstr>Introductions</vt:lpstr>
      <vt:lpstr>Pre-Bid Logistics</vt:lpstr>
      <vt:lpstr>Agenda</vt:lpstr>
      <vt:lpstr>Session Expectations</vt:lpstr>
      <vt:lpstr>RFP 88-26 The MBTA’s Paratransit Dedicated Service Providers (“DSP”) </vt:lpstr>
      <vt:lpstr>RFP Structure</vt:lpstr>
      <vt:lpstr> Contract Overview </vt:lpstr>
      <vt:lpstr> Scope of Work Overview  </vt:lpstr>
      <vt:lpstr>Key Scope of Work Changes</vt:lpstr>
      <vt:lpstr>Performance Measures or Key Performance Indicators</vt:lpstr>
      <vt:lpstr>Bidder Evaluation Criteria</vt:lpstr>
      <vt:lpstr>Bidder Evaluation Criteria</vt:lpstr>
      <vt:lpstr>Bidder Evaluation Criteria</vt:lpstr>
      <vt:lpstr>Basis of Award</vt:lpstr>
      <vt:lpstr>Basis of Award</vt:lpstr>
      <vt:lpstr>Submission of Responses</vt:lpstr>
      <vt:lpstr>Submission of Responses</vt:lpstr>
      <vt:lpstr>Technical Response Submission</vt:lpstr>
      <vt:lpstr>Price Response Submission</vt:lpstr>
      <vt:lpstr>Price Response Submission</vt:lpstr>
      <vt:lpstr>What Makes a Compliant Proposal Response?</vt:lpstr>
      <vt:lpstr>Important Dates</vt:lpstr>
      <vt:lpstr>Overview of Supplier Diversity &amp; Inclusion</vt:lpstr>
      <vt:lpstr>Supplier Diversity &amp; Inclusion Program</vt:lpstr>
      <vt:lpstr>Key Supplier Diversity Contract Requirements</vt:lpstr>
      <vt:lpstr>Recognized Third-Party Certifying Organizations</vt:lpstr>
      <vt:lpstr>Finding Partners</vt:lpstr>
      <vt:lpstr>Finding Eligible Certified Partners</vt:lpstr>
      <vt:lpstr>Training Resources </vt:lpstr>
      <vt:lpstr>COMMBUYS Q&amp;A</vt:lpstr>
      <vt:lpstr>COMMBUYS Training</vt:lpstr>
      <vt:lpstr>Important steps to follow for bid submission</vt:lpstr>
      <vt:lpstr>Questions?</vt:lpstr>
      <vt:lpstr>Closing</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Dionne, Tracey</cp:lastModifiedBy>
  <cp:revision>2</cp:revision>
  <dcterms:created xsi:type="dcterms:W3CDTF">2021-02-26T20:29:43Z</dcterms:created>
  <dcterms:modified xsi:type="dcterms:W3CDTF">2026-07-07T17:48:42Z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0x01010066576BC6EC5EFE45ADFAD5ED00D3C5DE</vt:lpwstr>
  </property>
  <property fmtid="{D5CDD505-2E9C-101B-9397-08002B2CF9AE}" pid="3" name="MediaServiceImageTags">
    <vt:lpwstr/>
  </property>
</Properties>
</file>