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56" r:id="rId2"/>
  </p:sldMasterIdLst>
  <p:notesMasterIdLst>
    <p:notesMasterId r:id="rId32"/>
  </p:notesMasterIdLst>
  <p:sldIdLst>
    <p:sldId id="256" r:id="rId3"/>
    <p:sldId id="271" r:id="rId4"/>
    <p:sldId id="258" r:id="rId5"/>
    <p:sldId id="266" r:id="rId6"/>
    <p:sldId id="267" r:id="rId7"/>
    <p:sldId id="263" r:id="rId8"/>
    <p:sldId id="259" r:id="rId9"/>
    <p:sldId id="459" r:id="rId10"/>
    <p:sldId id="460" r:id="rId11"/>
    <p:sldId id="451" r:id="rId12"/>
    <p:sldId id="454" r:id="rId13"/>
    <p:sldId id="458" r:id="rId14"/>
    <p:sldId id="270" r:id="rId15"/>
    <p:sldId id="274" r:id="rId16"/>
    <p:sldId id="273" r:id="rId17"/>
    <p:sldId id="265" r:id="rId18"/>
    <p:sldId id="276" r:id="rId19"/>
    <p:sldId id="284" r:id="rId20"/>
    <p:sldId id="282" r:id="rId21"/>
    <p:sldId id="457" r:id="rId22"/>
    <p:sldId id="437" r:id="rId23"/>
    <p:sldId id="435" r:id="rId24"/>
    <p:sldId id="455" r:id="rId25"/>
    <p:sldId id="278" r:id="rId26"/>
    <p:sldId id="279" r:id="rId27"/>
    <p:sldId id="275" r:id="rId28"/>
    <p:sldId id="281" r:id="rId29"/>
    <p:sldId id="456" r:id="rId30"/>
    <p:sldId id="26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D10D8E4-7D9B-8B8E-C402-38CAE98254CF}" name="Barends, Maureen" initials="BM" userId="S::mbarends@MBTA.COM::edf3cc38-5a38-4714-ada0-e50e5752fd6b"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5"/>
  </p:normalViewPr>
  <p:slideViewPr>
    <p:cSldViewPr snapToGrid="0" snapToObjects="1">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microsoft.com/office/2018/10/relationships/authors" Targe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diagrams/_rels/data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hyperlink" Target="https://www.commbuys.com/bso/view/login/login.xhtml" TargetMode="External"/><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hyperlink" Target="https://www.commbuys.com/bso/view/login/login.xhtml" TargetMode="External"/><Relationship Id="rId2" Type="http://schemas.openxmlformats.org/officeDocument/2006/relationships/image" Target="../media/image15.svg"/><Relationship Id="rId1" Type="http://schemas.openxmlformats.org/officeDocument/2006/relationships/image" Target="../media/image14.sv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B888B7-6365-4539-9C40-8C5DB33BDABF}"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A483CAAB-AB4F-4F35-857B-BBC78E361D1D}">
      <dgm:prSet/>
      <dgm:spPr/>
      <dgm:t>
        <a:bodyPr/>
        <a:lstStyle/>
        <a:p>
          <a:r>
            <a:rPr lang="en-US" dirty="0">
              <a:latin typeface="+mn-lt"/>
              <a:cs typeface="Arial" panose="020B0604020202020204" pitchFamily="34" charset="0"/>
            </a:rPr>
            <a:t>Overview of the Contract</a:t>
          </a:r>
        </a:p>
      </dgm:t>
    </dgm:pt>
    <dgm:pt modelId="{45929F4E-9B4F-42BD-8A82-0EA1A7EBADE3}" type="parTrans" cxnId="{D2F773FA-021F-4B8A-89EF-D9F913216DD9}">
      <dgm:prSet/>
      <dgm:spPr/>
      <dgm:t>
        <a:bodyPr/>
        <a:lstStyle/>
        <a:p>
          <a:endParaRPr lang="en-US"/>
        </a:p>
      </dgm:t>
    </dgm:pt>
    <dgm:pt modelId="{19DCAAE0-E9A4-43F3-B019-CEE739D2EE41}" type="sibTrans" cxnId="{D2F773FA-021F-4B8A-89EF-D9F913216DD9}">
      <dgm:prSet/>
      <dgm:spPr/>
      <dgm:t>
        <a:bodyPr/>
        <a:lstStyle/>
        <a:p>
          <a:endParaRPr lang="en-US"/>
        </a:p>
      </dgm:t>
    </dgm:pt>
    <dgm:pt modelId="{93110322-F72A-48D9-8B35-56330E5AB733}">
      <dgm:prSet/>
      <dgm:spPr/>
      <dgm:t>
        <a:bodyPr/>
        <a:lstStyle/>
        <a:p>
          <a:r>
            <a:rPr lang="en-US" dirty="0">
              <a:latin typeface="+mn-lt"/>
              <a:cs typeface="Arial" panose="020B0604020202020204" pitchFamily="34" charset="0"/>
            </a:rPr>
            <a:t>Documents to be included in Your Response</a:t>
          </a:r>
        </a:p>
      </dgm:t>
    </dgm:pt>
    <dgm:pt modelId="{C824CE48-15D4-4F06-89D1-F0CBB6FE5C75}" type="parTrans" cxnId="{B8AF2D3F-FD1D-4D59-83A1-B7DC13D4FDF0}">
      <dgm:prSet/>
      <dgm:spPr/>
      <dgm:t>
        <a:bodyPr/>
        <a:lstStyle/>
        <a:p>
          <a:endParaRPr lang="en-US"/>
        </a:p>
      </dgm:t>
    </dgm:pt>
    <dgm:pt modelId="{5326B43F-7BC8-4B26-90A9-80A4BCDC2B8B}" type="sibTrans" cxnId="{B8AF2D3F-FD1D-4D59-83A1-B7DC13D4FDF0}">
      <dgm:prSet/>
      <dgm:spPr/>
      <dgm:t>
        <a:bodyPr/>
        <a:lstStyle/>
        <a:p>
          <a:endParaRPr lang="en-US"/>
        </a:p>
      </dgm:t>
    </dgm:pt>
    <dgm:pt modelId="{DB854F86-7B04-402F-9BE5-EB7B84320867}">
      <dgm:prSet/>
      <dgm:spPr/>
      <dgm:t>
        <a:bodyPr/>
        <a:lstStyle/>
        <a:p>
          <a:r>
            <a:rPr lang="en-US" dirty="0">
              <a:latin typeface="+mn-lt"/>
              <a:cs typeface="Arial" panose="020B0604020202020204" pitchFamily="34" charset="0"/>
            </a:rPr>
            <a:t>Training &amp; Additional Resources</a:t>
          </a:r>
        </a:p>
      </dgm:t>
    </dgm:pt>
    <dgm:pt modelId="{06C5D900-EE34-41E4-969B-CF7234213F34}" type="parTrans" cxnId="{9642886E-98D6-44BA-A275-A37200F249E6}">
      <dgm:prSet/>
      <dgm:spPr/>
      <dgm:t>
        <a:bodyPr/>
        <a:lstStyle/>
        <a:p>
          <a:endParaRPr lang="en-US"/>
        </a:p>
      </dgm:t>
    </dgm:pt>
    <dgm:pt modelId="{7703E7AF-CE97-4C0F-8FC3-7C126E39D33F}" type="sibTrans" cxnId="{9642886E-98D6-44BA-A275-A37200F249E6}">
      <dgm:prSet/>
      <dgm:spPr/>
      <dgm:t>
        <a:bodyPr/>
        <a:lstStyle/>
        <a:p>
          <a:endParaRPr lang="en-US"/>
        </a:p>
      </dgm:t>
    </dgm:pt>
    <dgm:pt modelId="{924DDB08-72D6-4D8A-9E10-29E6807DA428}">
      <dgm:prSet/>
      <dgm:spPr/>
      <dgm:t>
        <a:bodyPr/>
        <a:lstStyle/>
        <a:p>
          <a:r>
            <a:rPr lang="en-US" dirty="0">
              <a:latin typeface="+mn-lt"/>
              <a:cs typeface="Arial" panose="020B0604020202020204" pitchFamily="34" charset="0"/>
            </a:rPr>
            <a:t>General Q&amp;A</a:t>
          </a:r>
        </a:p>
      </dgm:t>
    </dgm:pt>
    <dgm:pt modelId="{0A114AD8-DA8F-43F5-87D0-421BC2F7A1A9}" type="parTrans" cxnId="{759DA8B7-14B3-4787-AEC2-7D1F0A0E6504}">
      <dgm:prSet/>
      <dgm:spPr/>
      <dgm:t>
        <a:bodyPr/>
        <a:lstStyle/>
        <a:p>
          <a:endParaRPr lang="en-US"/>
        </a:p>
      </dgm:t>
    </dgm:pt>
    <dgm:pt modelId="{1E18D506-D6BF-4631-BA8C-BB9E63F1BBBE}" type="sibTrans" cxnId="{759DA8B7-14B3-4787-AEC2-7D1F0A0E6504}">
      <dgm:prSet/>
      <dgm:spPr/>
      <dgm:t>
        <a:bodyPr/>
        <a:lstStyle/>
        <a:p>
          <a:endParaRPr lang="en-US"/>
        </a:p>
      </dgm:t>
    </dgm:pt>
    <dgm:pt modelId="{A624916C-2F90-4316-926C-ABE8C3651EFB}">
      <dgm:prSet/>
      <dgm:spPr/>
      <dgm:t>
        <a:bodyPr/>
        <a:lstStyle/>
        <a:p>
          <a:r>
            <a:rPr lang="en-US" dirty="0">
              <a:latin typeface="+mn-lt"/>
              <a:cs typeface="Arial" panose="020B0604020202020204" pitchFamily="34" charset="0"/>
            </a:rPr>
            <a:t>Overview of the Diversity &amp; Inclusion Requirements</a:t>
          </a:r>
        </a:p>
      </dgm:t>
    </dgm:pt>
    <dgm:pt modelId="{457BA6E4-6C15-4A26-A978-65C646B84091}" type="parTrans" cxnId="{41ACB089-C77B-4674-91AD-A46F6A8F0D3F}">
      <dgm:prSet/>
      <dgm:spPr/>
      <dgm:t>
        <a:bodyPr/>
        <a:lstStyle/>
        <a:p>
          <a:endParaRPr lang="en-US"/>
        </a:p>
      </dgm:t>
    </dgm:pt>
    <dgm:pt modelId="{F2777E55-9908-4BF7-BB67-24F59332BBDB}" type="sibTrans" cxnId="{41ACB089-C77B-4674-91AD-A46F6A8F0D3F}">
      <dgm:prSet/>
      <dgm:spPr/>
      <dgm:t>
        <a:bodyPr/>
        <a:lstStyle/>
        <a:p>
          <a:endParaRPr lang="en-US"/>
        </a:p>
      </dgm:t>
    </dgm:pt>
    <dgm:pt modelId="{A8D77978-4AE1-4B9E-AF01-2EDA34D87E7C}">
      <dgm:prSet/>
      <dgm:spPr/>
      <dgm:t>
        <a:bodyPr/>
        <a:lstStyle/>
        <a:p>
          <a:r>
            <a:rPr lang="en-US" dirty="0">
              <a:latin typeface="+mn-lt"/>
              <a:cs typeface="Arial" panose="020B0604020202020204" pitchFamily="34" charset="0"/>
            </a:rPr>
            <a:t>Session Expectations</a:t>
          </a:r>
        </a:p>
      </dgm:t>
    </dgm:pt>
    <dgm:pt modelId="{71F808BB-D22F-4D42-A88F-AB6700CA414B}" type="parTrans" cxnId="{FCA183D9-9821-43BD-BD1F-AED8D0C69030}">
      <dgm:prSet/>
      <dgm:spPr/>
      <dgm:t>
        <a:bodyPr/>
        <a:lstStyle/>
        <a:p>
          <a:endParaRPr lang="en-US"/>
        </a:p>
      </dgm:t>
    </dgm:pt>
    <dgm:pt modelId="{84BCE8AA-E19E-49CC-9FF8-3E173C472DDB}" type="sibTrans" cxnId="{FCA183D9-9821-43BD-BD1F-AED8D0C69030}">
      <dgm:prSet/>
      <dgm:spPr/>
      <dgm:t>
        <a:bodyPr/>
        <a:lstStyle/>
        <a:p>
          <a:endParaRPr lang="en-US"/>
        </a:p>
      </dgm:t>
    </dgm:pt>
    <dgm:pt modelId="{6F02CADD-8D52-4D86-9782-8EF8B26C5B84}">
      <dgm:prSet/>
      <dgm:spPr/>
      <dgm:t>
        <a:bodyPr/>
        <a:lstStyle/>
        <a:p>
          <a:r>
            <a:rPr lang="en-US" dirty="0">
              <a:latin typeface="+mn-lt"/>
              <a:cs typeface="Arial" panose="020B0604020202020204" pitchFamily="34" charset="0"/>
            </a:rPr>
            <a:t>Request for Proposal (RFP) Structure</a:t>
          </a:r>
        </a:p>
      </dgm:t>
    </dgm:pt>
    <dgm:pt modelId="{842DE132-2CCF-422F-9101-2DA219A292A6}" type="parTrans" cxnId="{1FFB7AE8-3859-46C3-A205-8AD867E1FAEE}">
      <dgm:prSet/>
      <dgm:spPr/>
      <dgm:t>
        <a:bodyPr/>
        <a:lstStyle/>
        <a:p>
          <a:endParaRPr lang="en-US"/>
        </a:p>
      </dgm:t>
    </dgm:pt>
    <dgm:pt modelId="{E4E1EA6F-3CE5-420E-AF52-4718E035C6FD}" type="sibTrans" cxnId="{1FFB7AE8-3859-46C3-A205-8AD867E1FAEE}">
      <dgm:prSet/>
      <dgm:spPr/>
      <dgm:t>
        <a:bodyPr/>
        <a:lstStyle/>
        <a:p>
          <a:endParaRPr lang="en-US"/>
        </a:p>
      </dgm:t>
    </dgm:pt>
    <dgm:pt modelId="{42E72680-A141-4883-B161-12E5B2D29205}">
      <dgm:prSet/>
      <dgm:spPr/>
      <dgm:t>
        <a:bodyPr/>
        <a:lstStyle/>
        <a:p>
          <a:r>
            <a:rPr lang="en-US">
              <a:latin typeface="+mn-lt"/>
              <a:cs typeface="Arial" panose="020B0604020202020204" pitchFamily="34" charset="0"/>
            </a:rPr>
            <a:t>Important Dates</a:t>
          </a:r>
          <a:endParaRPr lang="en-US" dirty="0">
            <a:latin typeface="+mn-lt"/>
            <a:cs typeface="Arial" panose="020B0604020202020204" pitchFamily="34" charset="0"/>
          </a:endParaRPr>
        </a:p>
      </dgm:t>
    </dgm:pt>
    <dgm:pt modelId="{28D7CF96-BA12-4EA2-BB25-0FE324084B8D}" type="parTrans" cxnId="{1F4F017A-243C-44C1-8624-882AA76E2770}">
      <dgm:prSet/>
      <dgm:spPr/>
      <dgm:t>
        <a:bodyPr/>
        <a:lstStyle/>
        <a:p>
          <a:endParaRPr lang="en-US"/>
        </a:p>
      </dgm:t>
    </dgm:pt>
    <dgm:pt modelId="{144CCDBA-114E-4626-9844-3DA834375F8C}" type="sibTrans" cxnId="{1F4F017A-243C-44C1-8624-882AA76E2770}">
      <dgm:prSet/>
      <dgm:spPr/>
      <dgm:t>
        <a:bodyPr/>
        <a:lstStyle/>
        <a:p>
          <a:endParaRPr lang="en-US"/>
        </a:p>
      </dgm:t>
    </dgm:pt>
    <dgm:pt modelId="{6B9D4483-69EC-4828-9F86-78A4192003DB}" type="pres">
      <dgm:prSet presAssocID="{61B888B7-6365-4539-9C40-8C5DB33BDABF}" presName="vert0" presStyleCnt="0">
        <dgm:presLayoutVars>
          <dgm:dir/>
          <dgm:animOne val="branch"/>
          <dgm:animLvl val="lvl"/>
        </dgm:presLayoutVars>
      </dgm:prSet>
      <dgm:spPr/>
    </dgm:pt>
    <dgm:pt modelId="{542CABB6-E874-428D-8EC3-CEC7C78E5654}" type="pres">
      <dgm:prSet presAssocID="{A8D77978-4AE1-4B9E-AF01-2EDA34D87E7C}" presName="thickLine" presStyleLbl="alignNode1" presStyleIdx="0" presStyleCnt="8"/>
      <dgm:spPr/>
    </dgm:pt>
    <dgm:pt modelId="{0C2938FE-97F8-400E-B11B-E04D35BFE622}" type="pres">
      <dgm:prSet presAssocID="{A8D77978-4AE1-4B9E-AF01-2EDA34D87E7C}" presName="horz1" presStyleCnt="0"/>
      <dgm:spPr/>
    </dgm:pt>
    <dgm:pt modelId="{EE2C6C67-79CD-43D4-92FB-6098006838F3}" type="pres">
      <dgm:prSet presAssocID="{A8D77978-4AE1-4B9E-AF01-2EDA34D87E7C}" presName="tx1" presStyleLbl="revTx" presStyleIdx="0" presStyleCnt="8"/>
      <dgm:spPr/>
    </dgm:pt>
    <dgm:pt modelId="{891AD433-E19C-42E7-8696-5C19BE2DDEBA}" type="pres">
      <dgm:prSet presAssocID="{A8D77978-4AE1-4B9E-AF01-2EDA34D87E7C}" presName="vert1" presStyleCnt="0"/>
      <dgm:spPr/>
    </dgm:pt>
    <dgm:pt modelId="{8A858529-9853-4CAD-9655-1E211200449F}" type="pres">
      <dgm:prSet presAssocID="{A483CAAB-AB4F-4F35-857B-BBC78E361D1D}" presName="thickLine" presStyleLbl="alignNode1" presStyleIdx="1" presStyleCnt="8"/>
      <dgm:spPr/>
    </dgm:pt>
    <dgm:pt modelId="{B8B7E044-33A5-4FD7-AD2E-E235C73E5758}" type="pres">
      <dgm:prSet presAssocID="{A483CAAB-AB4F-4F35-857B-BBC78E361D1D}" presName="horz1" presStyleCnt="0"/>
      <dgm:spPr/>
    </dgm:pt>
    <dgm:pt modelId="{045F86AB-40FE-4B65-9C7D-7C3AA65CFCEB}" type="pres">
      <dgm:prSet presAssocID="{A483CAAB-AB4F-4F35-857B-BBC78E361D1D}" presName="tx1" presStyleLbl="revTx" presStyleIdx="1" presStyleCnt="8"/>
      <dgm:spPr/>
    </dgm:pt>
    <dgm:pt modelId="{FB19B9A3-A5FD-47FE-A749-6DB93F6C1F8A}" type="pres">
      <dgm:prSet presAssocID="{A483CAAB-AB4F-4F35-857B-BBC78E361D1D}" presName="vert1" presStyleCnt="0"/>
      <dgm:spPr/>
    </dgm:pt>
    <dgm:pt modelId="{D678DE38-0DA9-41A2-A892-8AC7A6614B4C}" type="pres">
      <dgm:prSet presAssocID="{6F02CADD-8D52-4D86-9782-8EF8B26C5B84}" presName="thickLine" presStyleLbl="alignNode1" presStyleIdx="2" presStyleCnt="8"/>
      <dgm:spPr/>
    </dgm:pt>
    <dgm:pt modelId="{6394E518-EF4F-4246-A1FE-74CC8BF8E8B5}" type="pres">
      <dgm:prSet presAssocID="{6F02CADD-8D52-4D86-9782-8EF8B26C5B84}" presName="horz1" presStyleCnt="0"/>
      <dgm:spPr/>
    </dgm:pt>
    <dgm:pt modelId="{B0D1B6E6-D069-441B-A0EC-B9D347074FD5}" type="pres">
      <dgm:prSet presAssocID="{6F02CADD-8D52-4D86-9782-8EF8B26C5B84}" presName="tx1" presStyleLbl="revTx" presStyleIdx="2" presStyleCnt="8"/>
      <dgm:spPr/>
    </dgm:pt>
    <dgm:pt modelId="{27664E2D-0841-4602-B5E1-670A8B0682A1}" type="pres">
      <dgm:prSet presAssocID="{6F02CADD-8D52-4D86-9782-8EF8B26C5B84}" presName="vert1" presStyleCnt="0"/>
      <dgm:spPr/>
    </dgm:pt>
    <dgm:pt modelId="{F4A30409-265F-4DE8-91D6-AA215A974799}" type="pres">
      <dgm:prSet presAssocID="{93110322-F72A-48D9-8B35-56330E5AB733}" presName="thickLine" presStyleLbl="alignNode1" presStyleIdx="3" presStyleCnt="8"/>
      <dgm:spPr/>
    </dgm:pt>
    <dgm:pt modelId="{C8979D5A-F687-43A4-BF9B-0517E1F435F1}" type="pres">
      <dgm:prSet presAssocID="{93110322-F72A-48D9-8B35-56330E5AB733}" presName="horz1" presStyleCnt="0"/>
      <dgm:spPr/>
    </dgm:pt>
    <dgm:pt modelId="{BD91FB0C-497C-4E43-88BF-4EE69D57665A}" type="pres">
      <dgm:prSet presAssocID="{93110322-F72A-48D9-8B35-56330E5AB733}" presName="tx1" presStyleLbl="revTx" presStyleIdx="3" presStyleCnt="8"/>
      <dgm:spPr/>
    </dgm:pt>
    <dgm:pt modelId="{42B709B1-0E94-4D43-9C4E-C7E2B66499E3}" type="pres">
      <dgm:prSet presAssocID="{93110322-F72A-48D9-8B35-56330E5AB733}" presName="vert1" presStyleCnt="0"/>
      <dgm:spPr/>
    </dgm:pt>
    <dgm:pt modelId="{B2DC2D8A-EA51-49D0-A259-B4D48E425D84}" type="pres">
      <dgm:prSet presAssocID="{42E72680-A141-4883-B161-12E5B2D29205}" presName="thickLine" presStyleLbl="alignNode1" presStyleIdx="4" presStyleCnt="8"/>
      <dgm:spPr/>
    </dgm:pt>
    <dgm:pt modelId="{4EA3C7BD-1047-49B4-BA55-844C535FD874}" type="pres">
      <dgm:prSet presAssocID="{42E72680-A141-4883-B161-12E5B2D29205}" presName="horz1" presStyleCnt="0"/>
      <dgm:spPr/>
    </dgm:pt>
    <dgm:pt modelId="{41A54C2C-6CFD-4B38-927D-FF5BC0EE7EA7}" type="pres">
      <dgm:prSet presAssocID="{42E72680-A141-4883-B161-12E5B2D29205}" presName="tx1" presStyleLbl="revTx" presStyleIdx="4" presStyleCnt="8"/>
      <dgm:spPr/>
    </dgm:pt>
    <dgm:pt modelId="{83579A1F-16E3-4576-AB68-0426C775D3CE}" type="pres">
      <dgm:prSet presAssocID="{42E72680-A141-4883-B161-12E5B2D29205}" presName="vert1" presStyleCnt="0"/>
      <dgm:spPr/>
    </dgm:pt>
    <dgm:pt modelId="{ECB8309C-BD95-45FF-A092-C590FCA40A47}" type="pres">
      <dgm:prSet presAssocID="{A624916C-2F90-4316-926C-ABE8C3651EFB}" presName="thickLine" presStyleLbl="alignNode1" presStyleIdx="5" presStyleCnt="8"/>
      <dgm:spPr/>
    </dgm:pt>
    <dgm:pt modelId="{6524FC45-5312-492F-9E9A-9E76F5A60982}" type="pres">
      <dgm:prSet presAssocID="{A624916C-2F90-4316-926C-ABE8C3651EFB}" presName="horz1" presStyleCnt="0"/>
      <dgm:spPr/>
    </dgm:pt>
    <dgm:pt modelId="{C7C2C770-6E09-444A-856D-CC637658DF1B}" type="pres">
      <dgm:prSet presAssocID="{A624916C-2F90-4316-926C-ABE8C3651EFB}" presName="tx1" presStyleLbl="revTx" presStyleIdx="5" presStyleCnt="8"/>
      <dgm:spPr/>
    </dgm:pt>
    <dgm:pt modelId="{E1650085-DADA-4956-834D-6EB7ED47F369}" type="pres">
      <dgm:prSet presAssocID="{A624916C-2F90-4316-926C-ABE8C3651EFB}" presName="vert1" presStyleCnt="0"/>
      <dgm:spPr/>
    </dgm:pt>
    <dgm:pt modelId="{B8F76E2C-592E-47B5-8706-F6BC80613F13}" type="pres">
      <dgm:prSet presAssocID="{DB854F86-7B04-402F-9BE5-EB7B84320867}" presName="thickLine" presStyleLbl="alignNode1" presStyleIdx="6" presStyleCnt="8"/>
      <dgm:spPr/>
    </dgm:pt>
    <dgm:pt modelId="{96EC709C-6F5A-4FAF-B727-22155D9C9226}" type="pres">
      <dgm:prSet presAssocID="{DB854F86-7B04-402F-9BE5-EB7B84320867}" presName="horz1" presStyleCnt="0"/>
      <dgm:spPr/>
    </dgm:pt>
    <dgm:pt modelId="{5CB4E009-FFB7-462C-8400-8475112C38C5}" type="pres">
      <dgm:prSet presAssocID="{DB854F86-7B04-402F-9BE5-EB7B84320867}" presName="tx1" presStyleLbl="revTx" presStyleIdx="6" presStyleCnt="8"/>
      <dgm:spPr/>
    </dgm:pt>
    <dgm:pt modelId="{C6A103C5-C725-4CEB-AEEA-DDB9181FF826}" type="pres">
      <dgm:prSet presAssocID="{DB854F86-7B04-402F-9BE5-EB7B84320867}" presName="vert1" presStyleCnt="0"/>
      <dgm:spPr/>
    </dgm:pt>
    <dgm:pt modelId="{3624BC6B-2C23-47FE-B28B-8B8F984DD4E7}" type="pres">
      <dgm:prSet presAssocID="{924DDB08-72D6-4D8A-9E10-29E6807DA428}" presName="thickLine" presStyleLbl="alignNode1" presStyleIdx="7" presStyleCnt="8"/>
      <dgm:spPr/>
    </dgm:pt>
    <dgm:pt modelId="{7A77D13B-23E3-46AE-ACE1-4A9C845A52C6}" type="pres">
      <dgm:prSet presAssocID="{924DDB08-72D6-4D8A-9E10-29E6807DA428}" presName="horz1" presStyleCnt="0"/>
      <dgm:spPr/>
    </dgm:pt>
    <dgm:pt modelId="{C715B44E-0A07-44C6-909F-77E4C16688EF}" type="pres">
      <dgm:prSet presAssocID="{924DDB08-72D6-4D8A-9E10-29E6807DA428}" presName="tx1" presStyleLbl="revTx" presStyleIdx="7" presStyleCnt="8"/>
      <dgm:spPr/>
    </dgm:pt>
    <dgm:pt modelId="{A65ED8D1-A787-4659-9A6D-7CFFDB4E317C}" type="pres">
      <dgm:prSet presAssocID="{924DDB08-72D6-4D8A-9E10-29E6807DA428}" presName="vert1" presStyleCnt="0"/>
      <dgm:spPr/>
    </dgm:pt>
  </dgm:ptLst>
  <dgm:cxnLst>
    <dgm:cxn modelId="{C8387C36-7166-4D79-B65C-30C5A48ED79E}" type="presOf" srcId="{A8D77978-4AE1-4B9E-AF01-2EDA34D87E7C}" destId="{EE2C6C67-79CD-43D4-92FB-6098006838F3}" srcOrd="0" destOrd="0" presId="urn:microsoft.com/office/officeart/2008/layout/LinedList"/>
    <dgm:cxn modelId="{B8AF2D3F-FD1D-4D59-83A1-B7DC13D4FDF0}" srcId="{61B888B7-6365-4539-9C40-8C5DB33BDABF}" destId="{93110322-F72A-48D9-8B35-56330E5AB733}" srcOrd="3" destOrd="0" parTransId="{C824CE48-15D4-4F06-89D1-F0CBB6FE5C75}" sibTransId="{5326B43F-7BC8-4B26-90A9-80A4BCDC2B8B}"/>
    <dgm:cxn modelId="{0B002A65-BE77-4C03-94B8-10870D345715}" type="presOf" srcId="{924DDB08-72D6-4D8A-9E10-29E6807DA428}" destId="{C715B44E-0A07-44C6-909F-77E4C16688EF}" srcOrd="0" destOrd="0" presId="urn:microsoft.com/office/officeart/2008/layout/LinedList"/>
    <dgm:cxn modelId="{332E2D69-C546-4122-9A14-E4A4013FC171}" type="presOf" srcId="{42E72680-A141-4883-B161-12E5B2D29205}" destId="{41A54C2C-6CFD-4B38-927D-FF5BC0EE7EA7}" srcOrd="0" destOrd="0" presId="urn:microsoft.com/office/officeart/2008/layout/LinedList"/>
    <dgm:cxn modelId="{9642886E-98D6-44BA-A275-A37200F249E6}" srcId="{61B888B7-6365-4539-9C40-8C5DB33BDABF}" destId="{DB854F86-7B04-402F-9BE5-EB7B84320867}" srcOrd="6" destOrd="0" parTransId="{06C5D900-EE34-41E4-969B-CF7234213F34}" sibTransId="{7703E7AF-CE97-4C0F-8FC3-7C126E39D33F}"/>
    <dgm:cxn modelId="{1F4F017A-243C-44C1-8624-882AA76E2770}" srcId="{61B888B7-6365-4539-9C40-8C5DB33BDABF}" destId="{42E72680-A141-4883-B161-12E5B2D29205}" srcOrd="4" destOrd="0" parTransId="{28D7CF96-BA12-4EA2-BB25-0FE324084B8D}" sibTransId="{144CCDBA-114E-4626-9844-3DA834375F8C}"/>
    <dgm:cxn modelId="{C4A5175A-643C-4447-9E34-44B000BEFF56}" type="presOf" srcId="{61B888B7-6365-4539-9C40-8C5DB33BDABF}" destId="{6B9D4483-69EC-4828-9F86-78A4192003DB}" srcOrd="0" destOrd="0" presId="urn:microsoft.com/office/officeart/2008/layout/LinedList"/>
    <dgm:cxn modelId="{45B17084-F526-4DE1-8160-37630E6C19B4}" type="presOf" srcId="{DB854F86-7B04-402F-9BE5-EB7B84320867}" destId="{5CB4E009-FFB7-462C-8400-8475112C38C5}" srcOrd="0" destOrd="0" presId="urn:microsoft.com/office/officeart/2008/layout/LinedList"/>
    <dgm:cxn modelId="{41ACB089-C77B-4674-91AD-A46F6A8F0D3F}" srcId="{61B888B7-6365-4539-9C40-8C5DB33BDABF}" destId="{A624916C-2F90-4316-926C-ABE8C3651EFB}" srcOrd="5" destOrd="0" parTransId="{457BA6E4-6C15-4A26-A978-65C646B84091}" sibTransId="{F2777E55-9908-4BF7-BB67-24F59332BBDB}"/>
    <dgm:cxn modelId="{C44F4892-A234-44CF-B95F-2D9264C6B4DC}" type="presOf" srcId="{A483CAAB-AB4F-4F35-857B-BBC78E361D1D}" destId="{045F86AB-40FE-4B65-9C7D-7C3AA65CFCEB}" srcOrd="0" destOrd="0" presId="urn:microsoft.com/office/officeart/2008/layout/LinedList"/>
    <dgm:cxn modelId="{886C2F94-7F0B-4032-BA48-C5027C58047F}" type="presOf" srcId="{A624916C-2F90-4316-926C-ABE8C3651EFB}" destId="{C7C2C770-6E09-444A-856D-CC637658DF1B}" srcOrd="0" destOrd="0" presId="urn:microsoft.com/office/officeart/2008/layout/LinedList"/>
    <dgm:cxn modelId="{19A2C196-BC1E-4AFE-A7B7-569BA7564ECA}" type="presOf" srcId="{93110322-F72A-48D9-8B35-56330E5AB733}" destId="{BD91FB0C-497C-4E43-88BF-4EE69D57665A}" srcOrd="0" destOrd="0" presId="urn:microsoft.com/office/officeart/2008/layout/LinedList"/>
    <dgm:cxn modelId="{759DA8B7-14B3-4787-AEC2-7D1F0A0E6504}" srcId="{61B888B7-6365-4539-9C40-8C5DB33BDABF}" destId="{924DDB08-72D6-4D8A-9E10-29E6807DA428}" srcOrd="7" destOrd="0" parTransId="{0A114AD8-DA8F-43F5-87D0-421BC2F7A1A9}" sibTransId="{1E18D506-D6BF-4631-BA8C-BB9E63F1BBBE}"/>
    <dgm:cxn modelId="{2A9FB2C7-1AEF-4068-A496-00ACC3B0A58E}" type="presOf" srcId="{6F02CADD-8D52-4D86-9782-8EF8B26C5B84}" destId="{B0D1B6E6-D069-441B-A0EC-B9D347074FD5}" srcOrd="0" destOrd="0" presId="urn:microsoft.com/office/officeart/2008/layout/LinedList"/>
    <dgm:cxn modelId="{FCA183D9-9821-43BD-BD1F-AED8D0C69030}" srcId="{61B888B7-6365-4539-9C40-8C5DB33BDABF}" destId="{A8D77978-4AE1-4B9E-AF01-2EDA34D87E7C}" srcOrd="0" destOrd="0" parTransId="{71F808BB-D22F-4D42-A88F-AB6700CA414B}" sibTransId="{84BCE8AA-E19E-49CC-9FF8-3E173C472DDB}"/>
    <dgm:cxn modelId="{1FFB7AE8-3859-46C3-A205-8AD867E1FAEE}" srcId="{61B888B7-6365-4539-9C40-8C5DB33BDABF}" destId="{6F02CADD-8D52-4D86-9782-8EF8B26C5B84}" srcOrd="2" destOrd="0" parTransId="{842DE132-2CCF-422F-9101-2DA219A292A6}" sibTransId="{E4E1EA6F-3CE5-420E-AF52-4718E035C6FD}"/>
    <dgm:cxn modelId="{D2F773FA-021F-4B8A-89EF-D9F913216DD9}" srcId="{61B888B7-6365-4539-9C40-8C5DB33BDABF}" destId="{A483CAAB-AB4F-4F35-857B-BBC78E361D1D}" srcOrd="1" destOrd="0" parTransId="{45929F4E-9B4F-42BD-8A82-0EA1A7EBADE3}" sibTransId="{19DCAAE0-E9A4-43F3-B019-CEE739D2EE41}"/>
    <dgm:cxn modelId="{D97D0261-02B1-4159-8BD9-3C7BF12AA592}" type="presParOf" srcId="{6B9D4483-69EC-4828-9F86-78A4192003DB}" destId="{542CABB6-E874-428D-8EC3-CEC7C78E5654}" srcOrd="0" destOrd="0" presId="urn:microsoft.com/office/officeart/2008/layout/LinedList"/>
    <dgm:cxn modelId="{C0C2BB4D-B7C7-4A7B-BBD5-EA17A3BD1B91}" type="presParOf" srcId="{6B9D4483-69EC-4828-9F86-78A4192003DB}" destId="{0C2938FE-97F8-400E-B11B-E04D35BFE622}" srcOrd="1" destOrd="0" presId="urn:microsoft.com/office/officeart/2008/layout/LinedList"/>
    <dgm:cxn modelId="{AC0FD65F-B583-4F1F-B443-B7BBAC4BE194}" type="presParOf" srcId="{0C2938FE-97F8-400E-B11B-E04D35BFE622}" destId="{EE2C6C67-79CD-43D4-92FB-6098006838F3}" srcOrd="0" destOrd="0" presId="urn:microsoft.com/office/officeart/2008/layout/LinedList"/>
    <dgm:cxn modelId="{94F1645B-D869-4418-8E71-96E7F7429446}" type="presParOf" srcId="{0C2938FE-97F8-400E-B11B-E04D35BFE622}" destId="{891AD433-E19C-42E7-8696-5C19BE2DDEBA}" srcOrd="1" destOrd="0" presId="urn:microsoft.com/office/officeart/2008/layout/LinedList"/>
    <dgm:cxn modelId="{960A27C8-E5F3-4C89-87F3-5C39A5992312}" type="presParOf" srcId="{6B9D4483-69EC-4828-9F86-78A4192003DB}" destId="{8A858529-9853-4CAD-9655-1E211200449F}" srcOrd="2" destOrd="0" presId="urn:microsoft.com/office/officeart/2008/layout/LinedList"/>
    <dgm:cxn modelId="{2ABFDD03-AAF1-4242-A2F0-DEC7C13FF73C}" type="presParOf" srcId="{6B9D4483-69EC-4828-9F86-78A4192003DB}" destId="{B8B7E044-33A5-4FD7-AD2E-E235C73E5758}" srcOrd="3" destOrd="0" presId="urn:microsoft.com/office/officeart/2008/layout/LinedList"/>
    <dgm:cxn modelId="{25530135-6147-4C17-B439-9E202A1C886C}" type="presParOf" srcId="{B8B7E044-33A5-4FD7-AD2E-E235C73E5758}" destId="{045F86AB-40FE-4B65-9C7D-7C3AA65CFCEB}" srcOrd="0" destOrd="0" presId="urn:microsoft.com/office/officeart/2008/layout/LinedList"/>
    <dgm:cxn modelId="{5DCE2E3E-F2E8-4A75-AF58-8E07692FC75C}" type="presParOf" srcId="{B8B7E044-33A5-4FD7-AD2E-E235C73E5758}" destId="{FB19B9A3-A5FD-47FE-A749-6DB93F6C1F8A}" srcOrd="1" destOrd="0" presId="urn:microsoft.com/office/officeart/2008/layout/LinedList"/>
    <dgm:cxn modelId="{C7BD731E-01BC-4108-BA42-1FAAEA9D86FE}" type="presParOf" srcId="{6B9D4483-69EC-4828-9F86-78A4192003DB}" destId="{D678DE38-0DA9-41A2-A892-8AC7A6614B4C}" srcOrd="4" destOrd="0" presId="urn:microsoft.com/office/officeart/2008/layout/LinedList"/>
    <dgm:cxn modelId="{E79A740D-4F74-4304-934B-10FCD64B0B56}" type="presParOf" srcId="{6B9D4483-69EC-4828-9F86-78A4192003DB}" destId="{6394E518-EF4F-4246-A1FE-74CC8BF8E8B5}" srcOrd="5" destOrd="0" presId="urn:microsoft.com/office/officeart/2008/layout/LinedList"/>
    <dgm:cxn modelId="{CF18C7BC-B329-4C07-907F-0C528A0F3E50}" type="presParOf" srcId="{6394E518-EF4F-4246-A1FE-74CC8BF8E8B5}" destId="{B0D1B6E6-D069-441B-A0EC-B9D347074FD5}" srcOrd="0" destOrd="0" presId="urn:microsoft.com/office/officeart/2008/layout/LinedList"/>
    <dgm:cxn modelId="{20F232E7-90D1-41B1-9EBF-1F082D1CC3EE}" type="presParOf" srcId="{6394E518-EF4F-4246-A1FE-74CC8BF8E8B5}" destId="{27664E2D-0841-4602-B5E1-670A8B0682A1}" srcOrd="1" destOrd="0" presId="urn:microsoft.com/office/officeart/2008/layout/LinedList"/>
    <dgm:cxn modelId="{FC5A8544-9543-411E-9F8D-8FC35E87620D}" type="presParOf" srcId="{6B9D4483-69EC-4828-9F86-78A4192003DB}" destId="{F4A30409-265F-4DE8-91D6-AA215A974799}" srcOrd="6" destOrd="0" presId="urn:microsoft.com/office/officeart/2008/layout/LinedList"/>
    <dgm:cxn modelId="{CA55DF28-D3B3-471D-828F-E01F88B0FE42}" type="presParOf" srcId="{6B9D4483-69EC-4828-9F86-78A4192003DB}" destId="{C8979D5A-F687-43A4-BF9B-0517E1F435F1}" srcOrd="7" destOrd="0" presId="urn:microsoft.com/office/officeart/2008/layout/LinedList"/>
    <dgm:cxn modelId="{EDCBF041-984D-4ED5-870F-2BDF0D5C3CAA}" type="presParOf" srcId="{C8979D5A-F687-43A4-BF9B-0517E1F435F1}" destId="{BD91FB0C-497C-4E43-88BF-4EE69D57665A}" srcOrd="0" destOrd="0" presId="urn:microsoft.com/office/officeart/2008/layout/LinedList"/>
    <dgm:cxn modelId="{217027C5-9C73-4928-86F7-01E629BC4055}" type="presParOf" srcId="{C8979D5A-F687-43A4-BF9B-0517E1F435F1}" destId="{42B709B1-0E94-4D43-9C4E-C7E2B66499E3}" srcOrd="1" destOrd="0" presId="urn:microsoft.com/office/officeart/2008/layout/LinedList"/>
    <dgm:cxn modelId="{F71050C3-A234-453F-85A5-DE6ACFF37C29}" type="presParOf" srcId="{6B9D4483-69EC-4828-9F86-78A4192003DB}" destId="{B2DC2D8A-EA51-49D0-A259-B4D48E425D84}" srcOrd="8" destOrd="0" presId="urn:microsoft.com/office/officeart/2008/layout/LinedList"/>
    <dgm:cxn modelId="{DEFA0F58-8492-463B-BC78-87157D4BBE22}" type="presParOf" srcId="{6B9D4483-69EC-4828-9F86-78A4192003DB}" destId="{4EA3C7BD-1047-49B4-BA55-844C535FD874}" srcOrd="9" destOrd="0" presId="urn:microsoft.com/office/officeart/2008/layout/LinedList"/>
    <dgm:cxn modelId="{50FE8828-747A-473C-BA99-F896BFE5D8CF}" type="presParOf" srcId="{4EA3C7BD-1047-49B4-BA55-844C535FD874}" destId="{41A54C2C-6CFD-4B38-927D-FF5BC0EE7EA7}" srcOrd="0" destOrd="0" presId="urn:microsoft.com/office/officeart/2008/layout/LinedList"/>
    <dgm:cxn modelId="{6E79E6DC-A264-453A-853D-61B4D220A11B}" type="presParOf" srcId="{4EA3C7BD-1047-49B4-BA55-844C535FD874}" destId="{83579A1F-16E3-4576-AB68-0426C775D3CE}" srcOrd="1" destOrd="0" presId="urn:microsoft.com/office/officeart/2008/layout/LinedList"/>
    <dgm:cxn modelId="{702A1841-4820-4ADD-BFD8-BD2031886876}" type="presParOf" srcId="{6B9D4483-69EC-4828-9F86-78A4192003DB}" destId="{ECB8309C-BD95-45FF-A092-C590FCA40A47}" srcOrd="10" destOrd="0" presId="urn:microsoft.com/office/officeart/2008/layout/LinedList"/>
    <dgm:cxn modelId="{51C1A408-4E2D-48C9-806C-408F82BB08B7}" type="presParOf" srcId="{6B9D4483-69EC-4828-9F86-78A4192003DB}" destId="{6524FC45-5312-492F-9E9A-9E76F5A60982}" srcOrd="11" destOrd="0" presId="urn:microsoft.com/office/officeart/2008/layout/LinedList"/>
    <dgm:cxn modelId="{B7525CCA-8EAB-44FF-879A-482379C620BA}" type="presParOf" srcId="{6524FC45-5312-492F-9E9A-9E76F5A60982}" destId="{C7C2C770-6E09-444A-856D-CC637658DF1B}" srcOrd="0" destOrd="0" presId="urn:microsoft.com/office/officeart/2008/layout/LinedList"/>
    <dgm:cxn modelId="{4EE0B92D-44C3-4DF7-A052-B1DC6BC1A1D0}" type="presParOf" srcId="{6524FC45-5312-492F-9E9A-9E76F5A60982}" destId="{E1650085-DADA-4956-834D-6EB7ED47F369}" srcOrd="1" destOrd="0" presId="urn:microsoft.com/office/officeart/2008/layout/LinedList"/>
    <dgm:cxn modelId="{3496E067-B3A4-4EDB-A5CF-20A2AB73BE55}" type="presParOf" srcId="{6B9D4483-69EC-4828-9F86-78A4192003DB}" destId="{B8F76E2C-592E-47B5-8706-F6BC80613F13}" srcOrd="12" destOrd="0" presId="urn:microsoft.com/office/officeart/2008/layout/LinedList"/>
    <dgm:cxn modelId="{1F0E3ECB-E28B-45F8-959A-99B6CC9A55A3}" type="presParOf" srcId="{6B9D4483-69EC-4828-9F86-78A4192003DB}" destId="{96EC709C-6F5A-4FAF-B727-22155D9C9226}" srcOrd="13" destOrd="0" presId="urn:microsoft.com/office/officeart/2008/layout/LinedList"/>
    <dgm:cxn modelId="{3C2520D0-F28D-460C-B56C-AE62D5CE3FF5}" type="presParOf" srcId="{96EC709C-6F5A-4FAF-B727-22155D9C9226}" destId="{5CB4E009-FFB7-462C-8400-8475112C38C5}" srcOrd="0" destOrd="0" presId="urn:microsoft.com/office/officeart/2008/layout/LinedList"/>
    <dgm:cxn modelId="{767E7C3D-B3E4-43DD-9544-E74FC241A2A7}" type="presParOf" srcId="{96EC709C-6F5A-4FAF-B727-22155D9C9226}" destId="{C6A103C5-C725-4CEB-AEEA-DDB9181FF826}" srcOrd="1" destOrd="0" presId="urn:microsoft.com/office/officeart/2008/layout/LinedList"/>
    <dgm:cxn modelId="{79041471-649A-4FF7-B3D6-04BF31200145}" type="presParOf" srcId="{6B9D4483-69EC-4828-9F86-78A4192003DB}" destId="{3624BC6B-2C23-47FE-B28B-8B8F984DD4E7}" srcOrd="14" destOrd="0" presId="urn:microsoft.com/office/officeart/2008/layout/LinedList"/>
    <dgm:cxn modelId="{4BA6654D-A288-4CE5-9014-6BF2FDAFB0F8}" type="presParOf" srcId="{6B9D4483-69EC-4828-9F86-78A4192003DB}" destId="{7A77D13B-23E3-46AE-ACE1-4A9C845A52C6}" srcOrd="15" destOrd="0" presId="urn:microsoft.com/office/officeart/2008/layout/LinedList"/>
    <dgm:cxn modelId="{69A1BD39-9F51-4A6C-A7CA-281992C9040C}" type="presParOf" srcId="{7A77D13B-23E3-46AE-ACE1-4A9C845A52C6}" destId="{C715B44E-0A07-44C6-909F-77E4C16688EF}" srcOrd="0" destOrd="0" presId="urn:microsoft.com/office/officeart/2008/layout/LinedList"/>
    <dgm:cxn modelId="{C76C534B-8CA2-4463-B9CF-156FAEFA93B7}" type="presParOf" srcId="{7A77D13B-23E3-46AE-ACE1-4A9C845A52C6}" destId="{A65ED8D1-A787-4659-9A6D-7CFFDB4E317C}"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594E0B-30D4-4B0A-8D9C-6F3A9B71E170}"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81C85844-7E85-4813-AAA1-77B81C282DAD}">
      <dgm:prSet/>
      <dgm:spPr/>
      <dgm:t>
        <a:bodyPr/>
        <a:lstStyle/>
        <a:p>
          <a:r>
            <a:rPr lang="en-US" b="0" i="0" baseline="0" dirty="0">
              <a:latin typeface="+mn-lt"/>
              <a:cs typeface="Arial" panose="020B0604020202020204" pitchFamily="34" charset="0"/>
            </a:rPr>
            <a:t>Today’s session is not a substitute for reading the Request for Proposal (RFP) document. The RFP includes important contract and response details that will not be covered during today’s meeting.</a:t>
          </a:r>
          <a:endParaRPr lang="en-US" dirty="0">
            <a:latin typeface="+mn-lt"/>
            <a:cs typeface="Arial" panose="020B0604020202020204" pitchFamily="34" charset="0"/>
          </a:endParaRPr>
        </a:p>
      </dgm:t>
    </dgm:pt>
    <dgm:pt modelId="{7B8893F0-9A92-4B89-A368-67E09EA6E9EE}" type="parTrans" cxnId="{5AE2426F-7FA1-418A-9E6D-E9E1BFA7FF3F}">
      <dgm:prSet/>
      <dgm:spPr/>
      <dgm:t>
        <a:bodyPr/>
        <a:lstStyle/>
        <a:p>
          <a:endParaRPr lang="en-US"/>
        </a:p>
      </dgm:t>
    </dgm:pt>
    <dgm:pt modelId="{0C610CB9-FDA4-4675-AA3D-F2D1A309BE1E}" type="sibTrans" cxnId="{5AE2426F-7FA1-418A-9E6D-E9E1BFA7FF3F}">
      <dgm:prSet/>
      <dgm:spPr/>
      <dgm:t>
        <a:bodyPr/>
        <a:lstStyle/>
        <a:p>
          <a:endParaRPr lang="en-US"/>
        </a:p>
      </dgm:t>
    </dgm:pt>
    <dgm:pt modelId="{31398768-0B01-4633-B080-37D22587D692}">
      <dgm:prSet/>
      <dgm:spPr/>
      <dgm:t>
        <a:bodyPr/>
        <a:lstStyle/>
        <a:p>
          <a:r>
            <a:rPr lang="en-US" b="0" i="0" baseline="0" dirty="0">
              <a:latin typeface="+mn-lt"/>
              <a:cs typeface="Arial" panose="020B0604020202020204" pitchFamily="34" charset="0"/>
            </a:rPr>
            <a:t>Although we will take general questions about the authority’s bidding process, at the end of today’s session, questions about the bid must be submitted through </a:t>
          </a:r>
          <a:r>
            <a:rPr lang="en-US" b="1" i="0" baseline="0" dirty="0">
              <a:latin typeface="+mn-lt"/>
              <a:cs typeface="Arial" panose="020B0604020202020204" pitchFamily="34" charset="0"/>
              <a:hlinkClick xmlns:r="http://schemas.openxmlformats.org/officeDocument/2006/relationships" r:id="rId1"/>
            </a:rPr>
            <a:t>COMMBUYS</a:t>
          </a:r>
          <a:r>
            <a:rPr lang="en-US" b="0" i="0" baseline="0" dirty="0">
              <a:latin typeface="+mn-lt"/>
              <a:cs typeface="Arial" panose="020B0604020202020204" pitchFamily="34" charset="0"/>
            </a:rPr>
            <a:t> using the Q&amp;A feature before the Q&amp;A deadline.</a:t>
          </a:r>
          <a:endParaRPr lang="en-US" dirty="0">
            <a:latin typeface="+mn-lt"/>
            <a:cs typeface="Arial" panose="020B0604020202020204" pitchFamily="34" charset="0"/>
          </a:endParaRPr>
        </a:p>
      </dgm:t>
    </dgm:pt>
    <dgm:pt modelId="{105E1038-3F52-482F-B6D4-6927961F7C61}" type="parTrans" cxnId="{9D6E2915-9317-439F-ACCC-8FB7C77E8F6E}">
      <dgm:prSet/>
      <dgm:spPr/>
      <dgm:t>
        <a:bodyPr/>
        <a:lstStyle/>
        <a:p>
          <a:endParaRPr lang="en-US"/>
        </a:p>
      </dgm:t>
    </dgm:pt>
    <dgm:pt modelId="{9A912BA4-0223-49E1-80AA-E406CBA3F17A}" type="sibTrans" cxnId="{9D6E2915-9317-439F-ACCC-8FB7C77E8F6E}">
      <dgm:prSet/>
      <dgm:spPr/>
      <dgm:t>
        <a:bodyPr/>
        <a:lstStyle/>
        <a:p>
          <a:endParaRPr lang="en-US"/>
        </a:p>
      </dgm:t>
    </dgm:pt>
    <dgm:pt modelId="{C2BFFB6C-A887-41A9-934B-5AAD43ECD18F}">
      <dgm:prSet/>
      <dgm:spPr/>
      <dgm:t>
        <a:bodyPr/>
        <a:lstStyle/>
        <a:p>
          <a:pPr algn="l"/>
          <a:r>
            <a:rPr lang="en-US" b="0" i="0" baseline="0" dirty="0">
              <a:latin typeface="+mn-lt"/>
              <a:cs typeface="Arial" panose="020B0604020202020204" pitchFamily="34" charset="0"/>
            </a:rPr>
            <a:t>The COMMBUYS Q&amp;A feature and important deadlines will be covered later in the presentation</a:t>
          </a:r>
          <a:r>
            <a:rPr lang="en-US" b="0" i="0" baseline="0"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dgm:t>
    </dgm:pt>
    <dgm:pt modelId="{E21D180B-F060-4209-8FBF-B5DA8F11A41F}" type="parTrans" cxnId="{B31841FE-F713-4B61-9A84-5ED8C0B3B4BC}">
      <dgm:prSet/>
      <dgm:spPr/>
      <dgm:t>
        <a:bodyPr/>
        <a:lstStyle/>
        <a:p>
          <a:endParaRPr lang="en-US"/>
        </a:p>
      </dgm:t>
    </dgm:pt>
    <dgm:pt modelId="{6D9B8B68-FBD1-46ED-B17B-BBFB23E17E60}" type="sibTrans" cxnId="{B31841FE-F713-4B61-9A84-5ED8C0B3B4BC}">
      <dgm:prSet/>
      <dgm:spPr/>
      <dgm:t>
        <a:bodyPr/>
        <a:lstStyle/>
        <a:p>
          <a:endParaRPr lang="en-US"/>
        </a:p>
      </dgm:t>
    </dgm:pt>
    <dgm:pt modelId="{C2F3D4A5-FF21-4E12-AA56-4E633B343705}" type="pres">
      <dgm:prSet presAssocID="{B1594E0B-30D4-4B0A-8D9C-6F3A9B71E170}" presName="root" presStyleCnt="0">
        <dgm:presLayoutVars>
          <dgm:dir/>
          <dgm:resizeHandles val="exact"/>
        </dgm:presLayoutVars>
      </dgm:prSet>
      <dgm:spPr/>
    </dgm:pt>
    <dgm:pt modelId="{21FB1043-6E00-4045-AD72-36462A2F850F}" type="pres">
      <dgm:prSet presAssocID="{81C85844-7E85-4813-AAA1-77B81C282DAD}" presName="compNode" presStyleCnt="0"/>
      <dgm:spPr/>
    </dgm:pt>
    <dgm:pt modelId="{C4DA99C1-E242-4EC4-90FE-49D7393B8FD2}" type="pres">
      <dgm:prSet presAssocID="{81C85844-7E85-4813-AAA1-77B81C282DAD}" presName="bgRect" presStyleLbl="bgShp" presStyleIdx="0" presStyleCnt="3"/>
      <dgm:spPr/>
    </dgm:pt>
    <dgm:pt modelId="{F8C9002B-29C6-4872-BF57-2C3BEC932670}" type="pres">
      <dgm:prSet presAssocID="{81C85844-7E85-4813-AAA1-77B81C282DAD}" presName="iconRect" presStyleLbl="node1" presStyleIdx="0" presStyleCnt="3" custLinFactNeighborX="3131" custLinFactNeighborY="-104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60AA1378-C26C-4BF0-971B-3A1CAD514B3D}" type="pres">
      <dgm:prSet presAssocID="{81C85844-7E85-4813-AAA1-77B81C282DAD}" presName="spaceRect" presStyleCnt="0"/>
      <dgm:spPr/>
    </dgm:pt>
    <dgm:pt modelId="{015F6209-E91E-4CFD-90EF-E72F4AA815F2}" type="pres">
      <dgm:prSet presAssocID="{81C85844-7E85-4813-AAA1-77B81C282DAD}" presName="parTx" presStyleLbl="revTx" presStyleIdx="0" presStyleCnt="3">
        <dgm:presLayoutVars>
          <dgm:chMax val="0"/>
          <dgm:chPref val="0"/>
        </dgm:presLayoutVars>
      </dgm:prSet>
      <dgm:spPr/>
    </dgm:pt>
    <dgm:pt modelId="{2EB6E681-C57D-4B4B-83D9-9FEF7D5D9295}" type="pres">
      <dgm:prSet presAssocID="{0C610CB9-FDA4-4675-AA3D-F2D1A309BE1E}" presName="sibTrans" presStyleCnt="0"/>
      <dgm:spPr/>
    </dgm:pt>
    <dgm:pt modelId="{B80DFC17-8421-401D-BAD1-371A44E5D411}" type="pres">
      <dgm:prSet presAssocID="{31398768-0B01-4633-B080-37D22587D692}" presName="compNode" presStyleCnt="0"/>
      <dgm:spPr/>
    </dgm:pt>
    <dgm:pt modelId="{B4547E8E-5C97-482C-B7DA-36356716E50D}" type="pres">
      <dgm:prSet presAssocID="{31398768-0B01-4633-B080-37D22587D692}" presName="bgRect" presStyleLbl="bgShp" presStyleIdx="1" presStyleCnt="3"/>
      <dgm:spPr/>
    </dgm:pt>
    <dgm:pt modelId="{EE1EB3B5-3321-4594-8106-53D11380CCCE}" type="pres">
      <dgm:prSet presAssocID="{31398768-0B01-4633-B080-37D22587D692}"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avel"/>
        </a:ext>
      </dgm:extLst>
    </dgm:pt>
    <dgm:pt modelId="{586793D3-B053-455E-A366-F1F065FFC5B8}" type="pres">
      <dgm:prSet presAssocID="{31398768-0B01-4633-B080-37D22587D692}" presName="spaceRect" presStyleCnt="0"/>
      <dgm:spPr/>
    </dgm:pt>
    <dgm:pt modelId="{CE864C2C-BFA6-429C-B9AB-21B0A1A02CBA}" type="pres">
      <dgm:prSet presAssocID="{31398768-0B01-4633-B080-37D22587D692}" presName="parTx" presStyleLbl="revTx" presStyleIdx="1" presStyleCnt="3">
        <dgm:presLayoutVars>
          <dgm:chMax val="0"/>
          <dgm:chPref val="0"/>
        </dgm:presLayoutVars>
      </dgm:prSet>
      <dgm:spPr/>
    </dgm:pt>
    <dgm:pt modelId="{B182F389-4F22-40CD-BE16-CD98858C5362}" type="pres">
      <dgm:prSet presAssocID="{9A912BA4-0223-49E1-80AA-E406CBA3F17A}" presName="sibTrans" presStyleCnt="0"/>
      <dgm:spPr/>
    </dgm:pt>
    <dgm:pt modelId="{2BB2F78B-5518-4A37-AAE5-50215C6A4B41}" type="pres">
      <dgm:prSet presAssocID="{C2BFFB6C-A887-41A9-934B-5AAD43ECD18F}" presName="compNode" presStyleCnt="0"/>
      <dgm:spPr/>
    </dgm:pt>
    <dgm:pt modelId="{F292128D-076F-4E5F-BF56-EA715E39D711}" type="pres">
      <dgm:prSet presAssocID="{C2BFFB6C-A887-41A9-934B-5AAD43ECD18F}" presName="bgRect" presStyleLbl="bgShp" presStyleIdx="2" presStyleCnt="3" custLinFactNeighborX="-6111" custLinFactNeighborY="-18705"/>
      <dgm:spPr/>
    </dgm:pt>
    <dgm:pt modelId="{1C1A3706-0018-42CD-8077-73EBBE106355}" type="pres">
      <dgm:prSet presAssocID="{C2BFFB6C-A887-41A9-934B-5AAD43ECD18F}"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DB720BB4-566F-4BD5-84FC-90670B3E0FA6}" type="pres">
      <dgm:prSet presAssocID="{C2BFFB6C-A887-41A9-934B-5AAD43ECD18F}" presName="spaceRect" presStyleCnt="0"/>
      <dgm:spPr/>
    </dgm:pt>
    <dgm:pt modelId="{605B608D-719F-45A8-9B5B-AF4A3EDF34FE}" type="pres">
      <dgm:prSet presAssocID="{C2BFFB6C-A887-41A9-934B-5AAD43ECD18F}" presName="parTx" presStyleLbl="revTx" presStyleIdx="2" presStyleCnt="3">
        <dgm:presLayoutVars>
          <dgm:chMax val="0"/>
          <dgm:chPref val="0"/>
        </dgm:presLayoutVars>
      </dgm:prSet>
      <dgm:spPr/>
    </dgm:pt>
  </dgm:ptLst>
  <dgm:cxnLst>
    <dgm:cxn modelId="{2E40F714-EC74-46F7-8C33-F0E9DD7DCC9A}" type="presOf" srcId="{31398768-0B01-4633-B080-37D22587D692}" destId="{CE864C2C-BFA6-429C-B9AB-21B0A1A02CBA}" srcOrd="0" destOrd="0" presId="urn:microsoft.com/office/officeart/2018/2/layout/IconVerticalSolidList"/>
    <dgm:cxn modelId="{9D6E2915-9317-439F-ACCC-8FB7C77E8F6E}" srcId="{B1594E0B-30D4-4B0A-8D9C-6F3A9B71E170}" destId="{31398768-0B01-4633-B080-37D22587D692}" srcOrd="1" destOrd="0" parTransId="{105E1038-3F52-482F-B6D4-6927961F7C61}" sibTransId="{9A912BA4-0223-49E1-80AA-E406CBA3F17A}"/>
    <dgm:cxn modelId="{0962A66B-00DE-4A27-9A86-3F1DEC40C253}" type="presOf" srcId="{C2BFFB6C-A887-41A9-934B-5AAD43ECD18F}" destId="{605B608D-719F-45A8-9B5B-AF4A3EDF34FE}" srcOrd="0" destOrd="0" presId="urn:microsoft.com/office/officeart/2018/2/layout/IconVerticalSolidList"/>
    <dgm:cxn modelId="{5AE2426F-7FA1-418A-9E6D-E9E1BFA7FF3F}" srcId="{B1594E0B-30D4-4B0A-8D9C-6F3A9B71E170}" destId="{81C85844-7E85-4813-AAA1-77B81C282DAD}" srcOrd="0" destOrd="0" parTransId="{7B8893F0-9A92-4B89-A368-67E09EA6E9EE}" sibTransId="{0C610CB9-FDA4-4675-AA3D-F2D1A309BE1E}"/>
    <dgm:cxn modelId="{969EB48C-A149-488F-B444-68D16FEFBDCD}" type="presOf" srcId="{81C85844-7E85-4813-AAA1-77B81C282DAD}" destId="{015F6209-E91E-4CFD-90EF-E72F4AA815F2}" srcOrd="0" destOrd="0" presId="urn:microsoft.com/office/officeart/2018/2/layout/IconVerticalSolidList"/>
    <dgm:cxn modelId="{907A05F6-3225-410C-B160-9EA4B2CD7C42}" type="presOf" srcId="{B1594E0B-30D4-4B0A-8D9C-6F3A9B71E170}" destId="{C2F3D4A5-FF21-4E12-AA56-4E633B343705}" srcOrd="0" destOrd="0" presId="urn:microsoft.com/office/officeart/2018/2/layout/IconVerticalSolidList"/>
    <dgm:cxn modelId="{B31841FE-F713-4B61-9A84-5ED8C0B3B4BC}" srcId="{B1594E0B-30D4-4B0A-8D9C-6F3A9B71E170}" destId="{C2BFFB6C-A887-41A9-934B-5AAD43ECD18F}" srcOrd="2" destOrd="0" parTransId="{E21D180B-F060-4209-8FBF-B5DA8F11A41F}" sibTransId="{6D9B8B68-FBD1-46ED-B17B-BBFB23E17E60}"/>
    <dgm:cxn modelId="{0FA39E57-4A63-48E1-AD15-C7D7D31F839B}" type="presParOf" srcId="{C2F3D4A5-FF21-4E12-AA56-4E633B343705}" destId="{21FB1043-6E00-4045-AD72-36462A2F850F}" srcOrd="0" destOrd="0" presId="urn:microsoft.com/office/officeart/2018/2/layout/IconVerticalSolidList"/>
    <dgm:cxn modelId="{0A97DB8E-1691-4B73-9A69-6EBD32549741}" type="presParOf" srcId="{21FB1043-6E00-4045-AD72-36462A2F850F}" destId="{C4DA99C1-E242-4EC4-90FE-49D7393B8FD2}" srcOrd="0" destOrd="0" presId="urn:microsoft.com/office/officeart/2018/2/layout/IconVerticalSolidList"/>
    <dgm:cxn modelId="{348515A4-290D-41BE-BA13-3A45CE095A06}" type="presParOf" srcId="{21FB1043-6E00-4045-AD72-36462A2F850F}" destId="{F8C9002B-29C6-4872-BF57-2C3BEC932670}" srcOrd="1" destOrd="0" presId="urn:microsoft.com/office/officeart/2018/2/layout/IconVerticalSolidList"/>
    <dgm:cxn modelId="{BDB7AA88-A53A-49BE-AC71-D23B8A739BE9}" type="presParOf" srcId="{21FB1043-6E00-4045-AD72-36462A2F850F}" destId="{60AA1378-C26C-4BF0-971B-3A1CAD514B3D}" srcOrd="2" destOrd="0" presId="urn:microsoft.com/office/officeart/2018/2/layout/IconVerticalSolidList"/>
    <dgm:cxn modelId="{FDBA1DB9-D2D9-4E2C-8018-30FF93F1790B}" type="presParOf" srcId="{21FB1043-6E00-4045-AD72-36462A2F850F}" destId="{015F6209-E91E-4CFD-90EF-E72F4AA815F2}" srcOrd="3" destOrd="0" presId="urn:microsoft.com/office/officeart/2018/2/layout/IconVerticalSolidList"/>
    <dgm:cxn modelId="{4460954E-0894-4C0F-9202-1E5E6350929D}" type="presParOf" srcId="{C2F3D4A5-FF21-4E12-AA56-4E633B343705}" destId="{2EB6E681-C57D-4B4B-83D9-9FEF7D5D9295}" srcOrd="1" destOrd="0" presId="urn:microsoft.com/office/officeart/2018/2/layout/IconVerticalSolidList"/>
    <dgm:cxn modelId="{9ED37B57-E336-4C9A-A002-30AFABD84C40}" type="presParOf" srcId="{C2F3D4A5-FF21-4E12-AA56-4E633B343705}" destId="{B80DFC17-8421-401D-BAD1-371A44E5D411}" srcOrd="2" destOrd="0" presId="urn:microsoft.com/office/officeart/2018/2/layout/IconVerticalSolidList"/>
    <dgm:cxn modelId="{2685BF74-37A9-4EEF-8BD3-556FEEB70A90}" type="presParOf" srcId="{B80DFC17-8421-401D-BAD1-371A44E5D411}" destId="{B4547E8E-5C97-482C-B7DA-36356716E50D}" srcOrd="0" destOrd="0" presId="urn:microsoft.com/office/officeart/2018/2/layout/IconVerticalSolidList"/>
    <dgm:cxn modelId="{326E9CBE-8622-4145-8A06-1A023DA1D815}" type="presParOf" srcId="{B80DFC17-8421-401D-BAD1-371A44E5D411}" destId="{EE1EB3B5-3321-4594-8106-53D11380CCCE}" srcOrd="1" destOrd="0" presId="urn:microsoft.com/office/officeart/2018/2/layout/IconVerticalSolidList"/>
    <dgm:cxn modelId="{89177923-8EDF-49B0-AD79-5D5E7DC6C5AC}" type="presParOf" srcId="{B80DFC17-8421-401D-BAD1-371A44E5D411}" destId="{586793D3-B053-455E-A366-F1F065FFC5B8}" srcOrd="2" destOrd="0" presId="urn:microsoft.com/office/officeart/2018/2/layout/IconVerticalSolidList"/>
    <dgm:cxn modelId="{A7F406E9-3A62-4505-8508-80D5771DF277}" type="presParOf" srcId="{B80DFC17-8421-401D-BAD1-371A44E5D411}" destId="{CE864C2C-BFA6-429C-B9AB-21B0A1A02CBA}" srcOrd="3" destOrd="0" presId="urn:microsoft.com/office/officeart/2018/2/layout/IconVerticalSolidList"/>
    <dgm:cxn modelId="{965D5648-E4F4-4B15-BD3F-0FB0E6FEC5FB}" type="presParOf" srcId="{C2F3D4A5-FF21-4E12-AA56-4E633B343705}" destId="{B182F389-4F22-40CD-BE16-CD98858C5362}" srcOrd="3" destOrd="0" presId="urn:microsoft.com/office/officeart/2018/2/layout/IconVerticalSolidList"/>
    <dgm:cxn modelId="{D3724819-90BE-4A4F-BEBC-939CC3920868}" type="presParOf" srcId="{C2F3D4A5-FF21-4E12-AA56-4E633B343705}" destId="{2BB2F78B-5518-4A37-AAE5-50215C6A4B41}" srcOrd="4" destOrd="0" presId="urn:microsoft.com/office/officeart/2018/2/layout/IconVerticalSolidList"/>
    <dgm:cxn modelId="{19CE885E-76E3-406F-BC8E-B56D34847BFD}" type="presParOf" srcId="{2BB2F78B-5518-4A37-AAE5-50215C6A4B41}" destId="{F292128D-076F-4E5F-BF56-EA715E39D711}" srcOrd="0" destOrd="0" presId="urn:microsoft.com/office/officeart/2018/2/layout/IconVerticalSolidList"/>
    <dgm:cxn modelId="{31151416-D111-4676-9939-96EFB043563B}" type="presParOf" srcId="{2BB2F78B-5518-4A37-AAE5-50215C6A4B41}" destId="{1C1A3706-0018-42CD-8077-73EBBE106355}" srcOrd="1" destOrd="0" presId="urn:microsoft.com/office/officeart/2018/2/layout/IconVerticalSolidList"/>
    <dgm:cxn modelId="{A4FF6B0A-B0BD-4E39-B44D-7DF71F047FE0}" type="presParOf" srcId="{2BB2F78B-5518-4A37-AAE5-50215C6A4B41}" destId="{DB720BB4-566F-4BD5-84FC-90670B3E0FA6}" srcOrd="2" destOrd="0" presId="urn:microsoft.com/office/officeart/2018/2/layout/IconVerticalSolidList"/>
    <dgm:cxn modelId="{4F30C037-3605-49C5-AFCE-889A57937956}" type="presParOf" srcId="{2BB2F78B-5518-4A37-AAE5-50215C6A4B41}" destId="{605B608D-719F-45A8-9B5B-AF4A3EDF34F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BD5075-B686-4524-BF09-6D206B525C3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52D4F9-6508-433D-85AC-DF7CD2F5B29A}">
      <dgm:prSet>
        <dgm:style>
          <a:lnRef idx="1">
            <a:schemeClr val="accent3"/>
          </a:lnRef>
          <a:fillRef idx="2">
            <a:schemeClr val="accent3"/>
          </a:fillRef>
          <a:effectRef idx="1">
            <a:schemeClr val="accent3"/>
          </a:effectRef>
          <a:fontRef idx="minor">
            <a:schemeClr val="dk1"/>
          </a:fontRef>
        </dgm:style>
      </dgm:prSet>
      <dgm:spPr/>
      <dgm:t>
        <a:bodyPr/>
        <a:lstStyle/>
        <a:p>
          <a:r>
            <a:rPr lang="en-US" dirty="0">
              <a:latin typeface="+mn-lt"/>
              <a:cs typeface="Arial" panose="020B0604020202020204" pitchFamily="34" charset="0"/>
            </a:rPr>
            <a:t>The 76</a:t>
          </a:r>
          <a:r>
            <a:rPr lang="en-US" dirty="0">
              <a:solidFill>
                <a:schemeClr val="tx1"/>
              </a:solidFill>
              <a:latin typeface="+mn-lt"/>
              <a:cs typeface="Arial" panose="020B0604020202020204" pitchFamily="34" charset="0"/>
            </a:rPr>
            <a:t>-26 Service Agreement for Pest Control Services across the MBTA facilities. </a:t>
          </a:r>
          <a:endParaRPr lang="en-US" dirty="0">
            <a:latin typeface="+mn-lt"/>
            <a:cs typeface="Arial" panose="020B0604020202020204" pitchFamily="34" charset="0"/>
          </a:endParaRPr>
        </a:p>
      </dgm:t>
    </dgm:pt>
    <dgm:pt modelId="{7A96DCBB-F5B0-4006-96F4-25E7A6AEE2DF}" type="parTrans" cxnId="{E6935A5D-C3AA-4920-99E4-249BD86514D0}">
      <dgm:prSet/>
      <dgm:spPr/>
      <dgm:t>
        <a:bodyPr/>
        <a:lstStyle/>
        <a:p>
          <a:endParaRPr lang="en-US"/>
        </a:p>
      </dgm:t>
    </dgm:pt>
    <dgm:pt modelId="{A16CAAE6-5C56-40B4-87BD-28ED5941D5DF}" type="sibTrans" cxnId="{E6935A5D-C3AA-4920-99E4-249BD86514D0}">
      <dgm:prSet/>
      <dgm:spPr/>
      <dgm:t>
        <a:bodyPr/>
        <a:lstStyle/>
        <a:p>
          <a:endParaRPr lang="en-US"/>
        </a:p>
      </dgm:t>
    </dgm:pt>
    <dgm:pt modelId="{134BD974-00F0-4023-BF0B-4590BEB84C0A}">
      <dgm:prSet>
        <dgm:style>
          <a:lnRef idx="1">
            <a:schemeClr val="accent3"/>
          </a:lnRef>
          <a:fillRef idx="2">
            <a:schemeClr val="accent3"/>
          </a:fillRef>
          <a:effectRef idx="1">
            <a:schemeClr val="accent3"/>
          </a:effectRef>
          <a:fontRef idx="minor">
            <a:schemeClr val="dk1"/>
          </a:fontRef>
        </dgm:style>
      </dgm:prSet>
      <dgm:spPr/>
      <dgm:t>
        <a:bodyPr/>
        <a:lstStyle/>
        <a:p>
          <a:r>
            <a:rPr lang="en-US" dirty="0">
              <a:latin typeface="+mn-lt"/>
              <a:cs typeface="Arial" panose="020B0604020202020204" pitchFamily="34" charset="0"/>
            </a:rPr>
            <a:t>Contract or Service Effective Date (estimated): Sept 1</a:t>
          </a:r>
          <a:r>
            <a:rPr lang="en-US" baseline="30000" dirty="0">
              <a:latin typeface="+mn-lt"/>
              <a:cs typeface="Arial" panose="020B0604020202020204" pitchFamily="34" charset="0"/>
            </a:rPr>
            <a:t>st</a:t>
          </a:r>
          <a:r>
            <a:rPr lang="en-US" dirty="0">
              <a:latin typeface="+mn-lt"/>
              <a:cs typeface="Arial" panose="020B0604020202020204" pitchFamily="34" charset="0"/>
            </a:rPr>
            <a:t> 2026</a:t>
          </a:r>
        </a:p>
      </dgm:t>
    </dgm:pt>
    <dgm:pt modelId="{EDD554A6-DCED-4E8B-9C01-EB41B23BBD1D}" type="parTrans" cxnId="{C94B5D16-5067-4823-BA5B-9011F15167D3}">
      <dgm:prSet/>
      <dgm:spPr/>
      <dgm:t>
        <a:bodyPr/>
        <a:lstStyle/>
        <a:p>
          <a:endParaRPr lang="en-US"/>
        </a:p>
      </dgm:t>
    </dgm:pt>
    <dgm:pt modelId="{7E7EC7B8-D764-4EB7-B2AA-6386AF6EE4E1}" type="sibTrans" cxnId="{C94B5D16-5067-4823-BA5B-9011F15167D3}">
      <dgm:prSet/>
      <dgm:spPr/>
      <dgm:t>
        <a:bodyPr/>
        <a:lstStyle/>
        <a:p>
          <a:endParaRPr lang="en-US"/>
        </a:p>
      </dgm:t>
    </dgm:pt>
    <dgm:pt modelId="{95C244C5-AEF7-4BC3-B7AF-D61260B7DCF2}">
      <dgm:prSet>
        <dgm:style>
          <a:lnRef idx="1">
            <a:schemeClr val="accent3"/>
          </a:lnRef>
          <a:fillRef idx="2">
            <a:schemeClr val="accent3"/>
          </a:fillRef>
          <a:effectRef idx="1">
            <a:schemeClr val="accent3"/>
          </a:effectRef>
          <a:fontRef idx="minor">
            <a:schemeClr val="dk1"/>
          </a:fontRef>
        </dgm:style>
      </dgm:prSet>
      <dgm:spPr/>
      <dgm:t>
        <a:bodyPr/>
        <a:lstStyle/>
        <a:p>
          <a:r>
            <a:rPr lang="en-US" dirty="0">
              <a:latin typeface="+mn-lt"/>
            </a:rPr>
            <a:t>Term: 3 years (base year)+ two (2) one (1) year renewal at MBTA discretion </a:t>
          </a:r>
        </a:p>
      </dgm:t>
    </dgm:pt>
    <dgm:pt modelId="{E7BAAF88-1E81-4413-8869-E1866B164147}" type="parTrans" cxnId="{27B87CC0-5BA9-4C3A-831F-62DB428D0068}">
      <dgm:prSet/>
      <dgm:spPr/>
      <dgm:t>
        <a:bodyPr/>
        <a:lstStyle/>
        <a:p>
          <a:endParaRPr lang="en-US"/>
        </a:p>
      </dgm:t>
    </dgm:pt>
    <dgm:pt modelId="{AE968075-085E-4DFD-AE92-86961B4732B8}" type="sibTrans" cxnId="{27B87CC0-5BA9-4C3A-831F-62DB428D0068}">
      <dgm:prSet/>
      <dgm:spPr/>
      <dgm:t>
        <a:bodyPr/>
        <a:lstStyle/>
        <a:p>
          <a:endParaRPr lang="en-US"/>
        </a:p>
      </dgm:t>
    </dgm:pt>
    <dgm:pt modelId="{9E4BE029-3639-4937-B3F6-6EC8B392B751}">
      <dgm:prSet>
        <dgm:style>
          <a:lnRef idx="1">
            <a:schemeClr val="accent3"/>
          </a:lnRef>
          <a:fillRef idx="2">
            <a:schemeClr val="accent3"/>
          </a:fillRef>
          <a:effectRef idx="1">
            <a:schemeClr val="accent3"/>
          </a:effectRef>
          <a:fontRef idx="minor">
            <a:schemeClr val="dk1"/>
          </a:fontRef>
        </dgm:style>
      </dgm:prSet>
      <dgm:spPr/>
      <dgm:t>
        <a:bodyPr/>
        <a:lstStyle/>
        <a:p>
          <a:r>
            <a:rPr lang="en-US" dirty="0">
              <a:latin typeface="+mn-lt"/>
              <a:cs typeface="Arial" panose="020B0604020202020204" pitchFamily="34" charset="0"/>
            </a:rPr>
            <a:t>Number of Awards: Single bidder award or Multiple Bidders based on MBTA discretion </a:t>
          </a:r>
        </a:p>
      </dgm:t>
    </dgm:pt>
    <dgm:pt modelId="{55068568-17AE-4164-9C23-C5A1EA196C06}" type="parTrans" cxnId="{D59552BC-78A8-46F7-AD99-F350BC3D3F6B}">
      <dgm:prSet/>
      <dgm:spPr/>
      <dgm:t>
        <a:bodyPr/>
        <a:lstStyle/>
        <a:p>
          <a:endParaRPr lang="en-US"/>
        </a:p>
      </dgm:t>
    </dgm:pt>
    <dgm:pt modelId="{7C8C6199-FFAD-4651-918E-5662526773FC}" type="sibTrans" cxnId="{D59552BC-78A8-46F7-AD99-F350BC3D3F6B}">
      <dgm:prSet/>
      <dgm:spPr/>
      <dgm:t>
        <a:bodyPr/>
        <a:lstStyle/>
        <a:p>
          <a:endParaRPr lang="en-US"/>
        </a:p>
      </dgm:t>
    </dgm:pt>
    <dgm:pt modelId="{E387DE09-7C09-4D9A-9272-5D479D37F366}" type="pres">
      <dgm:prSet presAssocID="{B4BD5075-B686-4524-BF09-6D206B525C3F}" presName="Name0" presStyleCnt="0">
        <dgm:presLayoutVars>
          <dgm:chMax val="7"/>
          <dgm:chPref val="7"/>
          <dgm:dir/>
        </dgm:presLayoutVars>
      </dgm:prSet>
      <dgm:spPr/>
    </dgm:pt>
    <dgm:pt modelId="{FB0AB51E-B1D4-404B-AD5C-0C2014FE6965}" type="pres">
      <dgm:prSet presAssocID="{B4BD5075-B686-4524-BF09-6D206B525C3F}" presName="Name1" presStyleCnt="0"/>
      <dgm:spPr/>
    </dgm:pt>
    <dgm:pt modelId="{027694EF-0841-4E83-83CC-DD8CE88C9000}" type="pres">
      <dgm:prSet presAssocID="{B4BD5075-B686-4524-BF09-6D206B525C3F}" presName="cycle" presStyleCnt="0"/>
      <dgm:spPr/>
    </dgm:pt>
    <dgm:pt modelId="{6D86EE09-3F5D-4499-982F-18962E76ACA8}" type="pres">
      <dgm:prSet presAssocID="{B4BD5075-B686-4524-BF09-6D206B525C3F}" presName="srcNode" presStyleLbl="node1" presStyleIdx="0" presStyleCnt="4"/>
      <dgm:spPr/>
    </dgm:pt>
    <dgm:pt modelId="{47940204-CF40-479F-AD89-B9530D3FFA4F}" type="pres">
      <dgm:prSet presAssocID="{B4BD5075-B686-4524-BF09-6D206B525C3F}" presName="conn" presStyleLbl="parChTrans1D2" presStyleIdx="0" presStyleCnt="1"/>
      <dgm:spPr/>
    </dgm:pt>
    <dgm:pt modelId="{6FDB6C79-28B5-443D-9417-3EE2BE9C011C}" type="pres">
      <dgm:prSet presAssocID="{B4BD5075-B686-4524-BF09-6D206B525C3F}" presName="extraNode" presStyleLbl="node1" presStyleIdx="0" presStyleCnt="4"/>
      <dgm:spPr/>
    </dgm:pt>
    <dgm:pt modelId="{9E5204E9-0D37-45E4-8B00-064D9E4CB5F1}" type="pres">
      <dgm:prSet presAssocID="{B4BD5075-B686-4524-BF09-6D206B525C3F}" presName="dstNode" presStyleLbl="node1" presStyleIdx="0" presStyleCnt="4"/>
      <dgm:spPr/>
    </dgm:pt>
    <dgm:pt modelId="{C6354610-1E0C-4341-981F-323B87F152E9}" type="pres">
      <dgm:prSet presAssocID="{8052D4F9-6508-433D-85AC-DF7CD2F5B29A}" presName="text_1" presStyleLbl="node1" presStyleIdx="0" presStyleCnt="4">
        <dgm:presLayoutVars>
          <dgm:bulletEnabled val="1"/>
        </dgm:presLayoutVars>
      </dgm:prSet>
      <dgm:spPr/>
    </dgm:pt>
    <dgm:pt modelId="{A6505EFC-4E42-4105-9364-B4FF8694F276}" type="pres">
      <dgm:prSet presAssocID="{8052D4F9-6508-433D-85AC-DF7CD2F5B29A}" presName="accent_1" presStyleCnt="0"/>
      <dgm:spPr/>
    </dgm:pt>
    <dgm:pt modelId="{8DD88B8F-4D81-433C-B8FF-FA3FF3D9AAF8}" type="pres">
      <dgm:prSet presAssocID="{8052D4F9-6508-433D-85AC-DF7CD2F5B29A}" presName="accentRepeatNode" presStyleLbl="solidFgAcc1" presStyleIdx="0" presStyleCnt="4"/>
      <dgm:spPr/>
    </dgm:pt>
    <dgm:pt modelId="{CA6EB24B-C8E8-4551-9BC6-457CB4C69A20}" type="pres">
      <dgm:prSet presAssocID="{134BD974-00F0-4023-BF0B-4590BEB84C0A}" presName="text_2" presStyleLbl="node1" presStyleIdx="1" presStyleCnt="4" custLinFactNeighborX="97">
        <dgm:presLayoutVars>
          <dgm:bulletEnabled val="1"/>
        </dgm:presLayoutVars>
      </dgm:prSet>
      <dgm:spPr/>
    </dgm:pt>
    <dgm:pt modelId="{58F412E8-87BE-41FA-9882-19F9C0F0DC5A}" type="pres">
      <dgm:prSet presAssocID="{134BD974-00F0-4023-BF0B-4590BEB84C0A}" presName="accent_2" presStyleCnt="0"/>
      <dgm:spPr/>
    </dgm:pt>
    <dgm:pt modelId="{FB1E8240-A8CC-4592-98EF-8CB206DE562F}" type="pres">
      <dgm:prSet presAssocID="{134BD974-00F0-4023-BF0B-4590BEB84C0A}" presName="accentRepeatNode" presStyleLbl="solidFgAcc1" presStyleIdx="1" presStyleCnt="4"/>
      <dgm:spPr/>
    </dgm:pt>
    <dgm:pt modelId="{240C1DD3-2573-427B-B09E-611B56AEEA39}" type="pres">
      <dgm:prSet presAssocID="{95C244C5-AEF7-4BC3-B7AF-D61260B7DCF2}" presName="text_3" presStyleLbl="node1" presStyleIdx="2" presStyleCnt="4">
        <dgm:presLayoutVars>
          <dgm:bulletEnabled val="1"/>
        </dgm:presLayoutVars>
      </dgm:prSet>
      <dgm:spPr/>
    </dgm:pt>
    <dgm:pt modelId="{D451D971-FFC5-432E-9F5B-2B7B2EB100EE}" type="pres">
      <dgm:prSet presAssocID="{95C244C5-AEF7-4BC3-B7AF-D61260B7DCF2}" presName="accent_3" presStyleCnt="0"/>
      <dgm:spPr/>
    </dgm:pt>
    <dgm:pt modelId="{A0F90FC0-8151-4672-B2A8-1FB6020269FA}" type="pres">
      <dgm:prSet presAssocID="{95C244C5-AEF7-4BC3-B7AF-D61260B7DCF2}" presName="accentRepeatNode" presStyleLbl="solidFgAcc1" presStyleIdx="2" presStyleCnt="4"/>
      <dgm:spPr/>
    </dgm:pt>
    <dgm:pt modelId="{D5DDF379-6C61-4229-ACB3-A2F614E2917F}" type="pres">
      <dgm:prSet presAssocID="{9E4BE029-3639-4937-B3F6-6EC8B392B751}" presName="text_4" presStyleLbl="node1" presStyleIdx="3" presStyleCnt="4" custLinFactNeighborX="-197" custLinFactNeighborY="-7752">
        <dgm:presLayoutVars>
          <dgm:bulletEnabled val="1"/>
        </dgm:presLayoutVars>
      </dgm:prSet>
      <dgm:spPr/>
    </dgm:pt>
    <dgm:pt modelId="{F8CF695C-E606-4B01-B222-AF25819D0105}" type="pres">
      <dgm:prSet presAssocID="{9E4BE029-3639-4937-B3F6-6EC8B392B751}" presName="accent_4" presStyleCnt="0"/>
      <dgm:spPr/>
    </dgm:pt>
    <dgm:pt modelId="{841852D0-55AD-4A24-BBF4-CD6ED1AC7A52}" type="pres">
      <dgm:prSet presAssocID="{9E4BE029-3639-4937-B3F6-6EC8B392B751}" presName="accentRepeatNode" presStyleLbl="solidFgAcc1" presStyleIdx="3" presStyleCnt="4"/>
      <dgm:spPr/>
    </dgm:pt>
  </dgm:ptLst>
  <dgm:cxnLst>
    <dgm:cxn modelId="{C94B5D16-5067-4823-BA5B-9011F15167D3}" srcId="{B4BD5075-B686-4524-BF09-6D206B525C3F}" destId="{134BD974-00F0-4023-BF0B-4590BEB84C0A}" srcOrd="1" destOrd="0" parTransId="{EDD554A6-DCED-4E8B-9C01-EB41B23BBD1D}" sibTransId="{7E7EC7B8-D764-4EB7-B2AA-6386AF6EE4E1}"/>
    <dgm:cxn modelId="{CA334E26-D14E-4EE0-8C4A-B9C8D6BEEEB2}" type="presOf" srcId="{B4BD5075-B686-4524-BF09-6D206B525C3F}" destId="{E387DE09-7C09-4D9A-9272-5D479D37F366}" srcOrd="0" destOrd="0" presId="urn:microsoft.com/office/officeart/2008/layout/VerticalCurvedList"/>
    <dgm:cxn modelId="{D6D17F35-F1D4-4D2F-ABD1-BC8EDBDC9C6B}" type="presOf" srcId="{A16CAAE6-5C56-40B4-87BD-28ED5941D5DF}" destId="{47940204-CF40-479F-AD89-B9530D3FFA4F}" srcOrd="0" destOrd="0" presId="urn:microsoft.com/office/officeart/2008/layout/VerticalCurvedList"/>
    <dgm:cxn modelId="{80CC223E-8776-443E-9581-A412E291EC68}" type="presOf" srcId="{95C244C5-AEF7-4BC3-B7AF-D61260B7DCF2}" destId="{240C1DD3-2573-427B-B09E-611B56AEEA39}" srcOrd="0" destOrd="0" presId="urn:microsoft.com/office/officeart/2008/layout/VerticalCurvedList"/>
    <dgm:cxn modelId="{E6935A5D-C3AA-4920-99E4-249BD86514D0}" srcId="{B4BD5075-B686-4524-BF09-6D206B525C3F}" destId="{8052D4F9-6508-433D-85AC-DF7CD2F5B29A}" srcOrd="0" destOrd="0" parTransId="{7A96DCBB-F5B0-4006-96F4-25E7A6AEE2DF}" sibTransId="{A16CAAE6-5C56-40B4-87BD-28ED5941D5DF}"/>
    <dgm:cxn modelId="{C9892B56-8B51-4CBC-9DC9-9E90D96A58D4}" type="presOf" srcId="{134BD974-00F0-4023-BF0B-4590BEB84C0A}" destId="{CA6EB24B-C8E8-4551-9BC6-457CB4C69A20}" srcOrd="0" destOrd="0" presId="urn:microsoft.com/office/officeart/2008/layout/VerticalCurvedList"/>
    <dgm:cxn modelId="{B15D785A-A1A7-4D24-81D2-1A946350D243}" type="presOf" srcId="{9E4BE029-3639-4937-B3F6-6EC8B392B751}" destId="{D5DDF379-6C61-4229-ACB3-A2F614E2917F}" srcOrd="0" destOrd="0" presId="urn:microsoft.com/office/officeart/2008/layout/VerticalCurvedList"/>
    <dgm:cxn modelId="{D59552BC-78A8-46F7-AD99-F350BC3D3F6B}" srcId="{B4BD5075-B686-4524-BF09-6D206B525C3F}" destId="{9E4BE029-3639-4937-B3F6-6EC8B392B751}" srcOrd="3" destOrd="0" parTransId="{55068568-17AE-4164-9C23-C5A1EA196C06}" sibTransId="{7C8C6199-FFAD-4651-918E-5662526773FC}"/>
    <dgm:cxn modelId="{C22EFFBD-727F-470E-A9EF-924FCF781106}" type="presOf" srcId="{8052D4F9-6508-433D-85AC-DF7CD2F5B29A}" destId="{C6354610-1E0C-4341-981F-323B87F152E9}" srcOrd="0" destOrd="0" presId="urn:microsoft.com/office/officeart/2008/layout/VerticalCurvedList"/>
    <dgm:cxn modelId="{27B87CC0-5BA9-4C3A-831F-62DB428D0068}" srcId="{B4BD5075-B686-4524-BF09-6D206B525C3F}" destId="{95C244C5-AEF7-4BC3-B7AF-D61260B7DCF2}" srcOrd="2" destOrd="0" parTransId="{E7BAAF88-1E81-4413-8869-E1866B164147}" sibTransId="{AE968075-085E-4DFD-AE92-86961B4732B8}"/>
    <dgm:cxn modelId="{0D883417-AF83-4366-9146-FD332465185C}" type="presParOf" srcId="{E387DE09-7C09-4D9A-9272-5D479D37F366}" destId="{FB0AB51E-B1D4-404B-AD5C-0C2014FE6965}" srcOrd="0" destOrd="0" presId="urn:microsoft.com/office/officeart/2008/layout/VerticalCurvedList"/>
    <dgm:cxn modelId="{9A5E3308-9D75-4ECF-B7D8-F18F349E6165}" type="presParOf" srcId="{FB0AB51E-B1D4-404B-AD5C-0C2014FE6965}" destId="{027694EF-0841-4E83-83CC-DD8CE88C9000}" srcOrd="0" destOrd="0" presId="urn:microsoft.com/office/officeart/2008/layout/VerticalCurvedList"/>
    <dgm:cxn modelId="{52240385-C4B4-45A0-9788-EC80E0FDCDAF}" type="presParOf" srcId="{027694EF-0841-4E83-83CC-DD8CE88C9000}" destId="{6D86EE09-3F5D-4499-982F-18962E76ACA8}" srcOrd="0" destOrd="0" presId="urn:microsoft.com/office/officeart/2008/layout/VerticalCurvedList"/>
    <dgm:cxn modelId="{1A57D31D-42EB-4276-93A0-CFC9C6CC4F33}" type="presParOf" srcId="{027694EF-0841-4E83-83CC-DD8CE88C9000}" destId="{47940204-CF40-479F-AD89-B9530D3FFA4F}" srcOrd="1" destOrd="0" presId="urn:microsoft.com/office/officeart/2008/layout/VerticalCurvedList"/>
    <dgm:cxn modelId="{E4EF4D7F-A448-4DE2-917D-4368BA1866EC}" type="presParOf" srcId="{027694EF-0841-4E83-83CC-DD8CE88C9000}" destId="{6FDB6C79-28B5-443D-9417-3EE2BE9C011C}" srcOrd="2" destOrd="0" presId="urn:microsoft.com/office/officeart/2008/layout/VerticalCurvedList"/>
    <dgm:cxn modelId="{5C274E83-60EB-47B6-8EB4-71EA228D9041}" type="presParOf" srcId="{027694EF-0841-4E83-83CC-DD8CE88C9000}" destId="{9E5204E9-0D37-45E4-8B00-064D9E4CB5F1}" srcOrd="3" destOrd="0" presId="urn:microsoft.com/office/officeart/2008/layout/VerticalCurvedList"/>
    <dgm:cxn modelId="{4E869028-1840-4E42-9A22-922189436601}" type="presParOf" srcId="{FB0AB51E-B1D4-404B-AD5C-0C2014FE6965}" destId="{C6354610-1E0C-4341-981F-323B87F152E9}" srcOrd="1" destOrd="0" presId="urn:microsoft.com/office/officeart/2008/layout/VerticalCurvedList"/>
    <dgm:cxn modelId="{69C5F37D-88E5-455C-8585-7D6CE0808B60}" type="presParOf" srcId="{FB0AB51E-B1D4-404B-AD5C-0C2014FE6965}" destId="{A6505EFC-4E42-4105-9364-B4FF8694F276}" srcOrd="2" destOrd="0" presId="urn:microsoft.com/office/officeart/2008/layout/VerticalCurvedList"/>
    <dgm:cxn modelId="{91B9795D-EF7B-47D3-BB3A-1C7CC513686A}" type="presParOf" srcId="{A6505EFC-4E42-4105-9364-B4FF8694F276}" destId="{8DD88B8F-4D81-433C-B8FF-FA3FF3D9AAF8}" srcOrd="0" destOrd="0" presId="urn:microsoft.com/office/officeart/2008/layout/VerticalCurvedList"/>
    <dgm:cxn modelId="{11C78FF2-6625-4791-B857-99CBE0F60CE5}" type="presParOf" srcId="{FB0AB51E-B1D4-404B-AD5C-0C2014FE6965}" destId="{CA6EB24B-C8E8-4551-9BC6-457CB4C69A20}" srcOrd="3" destOrd="0" presId="urn:microsoft.com/office/officeart/2008/layout/VerticalCurvedList"/>
    <dgm:cxn modelId="{C4DD1985-B842-4B27-8E76-8211FA89C299}" type="presParOf" srcId="{FB0AB51E-B1D4-404B-AD5C-0C2014FE6965}" destId="{58F412E8-87BE-41FA-9882-19F9C0F0DC5A}" srcOrd="4" destOrd="0" presId="urn:microsoft.com/office/officeart/2008/layout/VerticalCurvedList"/>
    <dgm:cxn modelId="{0A55B2AB-99F3-4047-A3D8-2CB54EB67D6A}" type="presParOf" srcId="{58F412E8-87BE-41FA-9882-19F9C0F0DC5A}" destId="{FB1E8240-A8CC-4592-98EF-8CB206DE562F}" srcOrd="0" destOrd="0" presId="urn:microsoft.com/office/officeart/2008/layout/VerticalCurvedList"/>
    <dgm:cxn modelId="{CF9A9420-5099-471B-BC89-CD420962722A}" type="presParOf" srcId="{FB0AB51E-B1D4-404B-AD5C-0C2014FE6965}" destId="{240C1DD3-2573-427B-B09E-611B56AEEA39}" srcOrd="5" destOrd="0" presId="urn:microsoft.com/office/officeart/2008/layout/VerticalCurvedList"/>
    <dgm:cxn modelId="{FC2B827C-6DCF-4EDC-9F67-0DABD785E1AE}" type="presParOf" srcId="{FB0AB51E-B1D4-404B-AD5C-0C2014FE6965}" destId="{D451D971-FFC5-432E-9F5B-2B7B2EB100EE}" srcOrd="6" destOrd="0" presId="urn:microsoft.com/office/officeart/2008/layout/VerticalCurvedList"/>
    <dgm:cxn modelId="{A42EF1B5-6737-44C9-BACE-818B26146C5D}" type="presParOf" srcId="{D451D971-FFC5-432E-9F5B-2B7B2EB100EE}" destId="{A0F90FC0-8151-4672-B2A8-1FB6020269FA}" srcOrd="0" destOrd="0" presId="urn:microsoft.com/office/officeart/2008/layout/VerticalCurvedList"/>
    <dgm:cxn modelId="{B0214A24-3561-4AEE-84CA-B8F9DA87865F}" type="presParOf" srcId="{FB0AB51E-B1D4-404B-AD5C-0C2014FE6965}" destId="{D5DDF379-6C61-4229-ACB3-A2F614E2917F}" srcOrd="7" destOrd="0" presId="urn:microsoft.com/office/officeart/2008/layout/VerticalCurvedList"/>
    <dgm:cxn modelId="{A23D48BE-3DC5-42CF-A99C-A248E54B01A7}" type="presParOf" srcId="{FB0AB51E-B1D4-404B-AD5C-0C2014FE6965}" destId="{F8CF695C-E606-4B01-B222-AF25819D0105}" srcOrd="8" destOrd="0" presId="urn:microsoft.com/office/officeart/2008/layout/VerticalCurvedList"/>
    <dgm:cxn modelId="{C3D22BAB-2E4E-467B-9E22-94813CEBADE2}" type="presParOf" srcId="{F8CF695C-E606-4B01-B222-AF25819D0105}" destId="{841852D0-55AD-4A24-BBF4-CD6ED1AC7A5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6223CB-AB6F-4F59-B19D-78F5D4C83B2F}" type="doc">
      <dgm:prSet loTypeId="urn:microsoft.com/office/officeart/2005/8/layout/vList2" loCatId="list" qsTypeId="urn:microsoft.com/office/officeart/2005/8/quickstyle/simple1" qsCatId="simple" csTypeId="urn:microsoft.com/office/officeart/2005/8/colors/accent3_2" csCatId="accent3" phldr="1"/>
      <dgm:spPr/>
      <dgm:t>
        <a:bodyPr/>
        <a:lstStyle/>
        <a:p>
          <a:endParaRPr lang="en-US"/>
        </a:p>
      </dgm:t>
    </dgm:pt>
    <dgm:pt modelId="{FA49E862-D0B0-441C-A428-758B004D6416}">
      <dgm:prSet/>
      <dgm:spPr/>
      <dgm:t>
        <a:bodyPr/>
        <a:lstStyle/>
        <a:p>
          <a:r>
            <a:rPr lang="en-US" dirty="0">
              <a:latin typeface="+mn-lt"/>
              <a:cs typeface="Arial" panose="020B0604020202020204" pitchFamily="34" charset="0"/>
            </a:rPr>
            <a:t>Technical Response including:</a:t>
          </a:r>
        </a:p>
      </dgm:t>
    </dgm:pt>
    <dgm:pt modelId="{1AF94204-B130-4BEC-9A43-F584FBDF60F0}" type="parTrans" cxnId="{CC72E038-2322-4E96-AB39-B927913248CA}">
      <dgm:prSet/>
      <dgm:spPr/>
      <dgm:t>
        <a:bodyPr/>
        <a:lstStyle/>
        <a:p>
          <a:endParaRPr lang="en-US"/>
        </a:p>
      </dgm:t>
    </dgm:pt>
    <dgm:pt modelId="{7FB695CF-198E-4288-9982-BEF2C3A26E9C}" type="sibTrans" cxnId="{CC72E038-2322-4E96-AB39-B927913248CA}">
      <dgm:prSet/>
      <dgm:spPr/>
      <dgm:t>
        <a:bodyPr/>
        <a:lstStyle/>
        <a:p>
          <a:endParaRPr lang="en-US"/>
        </a:p>
      </dgm:t>
    </dgm:pt>
    <dgm:pt modelId="{F78FF8A2-F622-42B3-8800-160301D024D4}">
      <dgm:prSet/>
      <dgm:spPr/>
      <dgm:t>
        <a:bodyPr/>
        <a:lstStyle/>
        <a:p>
          <a:r>
            <a:rPr lang="en-US" dirty="0">
              <a:latin typeface="+mn-lt"/>
              <a:cs typeface="Arial" panose="020B0604020202020204" pitchFamily="34" charset="0"/>
            </a:rPr>
            <a:t>Bid Cover Letter</a:t>
          </a:r>
        </a:p>
      </dgm:t>
    </dgm:pt>
    <dgm:pt modelId="{E1AC63D5-71E0-415F-9DDF-E5D0FB485FD0}" type="parTrans" cxnId="{2354130A-BA58-4C14-AA63-C61B0C6D1BD1}">
      <dgm:prSet/>
      <dgm:spPr/>
      <dgm:t>
        <a:bodyPr/>
        <a:lstStyle/>
        <a:p>
          <a:endParaRPr lang="en-US"/>
        </a:p>
      </dgm:t>
    </dgm:pt>
    <dgm:pt modelId="{6B4B8531-9E96-4BA1-88CA-DE48158A4A49}" type="sibTrans" cxnId="{2354130A-BA58-4C14-AA63-C61B0C6D1BD1}">
      <dgm:prSet/>
      <dgm:spPr/>
      <dgm:t>
        <a:bodyPr/>
        <a:lstStyle/>
        <a:p>
          <a:endParaRPr lang="en-US"/>
        </a:p>
      </dgm:t>
    </dgm:pt>
    <dgm:pt modelId="{9A8FF02F-8FF1-4635-AD62-97E228DEE090}">
      <dgm:prSet/>
      <dgm:spPr/>
      <dgm:t>
        <a:bodyPr/>
        <a:lstStyle/>
        <a:p>
          <a:r>
            <a:rPr lang="en-US" dirty="0">
              <a:latin typeface="+mn-lt"/>
              <a:cs typeface="Arial" panose="020B0604020202020204" pitchFamily="34" charset="0"/>
            </a:rPr>
            <a:t>Power of Attorney (as described in Section 4.2 of the RFP)</a:t>
          </a:r>
        </a:p>
      </dgm:t>
    </dgm:pt>
    <dgm:pt modelId="{EEB7B938-3228-40A4-A4EE-F4AB4E6B2B78}" type="parTrans" cxnId="{F493CE21-609C-4233-8B1F-65A2B1721308}">
      <dgm:prSet/>
      <dgm:spPr/>
      <dgm:t>
        <a:bodyPr/>
        <a:lstStyle/>
        <a:p>
          <a:endParaRPr lang="en-US"/>
        </a:p>
      </dgm:t>
    </dgm:pt>
    <dgm:pt modelId="{B75D7EAB-A776-4935-8D65-8D0BE78BAFE4}" type="sibTrans" cxnId="{F493CE21-609C-4233-8B1F-65A2B1721308}">
      <dgm:prSet/>
      <dgm:spPr/>
      <dgm:t>
        <a:bodyPr/>
        <a:lstStyle/>
        <a:p>
          <a:endParaRPr lang="en-US"/>
        </a:p>
      </dgm:t>
    </dgm:pt>
    <dgm:pt modelId="{923E6687-9895-4A82-9E16-67FDE47CF77E}">
      <dgm:prSet/>
      <dgm:spPr/>
      <dgm:t>
        <a:bodyPr/>
        <a:lstStyle/>
        <a:p>
          <a:r>
            <a:rPr lang="en-US" dirty="0">
              <a:latin typeface="+mn-lt"/>
              <a:cs typeface="Arial" panose="020B0604020202020204" pitchFamily="34" charset="0"/>
            </a:rPr>
            <a:t>Form A: Pre-Award Bidder Evaluation Data Form</a:t>
          </a:r>
        </a:p>
      </dgm:t>
    </dgm:pt>
    <dgm:pt modelId="{CC0B620A-B964-43CB-9D24-F01ED7EAB73C}" type="parTrans" cxnId="{BBEDA644-0170-4761-815F-F75F884647EC}">
      <dgm:prSet/>
      <dgm:spPr/>
      <dgm:t>
        <a:bodyPr/>
        <a:lstStyle/>
        <a:p>
          <a:endParaRPr lang="en-US"/>
        </a:p>
      </dgm:t>
    </dgm:pt>
    <dgm:pt modelId="{FAD4A88C-2A3D-4BD1-9C3D-949B8A833AFD}" type="sibTrans" cxnId="{BBEDA644-0170-4761-815F-F75F884647EC}">
      <dgm:prSet/>
      <dgm:spPr/>
      <dgm:t>
        <a:bodyPr/>
        <a:lstStyle/>
        <a:p>
          <a:endParaRPr lang="en-US"/>
        </a:p>
      </dgm:t>
    </dgm:pt>
    <dgm:pt modelId="{82904724-2CEA-450E-AC54-F1E0C83D38E5}">
      <dgm:prSet/>
      <dgm:spPr/>
      <dgm:t>
        <a:bodyPr/>
        <a:lstStyle/>
        <a:p>
          <a:r>
            <a:rPr lang="en-US" dirty="0">
              <a:latin typeface="+mn-lt"/>
              <a:cs typeface="Arial" panose="020B0604020202020204" pitchFamily="34" charset="0"/>
            </a:rPr>
            <a:t>Form B: Technical Response</a:t>
          </a:r>
        </a:p>
      </dgm:t>
    </dgm:pt>
    <dgm:pt modelId="{88E0C1AB-E8C9-4B1C-9DAE-9AD9561C5EAE}" type="parTrans" cxnId="{0C5D59DC-2C29-4ABE-AAEE-ABD0194CDCCC}">
      <dgm:prSet/>
      <dgm:spPr/>
      <dgm:t>
        <a:bodyPr/>
        <a:lstStyle/>
        <a:p>
          <a:endParaRPr lang="en-US"/>
        </a:p>
      </dgm:t>
    </dgm:pt>
    <dgm:pt modelId="{0A07DC21-2F37-4CD1-A4F9-D2785A199D07}" type="sibTrans" cxnId="{0C5D59DC-2C29-4ABE-AAEE-ABD0194CDCCC}">
      <dgm:prSet/>
      <dgm:spPr/>
      <dgm:t>
        <a:bodyPr/>
        <a:lstStyle/>
        <a:p>
          <a:endParaRPr lang="en-US"/>
        </a:p>
      </dgm:t>
    </dgm:pt>
    <dgm:pt modelId="{8D107713-A0A7-4207-86EC-AA575731BE65}">
      <dgm:prSet/>
      <dgm:spPr/>
      <dgm:t>
        <a:bodyPr/>
        <a:lstStyle/>
        <a:p>
          <a:r>
            <a:rPr lang="en-US" dirty="0">
              <a:latin typeface="+mn-lt"/>
              <a:cs typeface="Arial" panose="020B0604020202020204" pitchFamily="34" charset="0"/>
            </a:rPr>
            <a:t>Form C: Small Business Attestation Form</a:t>
          </a:r>
        </a:p>
      </dgm:t>
    </dgm:pt>
    <dgm:pt modelId="{FDB341FB-1F9D-48BE-BCCA-0FC82259ECBF}" type="parTrans" cxnId="{13CFECFF-8AFA-44C5-BAC4-42A35FAB9D0B}">
      <dgm:prSet/>
      <dgm:spPr/>
      <dgm:t>
        <a:bodyPr/>
        <a:lstStyle/>
        <a:p>
          <a:endParaRPr lang="en-US"/>
        </a:p>
      </dgm:t>
    </dgm:pt>
    <dgm:pt modelId="{A0648E16-B9E9-415B-B6B2-F11A009BD7DF}" type="sibTrans" cxnId="{13CFECFF-8AFA-44C5-BAC4-42A35FAB9D0B}">
      <dgm:prSet/>
      <dgm:spPr/>
      <dgm:t>
        <a:bodyPr/>
        <a:lstStyle/>
        <a:p>
          <a:endParaRPr lang="en-US"/>
        </a:p>
      </dgm:t>
    </dgm:pt>
    <dgm:pt modelId="{B7610227-950E-4AC3-B25F-E7FEA6C61B6B}">
      <dgm:prSet/>
      <dgm:spPr/>
      <dgm:t>
        <a:bodyPr/>
        <a:lstStyle/>
        <a:p>
          <a:r>
            <a:rPr lang="en-US" dirty="0">
              <a:latin typeface="+mn-lt"/>
              <a:cs typeface="Arial" panose="020B0604020202020204" pitchFamily="34" charset="0"/>
            </a:rPr>
            <a:t>Other items as applicable</a:t>
          </a:r>
        </a:p>
      </dgm:t>
    </dgm:pt>
    <dgm:pt modelId="{CEEB8297-12B1-4A2C-9CB6-801DF8EF0C6B}" type="parTrans" cxnId="{1AB71C18-930E-4F52-AB7D-E3E5757A6769}">
      <dgm:prSet/>
      <dgm:spPr/>
      <dgm:t>
        <a:bodyPr/>
        <a:lstStyle/>
        <a:p>
          <a:endParaRPr lang="en-US"/>
        </a:p>
      </dgm:t>
    </dgm:pt>
    <dgm:pt modelId="{10A8A9AC-8FF0-4AF3-B9EB-5A97FD9204D3}" type="sibTrans" cxnId="{1AB71C18-930E-4F52-AB7D-E3E5757A6769}">
      <dgm:prSet/>
      <dgm:spPr/>
      <dgm:t>
        <a:bodyPr/>
        <a:lstStyle/>
        <a:p>
          <a:endParaRPr lang="en-US"/>
        </a:p>
      </dgm:t>
    </dgm:pt>
    <dgm:pt modelId="{1B9573BE-8BC3-4172-B598-D5E678B5A4C5}">
      <dgm:prSet/>
      <dgm:spPr/>
      <dgm:t>
        <a:bodyPr/>
        <a:lstStyle/>
        <a:p>
          <a:r>
            <a:rPr lang="en-US" dirty="0">
              <a:latin typeface="+mn-lt"/>
              <a:cs typeface="Arial" panose="020B0604020202020204" pitchFamily="34" charset="0"/>
            </a:rPr>
            <a:t>Price Response as a separate document, including:</a:t>
          </a:r>
        </a:p>
      </dgm:t>
    </dgm:pt>
    <dgm:pt modelId="{EF1F32C7-9864-46A5-913B-0898EA74F465}" type="parTrans" cxnId="{44D01A49-521E-4104-8B81-43008563E9A0}">
      <dgm:prSet/>
      <dgm:spPr/>
      <dgm:t>
        <a:bodyPr/>
        <a:lstStyle/>
        <a:p>
          <a:endParaRPr lang="en-US"/>
        </a:p>
      </dgm:t>
    </dgm:pt>
    <dgm:pt modelId="{77490383-98C3-4325-BFAC-A040C92A3E17}" type="sibTrans" cxnId="{44D01A49-521E-4104-8B81-43008563E9A0}">
      <dgm:prSet/>
      <dgm:spPr/>
      <dgm:t>
        <a:bodyPr/>
        <a:lstStyle/>
        <a:p>
          <a:endParaRPr lang="en-US"/>
        </a:p>
      </dgm:t>
    </dgm:pt>
    <dgm:pt modelId="{DA0AF43F-50FB-4DB2-8E59-CCDDAB574F9E}">
      <dgm:prSet custT="1"/>
      <dgm:spPr>
        <a:noFill/>
      </dgm:spPr>
      <dgm:t>
        <a:bodyPr/>
        <a:lstStyle/>
        <a:p>
          <a:r>
            <a:rPr lang="en-US" sz="1500" kern="1200" dirty="0">
              <a:solidFill>
                <a:schemeClr val="tx1"/>
              </a:solidFill>
              <a:latin typeface="+mn-lt"/>
              <a:cs typeface="Arial" panose="020B0604020202020204" pitchFamily="34" charset="0"/>
            </a:rPr>
            <a:t>     Form D: </a:t>
          </a:r>
          <a:r>
            <a:rPr lang="en-US" sz="1500" kern="1200" dirty="0">
              <a:solidFill>
                <a:schemeClr val="tx1"/>
              </a:solidFill>
              <a:latin typeface="+mn-lt"/>
              <a:ea typeface="+mn-ea"/>
              <a:cs typeface="Arial" panose="020B0604020202020204" pitchFamily="34" charset="0"/>
            </a:rPr>
            <a:t>Price</a:t>
          </a:r>
          <a:r>
            <a:rPr lang="en-US" sz="1500" kern="1200" dirty="0">
              <a:solidFill>
                <a:schemeClr val="tx1"/>
              </a:solidFill>
              <a:latin typeface="+mn-lt"/>
              <a:cs typeface="Arial" panose="020B0604020202020204" pitchFamily="34" charset="0"/>
            </a:rPr>
            <a:t> Response</a:t>
          </a:r>
        </a:p>
      </dgm:t>
    </dgm:pt>
    <dgm:pt modelId="{1ED295AD-4B14-4EED-B2E5-5FD6A93DD67B}" type="parTrans" cxnId="{27A23906-CDDB-4023-B41C-F724A3B0B321}">
      <dgm:prSet/>
      <dgm:spPr/>
      <dgm:t>
        <a:bodyPr/>
        <a:lstStyle/>
        <a:p>
          <a:endParaRPr lang="en-US"/>
        </a:p>
      </dgm:t>
    </dgm:pt>
    <dgm:pt modelId="{1B638458-B364-46A6-9657-3E382B3A3889}" type="sibTrans" cxnId="{27A23906-CDDB-4023-B41C-F724A3B0B321}">
      <dgm:prSet/>
      <dgm:spPr/>
      <dgm:t>
        <a:bodyPr/>
        <a:lstStyle/>
        <a:p>
          <a:endParaRPr lang="en-US"/>
        </a:p>
      </dgm:t>
    </dgm:pt>
    <dgm:pt modelId="{8E2EBCD1-25E0-46BD-B94B-696095B4B2E9}" type="pres">
      <dgm:prSet presAssocID="{8F6223CB-AB6F-4F59-B19D-78F5D4C83B2F}" presName="linear" presStyleCnt="0">
        <dgm:presLayoutVars>
          <dgm:animLvl val="lvl"/>
          <dgm:resizeHandles val="exact"/>
        </dgm:presLayoutVars>
      </dgm:prSet>
      <dgm:spPr/>
    </dgm:pt>
    <dgm:pt modelId="{D8016339-1AC5-4929-953C-AD7F5C8CC5D6}" type="pres">
      <dgm:prSet presAssocID="{FA49E862-D0B0-441C-A428-758B004D6416}" presName="parentText" presStyleLbl="node1" presStyleIdx="0" presStyleCnt="3">
        <dgm:presLayoutVars>
          <dgm:chMax val="0"/>
          <dgm:bulletEnabled val="1"/>
        </dgm:presLayoutVars>
      </dgm:prSet>
      <dgm:spPr/>
    </dgm:pt>
    <dgm:pt modelId="{47B1C860-AC24-4BE4-A5AC-45AA551A54F6}" type="pres">
      <dgm:prSet presAssocID="{FA49E862-D0B0-441C-A428-758B004D6416}" presName="childText" presStyleLbl="revTx" presStyleIdx="0" presStyleCnt="1">
        <dgm:presLayoutVars>
          <dgm:bulletEnabled val="1"/>
        </dgm:presLayoutVars>
      </dgm:prSet>
      <dgm:spPr/>
    </dgm:pt>
    <dgm:pt modelId="{A11801B6-5836-408C-A1D9-930F2159E04C}" type="pres">
      <dgm:prSet presAssocID="{1B9573BE-8BC3-4172-B598-D5E678B5A4C5}" presName="parentText" presStyleLbl="node1" presStyleIdx="1" presStyleCnt="3">
        <dgm:presLayoutVars>
          <dgm:chMax val="0"/>
          <dgm:bulletEnabled val="1"/>
        </dgm:presLayoutVars>
      </dgm:prSet>
      <dgm:spPr/>
    </dgm:pt>
    <dgm:pt modelId="{08E9EB9E-8E02-43B8-98B5-5A3E7324859B}" type="pres">
      <dgm:prSet presAssocID="{77490383-98C3-4325-BFAC-A040C92A3E17}" presName="spacer" presStyleCnt="0"/>
      <dgm:spPr/>
    </dgm:pt>
    <dgm:pt modelId="{727F3B4B-01C3-4D80-9415-51444910E08D}" type="pres">
      <dgm:prSet presAssocID="{DA0AF43F-50FB-4DB2-8E59-CCDDAB574F9E}" presName="parentText" presStyleLbl="node1" presStyleIdx="2" presStyleCnt="3" custLinFactNeighborY="-32825">
        <dgm:presLayoutVars>
          <dgm:chMax val="0"/>
          <dgm:bulletEnabled val="1"/>
        </dgm:presLayoutVars>
      </dgm:prSet>
      <dgm:spPr/>
    </dgm:pt>
  </dgm:ptLst>
  <dgm:cxnLst>
    <dgm:cxn modelId="{88F24803-F8D6-4C66-BDC7-4B6736D480DD}" type="presOf" srcId="{8F6223CB-AB6F-4F59-B19D-78F5D4C83B2F}" destId="{8E2EBCD1-25E0-46BD-B94B-696095B4B2E9}" srcOrd="0" destOrd="0" presId="urn:microsoft.com/office/officeart/2005/8/layout/vList2"/>
    <dgm:cxn modelId="{27A23906-CDDB-4023-B41C-F724A3B0B321}" srcId="{8F6223CB-AB6F-4F59-B19D-78F5D4C83B2F}" destId="{DA0AF43F-50FB-4DB2-8E59-CCDDAB574F9E}" srcOrd="2" destOrd="0" parTransId="{1ED295AD-4B14-4EED-B2E5-5FD6A93DD67B}" sibTransId="{1B638458-B364-46A6-9657-3E382B3A3889}"/>
    <dgm:cxn modelId="{2354130A-BA58-4C14-AA63-C61B0C6D1BD1}" srcId="{FA49E862-D0B0-441C-A428-758B004D6416}" destId="{F78FF8A2-F622-42B3-8800-160301D024D4}" srcOrd="0" destOrd="0" parTransId="{E1AC63D5-71E0-415F-9DDF-E5D0FB485FD0}" sibTransId="{6B4B8531-9E96-4BA1-88CA-DE48158A4A49}"/>
    <dgm:cxn modelId="{112D9E0C-D47B-458A-B085-E2DBD9522EDF}" type="presOf" srcId="{82904724-2CEA-450E-AC54-F1E0C83D38E5}" destId="{47B1C860-AC24-4BE4-A5AC-45AA551A54F6}" srcOrd="0" destOrd="3" presId="urn:microsoft.com/office/officeart/2005/8/layout/vList2"/>
    <dgm:cxn modelId="{1AB71C18-930E-4F52-AB7D-E3E5757A6769}" srcId="{FA49E862-D0B0-441C-A428-758B004D6416}" destId="{B7610227-950E-4AC3-B25F-E7FEA6C61B6B}" srcOrd="5" destOrd="0" parTransId="{CEEB8297-12B1-4A2C-9CB6-801DF8EF0C6B}" sibTransId="{10A8A9AC-8FF0-4AF3-B9EB-5A97FD9204D3}"/>
    <dgm:cxn modelId="{F493CE21-609C-4233-8B1F-65A2B1721308}" srcId="{FA49E862-D0B0-441C-A428-758B004D6416}" destId="{9A8FF02F-8FF1-4635-AD62-97E228DEE090}" srcOrd="1" destOrd="0" parTransId="{EEB7B938-3228-40A4-A4EE-F4AB4E6B2B78}" sibTransId="{B75D7EAB-A776-4935-8D65-8D0BE78BAFE4}"/>
    <dgm:cxn modelId="{298B6924-C205-46DC-819C-6772B9CD0F17}" type="presOf" srcId="{FA49E862-D0B0-441C-A428-758B004D6416}" destId="{D8016339-1AC5-4929-953C-AD7F5C8CC5D6}" srcOrd="0" destOrd="0" presId="urn:microsoft.com/office/officeart/2005/8/layout/vList2"/>
    <dgm:cxn modelId="{4E7CAE2A-D4B6-4F70-B1A5-FDC457DB8376}" type="presOf" srcId="{1B9573BE-8BC3-4172-B598-D5E678B5A4C5}" destId="{A11801B6-5836-408C-A1D9-930F2159E04C}" srcOrd="0" destOrd="0" presId="urn:microsoft.com/office/officeart/2005/8/layout/vList2"/>
    <dgm:cxn modelId="{3E408538-3FE1-4D7F-BE68-DE3BD40E418F}" type="presOf" srcId="{8D107713-A0A7-4207-86EC-AA575731BE65}" destId="{47B1C860-AC24-4BE4-A5AC-45AA551A54F6}" srcOrd="0" destOrd="4" presId="urn:microsoft.com/office/officeart/2005/8/layout/vList2"/>
    <dgm:cxn modelId="{CC72E038-2322-4E96-AB39-B927913248CA}" srcId="{8F6223CB-AB6F-4F59-B19D-78F5D4C83B2F}" destId="{FA49E862-D0B0-441C-A428-758B004D6416}" srcOrd="0" destOrd="0" parTransId="{1AF94204-B130-4BEC-9A43-F584FBDF60F0}" sibTransId="{7FB695CF-198E-4288-9982-BEF2C3A26E9C}"/>
    <dgm:cxn modelId="{BBEDA644-0170-4761-815F-F75F884647EC}" srcId="{FA49E862-D0B0-441C-A428-758B004D6416}" destId="{923E6687-9895-4A82-9E16-67FDE47CF77E}" srcOrd="2" destOrd="0" parTransId="{CC0B620A-B964-43CB-9D24-F01ED7EAB73C}" sibTransId="{FAD4A88C-2A3D-4BD1-9C3D-949B8A833AFD}"/>
    <dgm:cxn modelId="{44D01A49-521E-4104-8B81-43008563E9A0}" srcId="{8F6223CB-AB6F-4F59-B19D-78F5D4C83B2F}" destId="{1B9573BE-8BC3-4172-B598-D5E678B5A4C5}" srcOrd="1" destOrd="0" parTransId="{EF1F32C7-9864-46A5-913B-0898EA74F465}" sibTransId="{77490383-98C3-4325-BFAC-A040C92A3E17}"/>
    <dgm:cxn modelId="{087BE06C-DFE0-4868-858B-DC37BC611641}" type="presOf" srcId="{B7610227-950E-4AC3-B25F-E7FEA6C61B6B}" destId="{47B1C860-AC24-4BE4-A5AC-45AA551A54F6}" srcOrd="0" destOrd="5" presId="urn:microsoft.com/office/officeart/2005/8/layout/vList2"/>
    <dgm:cxn modelId="{2714926E-5133-4F48-8A25-499B3DF47BDB}" type="presOf" srcId="{923E6687-9895-4A82-9E16-67FDE47CF77E}" destId="{47B1C860-AC24-4BE4-A5AC-45AA551A54F6}" srcOrd="0" destOrd="2" presId="urn:microsoft.com/office/officeart/2005/8/layout/vList2"/>
    <dgm:cxn modelId="{AD684B78-7D28-4B3A-B59A-32A5F1494018}" type="presOf" srcId="{9A8FF02F-8FF1-4635-AD62-97E228DEE090}" destId="{47B1C860-AC24-4BE4-A5AC-45AA551A54F6}" srcOrd="0" destOrd="1" presId="urn:microsoft.com/office/officeart/2005/8/layout/vList2"/>
    <dgm:cxn modelId="{115915D5-9487-412F-B665-7F8D743E973A}" type="presOf" srcId="{F78FF8A2-F622-42B3-8800-160301D024D4}" destId="{47B1C860-AC24-4BE4-A5AC-45AA551A54F6}" srcOrd="0" destOrd="0" presId="urn:microsoft.com/office/officeart/2005/8/layout/vList2"/>
    <dgm:cxn modelId="{0C5D59DC-2C29-4ABE-AAEE-ABD0194CDCCC}" srcId="{FA49E862-D0B0-441C-A428-758B004D6416}" destId="{82904724-2CEA-450E-AC54-F1E0C83D38E5}" srcOrd="3" destOrd="0" parTransId="{88E0C1AB-E8C9-4B1C-9DAE-9AD9561C5EAE}" sibTransId="{0A07DC21-2F37-4CD1-A4F9-D2785A199D07}"/>
    <dgm:cxn modelId="{AFC93EF4-38E0-4F95-A5A3-5A1BE1BAE634}" type="presOf" srcId="{DA0AF43F-50FB-4DB2-8E59-CCDDAB574F9E}" destId="{727F3B4B-01C3-4D80-9415-51444910E08D}" srcOrd="0" destOrd="0" presId="urn:microsoft.com/office/officeart/2005/8/layout/vList2"/>
    <dgm:cxn modelId="{13CFECFF-8AFA-44C5-BAC4-42A35FAB9D0B}" srcId="{FA49E862-D0B0-441C-A428-758B004D6416}" destId="{8D107713-A0A7-4207-86EC-AA575731BE65}" srcOrd="4" destOrd="0" parTransId="{FDB341FB-1F9D-48BE-BCCA-0FC82259ECBF}" sibTransId="{A0648E16-B9E9-415B-B6B2-F11A009BD7DF}"/>
    <dgm:cxn modelId="{AD15321C-7FD0-4A38-A78C-53B78635BDF8}" type="presParOf" srcId="{8E2EBCD1-25E0-46BD-B94B-696095B4B2E9}" destId="{D8016339-1AC5-4929-953C-AD7F5C8CC5D6}" srcOrd="0" destOrd="0" presId="urn:microsoft.com/office/officeart/2005/8/layout/vList2"/>
    <dgm:cxn modelId="{80C84BC0-D147-48E0-A12E-A9F324722B06}" type="presParOf" srcId="{8E2EBCD1-25E0-46BD-B94B-696095B4B2E9}" destId="{47B1C860-AC24-4BE4-A5AC-45AA551A54F6}" srcOrd="1" destOrd="0" presId="urn:microsoft.com/office/officeart/2005/8/layout/vList2"/>
    <dgm:cxn modelId="{FF59379D-92BF-44F2-81A9-DE8651CAE077}" type="presParOf" srcId="{8E2EBCD1-25E0-46BD-B94B-696095B4B2E9}" destId="{A11801B6-5836-408C-A1D9-930F2159E04C}" srcOrd="2" destOrd="0" presId="urn:microsoft.com/office/officeart/2005/8/layout/vList2"/>
    <dgm:cxn modelId="{2EE2F8F1-194F-4820-AF0A-7D689AEA8C18}" type="presParOf" srcId="{8E2EBCD1-25E0-46BD-B94B-696095B4B2E9}" destId="{08E9EB9E-8E02-43B8-98B5-5A3E7324859B}" srcOrd="3" destOrd="0" presId="urn:microsoft.com/office/officeart/2005/8/layout/vList2"/>
    <dgm:cxn modelId="{4079FE14-5796-4162-A0F7-EE4434AE44FA}" type="presParOf" srcId="{8E2EBCD1-25E0-46BD-B94B-696095B4B2E9}" destId="{727F3B4B-01C3-4D80-9415-51444910E08D}"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F00A8E-9E0F-443E-8362-3296A4A50775}" type="doc">
      <dgm:prSet loTypeId="urn:microsoft.com/office/officeart/2005/8/layout/hierarchy1" loCatId="hierarchy" qsTypeId="urn:microsoft.com/office/officeart/2005/8/quickstyle/simple1" qsCatId="simple" csTypeId="urn:microsoft.com/office/officeart/2005/8/colors/accent1_2" csCatId="accent1" phldr="1"/>
      <dgm:spPr/>
    </dgm:pt>
    <dgm:pt modelId="{9012B5DF-6DA3-4828-9A8F-232EA47F3FB5}">
      <dgm:prSet phldrT="[Text]"/>
      <dgm:spPr/>
      <dgm:t>
        <a:bodyPr/>
        <a:lstStyle/>
        <a:p>
          <a:r>
            <a:rPr lang="en-US" dirty="0"/>
            <a:t>Pass/Fail</a:t>
          </a:r>
        </a:p>
      </dgm:t>
    </dgm:pt>
    <dgm:pt modelId="{C3E3BC6B-30EE-40EA-92B3-A044ECAC7769}" type="parTrans" cxnId="{601184A6-8DA1-493D-9E7F-E180D0267FDB}">
      <dgm:prSet/>
      <dgm:spPr/>
      <dgm:t>
        <a:bodyPr/>
        <a:lstStyle/>
        <a:p>
          <a:endParaRPr lang="en-US"/>
        </a:p>
      </dgm:t>
    </dgm:pt>
    <dgm:pt modelId="{03AF0A49-3422-48CA-86A0-59B14B74AFE6}" type="sibTrans" cxnId="{601184A6-8DA1-493D-9E7F-E180D0267FDB}">
      <dgm:prSet/>
      <dgm:spPr/>
      <dgm:t>
        <a:bodyPr/>
        <a:lstStyle/>
        <a:p>
          <a:endParaRPr lang="en-US" dirty="0"/>
        </a:p>
      </dgm:t>
    </dgm:pt>
    <dgm:pt modelId="{827D587D-0C2F-4A5C-813D-5AA14C5038CC}">
      <dgm:prSet phldrT="[Text]"/>
      <dgm:spPr/>
      <dgm:t>
        <a:bodyPr/>
        <a:lstStyle/>
        <a:p>
          <a:r>
            <a:rPr lang="en-US" dirty="0"/>
            <a:t>Price</a:t>
          </a:r>
        </a:p>
      </dgm:t>
    </dgm:pt>
    <dgm:pt modelId="{4871352A-7C47-4ED9-B87A-382901EBFBCE}" type="parTrans" cxnId="{38305EC7-A812-4BE9-9589-E2D2AF3554D4}">
      <dgm:prSet/>
      <dgm:spPr/>
      <dgm:t>
        <a:bodyPr/>
        <a:lstStyle/>
        <a:p>
          <a:endParaRPr lang="en-US"/>
        </a:p>
      </dgm:t>
    </dgm:pt>
    <dgm:pt modelId="{2B8A0679-F61F-49D4-AB74-512B27888AA9}" type="sibTrans" cxnId="{38305EC7-A812-4BE9-9589-E2D2AF3554D4}">
      <dgm:prSet/>
      <dgm:spPr/>
      <dgm:t>
        <a:bodyPr/>
        <a:lstStyle/>
        <a:p>
          <a:endParaRPr lang="en-US"/>
        </a:p>
      </dgm:t>
    </dgm:pt>
    <dgm:pt modelId="{381A9558-B790-48F9-8806-046CE750C08F}">
      <dgm:prSet phldrT="[Text]"/>
      <dgm:spPr/>
      <dgm:t>
        <a:bodyPr/>
        <a:lstStyle/>
        <a:p>
          <a:r>
            <a:rPr lang="en-US" dirty="0"/>
            <a:t>Technical</a:t>
          </a:r>
        </a:p>
      </dgm:t>
    </dgm:pt>
    <dgm:pt modelId="{3F9A1BCD-7F4A-4FB7-A3A7-62F695A806C9}" type="parTrans" cxnId="{2955A9C9-4ACE-4201-9FAB-D9DB0889ACE7}">
      <dgm:prSet/>
      <dgm:spPr/>
      <dgm:t>
        <a:bodyPr/>
        <a:lstStyle/>
        <a:p>
          <a:endParaRPr lang="en-US"/>
        </a:p>
      </dgm:t>
    </dgm:pt>
    <dgm:pt modelId="{4ED8BB8D-73E5-4625-97C6-39121F3C9469}" type="sibTrans" cxnId="{2955A9C9-4ACE-4201-9FAB-D9DB0889ACE7}">
      <dgm:prSet/>
      <dgm:spPr/>
      <dgm:t>
        <a:bodyPr/>
        <a:lstStyle/>
        <a:p>
          <a:endParaRPr lang="en-US"/>
        </a:p>
      </dgm:t>
    </dgm:pt>
    <dgm:pt modelId="{0CE3D2C7-B87A-42AB-95A0-2D6166E23CC6}">
      <dgm:prSet phldrT="[Text]"/>
      <dgm:spPr/>
      <dgm:t>
        <a:bodyPr/>
        <a:lstStyle/>
        <a:p>
          <a:r>
            <a:rPr lang="en-US" dirty="0"/>
            <a:t>Supplier Diversity</a:t>
          </a:r>
        </a:p>
      </dgm:t>
    </dgm:pt>
    <dgm:pt modelId="{B35FE6C3-6538-4EE7-A331-FAFB88D4E24A}" type="parTrans" cxnId="{3067F768-266E-482C-A71E-F0AE81B2F1D8}">
      <dgm:prSet/>
      <dgm:spPr/>
      <dgm:t>
        <a:bodyPr/>
        <a:lstStyle/>
        <a:p>
          <a:endParaRPr lang="en-US"/>
        </a:p>
      </dgm:t>
    </dgm:pt>
    <dgm:pt modelId="{09ABED25-D8BF-4C85-97AA-06294241B3B4}" type="sibTrans" cxnId="{3067F768-266E-482C-A71E-F0AE81B2F1D8}">
      <dgm:prSet/>
      <dgm:spPr/>
      <dgm:t>
        <a:bodyPr/>
        <a:lstStyle/>
        <a:p>
          <a:endParaRPr lang="en-US"/>
        </a:p>
      </dgm:t>
    </dgm:pt>
    <dgm:pt modelId="{A217E44B-30BA-4BD1-B708-99CD23461F44}" type="pres">
      <dgm:prSet presAssocID="{86F00A8E-9E0F-443E-8362-3296A4A50775}" presName="hierChild1" presStyleCnt="0">
        <dgm:presLayoutVars>
          <dgm:chPref val="1"/>
          <dgm:dir/>
          <dgm:animOne val="branch"/>
          <dgm:animLvl val="lvl"/>
          <dgm:resizeHandles/>
        </dgm:presLayoutVars>
      </dgm:prSet>
      <dgm:spPr/>
    </dgm:pt>
    <dgm:pt modelId="{63099E53-E643-4763-8317-BBAF444DA27E}" type="pres">
      <dgm:prSet presAssocID="{381A9558-B790-48F9-8806-046CE750C08F}" presName="hierRoot1" presStyleCnt="0"/>
      <dgm:spPr/>
    </dgm:pt>
    <dgm:pt modelId="{5D9FA393-58C7-466B-832D-403FC679700F}" type="pres">
      <dgm:prSet presAssocID="{381A9558-B790-48F9-8806-046CE750C08F}" presName="composite" presStyleCnt="0"/>
      <dgm:spPr/>
    </dgm:pt>
    <dgm:pt modelId="{09A20156-9DAF-4080-B7B1-96BE7A8FC026}" type="pres">
      <dgm:prSet presAssocID="{381A9558-B790-48F9-8806-046CE750C08F}" presName="background" presStyleLbl="node0" presStyleIdx="0" presStyleCnt="4"/>
      <dgm:spPr>
        <a:solidFill>
          <a:schemeClr val="tx2">
            <a:lumMod val="20000"/>
            <a:lumOff val="80000"/>
          </a:schemeClr>
        </a:solidFill>
      </dgm:spPr>
    </dgm:pt>
    <dgm:pt modelId="{37AE37A1-F5DF-4197-9E9B-5647444BD788}" type="pres">
      <dgm:prSet presAssocID="{381A9558-B790-48F9-8806-046CE750C08F}" presName="text" presStyleLbl="fgAcc0" presStyleIdx="0" presStyleCnt="4">
        <dgm:presLayoutVars>
          <dgm:chPref val="3"/>
        </dgm:presLayoutVars>
      </dgm:prSet>
      <dgm:spPr/>
    </dgm:pt>
    <dgm:pt modelId="{1CA37CD0-2855-417C-84C2-AE5E66634E55}" type="pres">
      <dgm:prSet presAssocID="{381A9558-B790-48F9-8806-046CE750C08F}" presName="hierChild2" presStyleCnt="0"/>
      <dgm:spPr/>
    </dgm:pt>
    <dgm:pt modelId="{1FB341E6-05A6-4814-BD52-A5FDDE04579B}" type="pres">
      <dgm:prSet presAssocID="{9012B5DF-6DA3-4828-9A8F-232EA47F3FB5}" presName="hierRoot1" presStyleCnt="0"/>
      <dgm:spPr/>
    </dgm:pt>
    <dgm:pt modelId="{72FC36A9-C910-4D32-BDD8-A009923B9D24}" type="pres">
      <dgm:prSet presAssocID="{9012B5DF-6DA3-4828-9A8F-232EA47F3FB5}" presName="composite" presStyleCnt="0"/>
      <dgm:spPr/>
    </dgm:pt>
    <dgm:pt modelId="{8C381781-45D5-4F9C-B2FA-DF549E30BB3D}" type="pres">
      <dgm:prSet presAssocID="{9012B5DF-6DA3-4828-9A8F-232EA47F3FB5}" presName="background" presStyleLbl="node0" presStyleIdx="1" presStyleCnt="4"/>
      <dgm:spPr>
        <a:solidFill>
          <a:schemeClr val="tx2">
            <a:lumMod val="20000"/>
            <a:lumOff val="80000"/>
          </a:schemeClr>
        </a:solidFill>
      </dgm:spPr>
    </dgm:pt>
    <dgm:pt modelId="{1B46171B-A9A8-491E-803F-E420D4D5E21B}" type="pres">
      <dgm:prSet presAssocID="{9012B5DF-6DA3-4828-9A8F-232EA47F3FB5}" presName="text" presStyleLbl="fgAcc0" presStyleIdx="1" presStyleCnt="4">
        <dgm:presLayoutVars>
          <dgm:chPref val="3"/>
        </dgm:presLayoutVars>
      </dgm:prSet>
      <dgm:spPr/>
    </dgm:pt>
    <dgm:pt modelId="{9ECBB146-433D-4323-B0FC-7FA19917A3C1}" type="pres">
      <dgm:prSet presAssocID="{9012B5DF-6DA3-4828-9A8F-232EA47F3FB5}" presName="hierChild2" presStyleCnt="0"/>
      <dgm:spPr/>
    </dgm:pt>
    <dgm:pt modelId="{4AB6A324-84A9-4B2D-BC13-40D0CA427922}" type="pres">
      <dgm:prSet presAssocID="{827D587D-0C2F-4A5C-813D-5AA14C5038CC}" presName="hierRoot1" presStyleCnt="0"/>
      <dgm:spPr/>
    </dgm:pt>
    <dgm:pt modelId="{FB3DDB96-FBD0-4C56-BC77-CED9EA586F46}" type="pres">
      <dgm:prSet presAssocID="{827D587D-0C2F-4A5C-813D-5AA14C5038CC}" presName="composite" presStyleCnt="0"/>
      <dgm:spPr/>
    </dgm:pt>
    <dgm:pt modelId="{050AFBF6-B632-4CB1-BBF0-DCBA99AE0FD6}" type="pres">
      <dgm:prSet presAssocID="{827D587D-0C2F-4A5C-813D-5AA14C5038CC}" presName="background" presStyleLbl="node0" presStyleIdx="2" presStyleCnt="4"/>
      <dgm:spPr>
        <a:solidFill>
          <a:schemeClr val="tx2">
            <a:lumMod val="20000"/>
            <a:lumOff val="80000"/>
          </a:schemeClr>
        </a:solidFill>
      </dgm:spPr>
    </dgm:pt>
    <dgm:pt modelId="{E3E1F9AE-63FE-4F9B-9E2D-A7385B5BC421}" type="pres">
      <dgm:prSet presAssocID="{827D587D-0C2F-4A5C-813D-5AA14C5038CC}" presName="text" presStyleLbl="fgAcc0" presStyleIdx="2" presStyleCnt="4">
        <dgm:presLayoutVars>
          <dgm:chPref val="3"/>
        </dgm:presLayoutVars>
      </dgm:prSet>
      <dgm:spPr/>
    </dgm:pt>
    <dgm:pt modelId="{DE6863BC-591C-45AE-BC57-D306D1385E26}" type="pres">
      <dgm:prSet presAssocID="{827D587D-0C2F-4A5C-813D-5AA14C5038CC}" presName="hierChild2" presStyleCnt="0"/>
      <dgm:spPr/>
    </dgm:pt>
    <dgm:pt modelId="{07EE950B-295C-4D61-BBCD-AFF1EAD39D70}" type="pres">
      <dgm:prSet presAssocID="{0CE3D2C7-B87A-42AB-95A0-2D6166E23CC6}" presName="hierRoot1" presStyleCnt="0"/>
      <dgm:spPr/>
    </dgm:pt>
    <dgm:pt modelId="{3BFC877A-2CF1-46B2-B583-6FB80B01C999}" type="pres">
      <dgm:prSet presAssocID="{0CE3D2C7-B87A-42AB-95A0-2D6166E23CC6}" presName="composite" presStyleCnt="0"/>
      <dgm:spPr/>
    </dgm:pt>
    <dgm:pt modelId="{6E5CA58A-BAC1-4FCC-96CC-E68D34D84BFD}" type="pres">
      <dgm:prSet presAssocID="{0CE3D2C7-B87A-42AB-95A0-2D6166E23CC6}" presName="background" presStyleLbl="node0" presStyleIdx="3" presStyleCnt="4"/>
      <dgm:spPr>
        <a:solidFill>
          <a:schemeClr val="tx2">
            <a:lumMod val="20000"/>
            <a:lumOff val="80000"/>
          </a:schemeClr>
        </a:solidFill>
      </dgm:spPr>
    </dgm:pt>
    <dgm:pt modelId="{5FF65C05-CF63-48C7-8305-C18316A8EDF5}" type="pres">
      <dgm:prSet presAssocID="{0CE3D2C7-B87A-42AB-95A0-2D6166E23CC6}" presName="text" presStyleLbl="fgAcc0" presStyleIdx="3" presStyleCnt="4">
        <dgm:presLayoutVars>
          <dgm:chPref val="3"/>
        </dgm:presLayoutVars>
      </dgm:prSet>
      <dgm:spPr/>
    </dgm:pt>
    <dgm:pt modelId="{6FF35D42-02F9-4661-827B-C957B5140A16}" type="pres">
      <dgm:prSet presAssocID="{0CE3D2C7-B87A-42AB-95A0-2D6166E23CC6}" presName="hierChild2" presStyleCnt="0"/>
      <dgm:spPr/>
    </dgm:pt>
  </dgm:ptLst>
  <dgm:cxnLst>
    <dgm:cxn modelId="{3067F768-266E-482C-A71E-F0AE81B2F1D8}" srcId="{86F00A8E-9E0F-443E-8362-3296A4A50775}" destId="{0CE3D2C7-B87A-42AB-95A0-2D6166E23CC6}" srcOrd="3" destOrd="0" parTransId="{B35FE6C3-6538-4EE7-A331-FAFB88D4E24A}" sibTransId="{09ABED25-D8BF-4C85-97AA-06294241B3B4}"/>
    <dgm:cxn modelId="{41D9D772-7DEE-417E-B8ED-DE3ED35BC6DD}" type="presOf" srcId="{381A9558-B790-48F9-8806-046CE750C08F}" destId="{37AE37A1-F5DF-4197-9E9B-5647444BD788}" srcOrd="0" destOrd="0" presId="urn:microsoft.com/office/officeart/2005/8/layout/hierarchy1"/>
    <dgm:cxn modelId="{505C0BA6-DB6E-4F08-940F-17F8488C8094}" type="presOf" srcId="{86F00A8E-9E0F-443E-8362-3296A4A50775}" destId="{A217E44B-30BA-4BD1-B708-99CD23461F44}" srcOrd="0" destOrd="0" presId="urn:microsoft.com/office/officeart/2005/8/layout/hierarchy1"/>
    <dgm:cxn modelId="{601184A6-8DA1-493D-9E7F-E180D0267FDB}" srcId="{86F00A8E-9E0F-443E-8362-3296A4A50775}" destId="{9012B5DF-6DA3-4828-9A8F-232EA47F3FB5}" srcOrd="1" destOrd="0" parTransId="{C3E3BC6B-30EE-40EA-92B3-A044ECAC7769}" sibTransId="{03AF0A49-3422-48CA-86A0-59B14B74AFE6}"/>
    <dgm:cxn modelId="{999D3BC6-DF92-43F7-9809-145994DEA67E}" type="presOf" srcId="{9012B5DF-6DA3-4828-9A8F-232EA47F3FB5}" destId="{1B46171B-A9A8-491E-803F-E420D4D5E21B}" srcOrd="0" destOrd="0" presId="urn:microsoft.com/office/officeart/2005/8/layout/hierarchy1"/>
    <dgm:cxn modelId="{38305EC7-A812-4BE9-9589-E2D2AF3554D4}" srcId="{86F00A8E-9E0F-443E-8362-3296A4A50775}" destId="{827D587D-0C2F-4A5C-813D-5AA14C5038CC}" srcOrd="2" destOrd="0" parTransId="{4871352A-7C47-4ED9-B87A-382901EBFBCE}" sibTransId="{2B8A0679-F61F-49D4-AB74-512B27888AA9}"/>
    <dgm:cxn modelId="{2955A9C9-4ACE-4201-9FAB-D9DB0889ACE7}" srcId="{86F00A8E-9E0F-443E-8362-3296A4A50775}" destId="{381A9558-B790-48F9-8806-046CE750C08F}" srcOrd="0" destOrd="0" parTransId="{3F9A1BCD-7F4A-4FB7-A3A7-62F695A806C9}" sibTransId="{4ED8BB8D-73E5-4625-97C6-39121F3C9469}"/>
    <dgm:cxn modelId="{676F0EE8-08D3-41F6-9D8C-7F8E002054F9}" type="presOf" srcId="{0CE3D2C7-B87A-42AB-95A0-2D6166E23CC6}" destId="{5FF65C05-CF63-48C7-8305-C18316A8EDF5}" srcOrd="0" destOrd="0" presId="urn:microsoft.com/office/officeart/2005/8/layout/hierarchy1"/>
    <dgm:cxn modelId="{60536FF8-E597-47C3-ADDA-0612E51047E0}" type="presOf" srcId="{827D587D-0C2F-4A5C-813D-5AA14C5038CC}" destId="{E3E1F9AE-63FE-4F9B-9E2D-A7385B5BC421}" srcOrd="0" destOrd="0" presId="urn:microsoft.com/office/officeart/2005/8/layout/hierarchy1"/>
    <dgm:cxn modelId="{6967703F-60EF-45C8-A8A8-588A6BAAFA5F}" type="presParOf" srcId="{A217E44B-30BA-4BD1-B708-99CD23461F44}" destId="{63099E53-E643-4763-8317-BBAF444DA27E}" srcOrd="0" destOrd="0" presId="urn:microsoft.com/office/officeart/2005/8/layout/hierarchy1"/>
    <dgm:cxn modelId="{BD5B874B-F06D-4C05-8239-BFC4C25B13C2}" type="presParOf" srcId="{63099E53-E643-4763-8317-BBAF444DA27E}" destId="{5D9FA393-58C7-466B-832D-403FC679700F}" srcOrd="0" destOrd="0" presId="urn:microsoft.com/office/officeart/2005/8/layout/hierarchy1"/>
    <dgm:cxn modelId="{6D9FA5DF-CD04-4ABD-9577-8CD033638F27}" type="presParOf" srcId="{5D9FA393-58C7-466B-832D-403FC679700F}" destId="{09A20156-9DAF-4080-B7B1-96BE7A8FC026}" srcOrd="0" destOrd="0" presId="urn:microsoft.com/office/officeart/2005/8/layout/hierarchy1"/>
    <dgm:cxn modelId="{EEA384F5-4CD8-48DD-9537-DE70FF4007F6}" type="presParOf" srcId="{5D9FA393-58C7-466B-832D-403FC679700F}" destId="{37AE37A1-F5DF-4197-9E9B-5647444BD788}" srcOrd="1" destOrd="0" presId="urn:microsoft.com/office/officeart/2005/8/layout/hierarchy1"/>
    <dgm:cxn modelId="{9C210C3F-0A56-4FE4-BC6E-367FCABBB0E2}" type="presParOf" srcId="{63099E53-E643-4763-8317-BBAF444DA27E}" destId="{1CA37CD0-2855-417C-84C2-AE5E66634E55}" srcOrd="1" destOrd="0" presId="urn:microsoft.com/office/officeart/2005/8/layout/hierarchy1"/>
    <dgm:cxn modelId="{B31BE0E3-BC31-4C29-BF7A-037A823A697A}" type="presParOf" srcId="{A217E44B-30BA-4BD1-B708-99CD23461F44}" destId="{1FB341E6-05A6-4814-BD52-A5FDDE04579B}" srcOrd="1" destOrd="0" presId="urn:microsoft.com/office/officeart/2005/8/layout/hierarchy1"/>
    <dgm:cxn modelId="{DA1A4993-B9F5-487B-A67F-2F250C8D8A67}" type="presParOf" srcId="{1FB341E6-05A6-4814-BD52-A5FDDE04579B}" destId="{72FC36A9-C910-4D32-BDD8-A009923B9D24}" srcOrd="0" destOrd="0" presId="urn:microsoft.com/office/officeart/2005/8/layout/hierarchy1"/>
    <dgm:cxn modelId="{A667B76A-DD60-4D61-B4D4-1D696A87EFDC}" type="presParOf" srcId="{72FC36A9-C910-4D32-BDD8-A009923B9D24}" destId="{8C381781-45D5-4F9C-B2FA-DF549E30BB3D}" srcOrd="0" destOrd="0" presId="urn:microsoft.com/office/officeart/2005/8/layout/hierarchy1"/>
    <dgm:cxn modelId="{EB034A2C-1265-4A10-B64B-DDCA651D6195}" type="presParOf" srcId="{72FC36A9-C910-4D32-BDD8-A009923B9D24}" destId="{1B46171B-A9A8-491E-803F-E420D4D5E21B}" srcOrd="1" destOrd="0" presId="urn:microsoft.com/office/officeart/2005/8/layout/hierarchy1"/>
    <dgm:cxn modelId="{B519A881-E2E7-43D9-8DA5-420044EFB1EA}" type="presParOf" srcId="{1FB341E6-05A6-4814-BD52-A5FDDE04579B}" destId="{9ECBB146-433D-4323-B0FC-7FA19917A3C1}" srcOrd="1" destOrd="0" presId="urn:microsoft.com/office/officeart/2005/8/layout/hierarchy1"/>
    <dgm:cxn modelId="{291EFF9B-823A-42CC-A023-EE738B35D9EA}" type="presParOf" srcId="{A217E44B-30BA-4BD1-B708-99CD23461F44}" destId="{4AB6A324-84A9-4B2D-BC13-40D0CA427922}" srcOrd="2" destOrd="0" presId="urn:microsoft.com/office/officeart/2005/8/layout/hierarchy1"/>
    <dgm:cxn modelId="{6D04225F-098A-4FBA-AD43-4B274AF4D9C8}" type="presParOf" srcId="{4AB6A324-84A9-4B2D-BC13-40D0CA427922}" destId="{FB3DDB96-FBD0-4C56-BC77-CED9EA586F46}" srcOrd="0" destOrd="0" presId="urn:microsoft.com/office/officeart/2005/8/layout/hierarchy1"/>
    <dgm:cxn modelId="{537DB2FB-BDBE-4B4E-9D6B-4B2C95DD56C5}" type="presParOf" srcId="{FB3DDB96-FBD0-4C56-BC77-CED9EA586F46}" destId="{050AFBF6-B632-4CB1-BBF0-DCBA99AE0FD6}" srcOrd="0" destOrd="0" presId="urn:microsoft.com/office/officeart/2005/8/layout/hierarchy1"/>
    <dgm:cxn modelId="{4F494616-C6CA-4D75-A5A0-31592E2ACE6B}" type="presParOf" srcId="{FB3DDB96-FBD0-4C56-BC77-CED9EA586F46}" destId="{E3E1F9AE-63FE-4F9B-9E2D-A7385B5BC421}" srcOrd="1" destOrd="0" presId="urn:microsoft.com/office/officeart/2005/8/layout/hierarchy1"/>
    <dgm:cxn modelId="{34EA8DBE-4D38-4425-A7A4-4E286F95CF7A}" type="presParOf" srcId="{4AB6A324-84A9-4B2D-BC13-40D0CA427922}" destId="{DE6863BC-591C-45AE-BC57-D306D1385E26}" srcOrd="1" destOrd="0" presId="urn:microsoft.com/office/officeart/2005/8/layout/hierarchy1"/>
    <dgm:cxn modelId="{BB82D771-BCC3-4BC9-9486-DAC6CE1EF8BD}" type="presParOf" srcId="{A217E44B-30BA-4BD1-B708-99CD23461F44}" destId="{07EE950B-295C-4D61-BBCD-AFF1EAD39D70}" srcOrd="3" destOrd="0" presId="urn:microsoft.com/office/officeart/2005/8/layout/hierarchy1"/>
    <dgm:cxn modelId="{2A6B207E-DDC8-4207-AB35-DFE8496D49D8}" type="presParOf" srcId="{07EE950B-295C-4D61-BBCD-AFF1EAD39D70}" destId="{3BFC877A-2CF1-46B2-B583-6FB80B01C999}" srcOrd="0" destOrd="0" presId="urn:microsoft.com/office/officeart/2005/8/layout/hierarchy1"/>
    <dgm:cxn modelId="{092FB261-1AEF-40D5-ABB6-4C505F34CB51}" type="presParOf" srcId="{3BFC877A-2CF1-46B2-B583-6FB80B01C999}" destId="{6E5CA58A-BAC1-4FCC-96CC-E68D34D84BFD}" srcOrd="0" destOrd="0" presId="urn:microsoft.com/office/officeart/2005/8/layout/hierarchy1"/>
    <dgm:cxn modelId="{3EA89387-A285-44C3-97CF-7448C4C933F5}" type="presParOf" srcId="{3BFC877A-2CF1-46B2-B583-6FB80B01C999}" destId="{5FF65C05-CF63-48C7-8305-C18316A8EDF5}" srcOrd="1" destOrd="0" presId="urn:microsoft.com/office/officeart/2005/8/layout/hierarchy1"/>
    <dgm:cxn modelId="{A827849A-75A8-4907-B5B7-FEA52FC94631}" type="presParOf" srcId="{07EE950B-295C-4D61-BBCD-AFF1EAD39D70}" destId="{6FF35D42-02F9-4661-827B-C957B5140A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2CABB6-E874-428D-8EC3-CEC7C78E5654}">
      <dsp:nvSpPr>
        <dsp:cNvPr id="0" name=""/>
        <dsp:cNvSpPr/>
      </dsp:nvSpPr>
      <dsp:spPr>
        <a:xfrm>
          <a:off x="0" y="0"/>
          <a:ext cx="532923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2C6C67-79CD-43D4-92FB-6098006838F3}">
      <dsp:nvSpPr>
        <dsp:cNvPr id="0" name=""/>
        <dsp:cNvSpPr/>
      </dsp:nvSpPr>
      <dsp:spPr>
        <a:xfrm>
          <a:off x="0" y="0"/>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Session Expectations</a:t>
          </a:r>
        </a:p>
      </dsp:txBody>
      <dsp:txXfrm>
        <a:off x="0" y="0"/>
        <a:ext cx="5329236" cy="507206"/>
      </dsp:txXfrm>
    </dsp:sp>
    <dsp:sp modelId="{8A858529-9853-4CAD-9655-1E211200449F}">
      <dsp:nvSpPr>
        <dsp:cNvPr id="0" name=""/>
        <dsp:cNvSpPr/>
      </dsp:nvSpPr>
      <dsp:spPr>
        <a:xfrm>
          <a:off x="0" y="507206"/>
          <a:ext cx="5329236"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5F86AB-40FE-4B65-9C7D-7C3AA65CFCEB}">
      <dsp:nvSpPr>
        <dsp:cNvPr id="0" name=""/>
        <dsp:cNvSpPr/>
      </dsp:nvSpPr>
      <dsp:spPr>
        <a:xfrm>
          <a:off x="0" y="507206"/>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Overview of the Contract</a:t>
          </a:r>
        </a:p>
      </dsp:txBody>
      <dsp:txXfrm>
        <a:off x="0" y="507206"/>
        <a:ext cx="5329236" cy="507206"/>
      </dsp:txXfrm>
    </dsp:sp>
    <dsp:sp modelId="{D678DE38-0DA9-41A2-A892-8AC7A6614B4C}">
      <dsp:nvSpPr>
        <dsp:cNvPr id="0" name=""/>
        <dsp:cNvSpPr/>
      </dsp:nvSpPr>
      <dsp:spPr>
        <a:xfrm>
          <a:off x="0" y="1014412"/>
          <a:ext cx="5329236"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D1B6E6-D069-441B-A0EC-B9D347074FD5}">
      <dsp:nvSpPr>
        <dsp:cNvPr id="0" name=""/>
        <dsp:cNvSpPr/>
      </dsp:nvSpPr>
      <dsp:spPr>
        <a:xfrm>
          <a:off x="0" y="1014412"/>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Request for Proposal (RFP) Structure</a:t>
          </a:r>
        </a:p>
      </dsp:txBody>
      <dsp:txXfrm>
        <a:off x="0" y="1014412"/>
        <a:ext cx="5329236" cy="507206"/>
      </dsp:txXfrm>
    </dsp:sp>
    <dsp:sp modelId="{F4A30409-265F-4DE8-91D6-AA215A974799}">
      <dsp:nvSpPr>
        <dsp:cNvPr id="0" name=""/>
        <dsp:cNvSpPr/>
      </dsp:nvSpPr>
      <dsp:spPr>
        <a:xfrm>
          <a:off x="0" y="1521618"/>
          <a:ext cx="5329236"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91FB0C-497C-4E43-88BF-4EE69D57665A}">
      <dsp:nvSpPr>
        <dsp:cNvPr id="0" name=""/>
        <dsp:cNvSpPr/>
      </dsp:nvSpPr>
      <dsp:spPr>
        <a:xfrm>
          <a:off x="0" y="1521618"/>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Documents to be included in Your Response</a:t>
          </a:r>
        </a:p>
      </dsp:txBody>
      <dsp:txXfrm>
        <a:off x="0" y="1521618"/>
        <a:ext cx="5329236" cy="507206"/>
      </dsp:txXfrm>
    </dsp:sp>
    <dsp:sp modelId="{B2DC2D8A-EA51-49D0-A259-B4D48E425D84}">
      <dsp:nvSpPr>
        <dsp:cNvPr id="0" name=""/>
        <dsp:cNvSpPr/>
      </dsp:nvSpPr>
      <dsp:spPr>
        <a:xfrm>
          <a:off x="0" y="2028824"/>
          <a:ext cx="5329236"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A54C2C-6CFD-4B38-927D-FF5BC0EE7EA7}">
      <dsp:nvSpPr>
        <dsp:cNvPr id="0" name=""/>
        <dsp:cNvSpPr/>
      </dsp:nvSpPr>
      <dsp:spPr>
        <a:xfrm>
          <a:off x="0" y="2028825"/>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mn-lt"/>
              <a:cs typeface="Arial" panose="020B0604020202020204" pitchFamily="34" charset="0"/>
            </a:rPr>
            <a:t>Important Dates</a:t>
          </a:r>
          <a:endParaRPr lang="en-US" sz="1900" kern="1200" dirty="0">
            <a:latin typeface="+mn-lt"/>
            <a:cs typeface="Arial" panose="020B0604020202020204" pitchFamily="34" charset="0"/>
          </a:endParaRPr>
        </a:p>
      </dsp:txBody>
      <dsp:txXfrm>
        <a:off x="0" y="2028825"/>
        <a:ext cx="5329236" cy="507206"/>
      </dsp:txXfrm>
    </dsp:sp>
    <dsp:sp modelId="{ECB8309C-BD95-45FF-A092-C590FCA40A47}">
      <dsp:nvSpPr>
        <dsp:cNvPr id="0" name=""/>
        <dsp:cNvSpPr/>
      </dsp:nvSpPr>
      <dsp:spPr>
        <a:xfrm>
          <a:off x="0" y="2536031"/>
          <a:ext cx="5329236"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2C770-6E09-444A-856D-CC637658DF1B}">
      <dsp:nvSpPr>
        <dsp:cNvPr id="0" name=""/>
        <dsp:cNvSpPr/>
      </dsp:nvSpPr>
      <dsp:spPr>
        <a:xfrm>
          <a:off x="0" y="2536031"/>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Overview of the Diversity &amp; Inclusion Requirements</a:t>
          </a:r>
        </a:p>
      </dsp:txBody>
      <dsp:txXfrm>
        <a:off x="0" y="2536031"/>
        <a:ext cx="5329236" cy="507206"/>
      </dsp:txXfrm>
    </dsp:sp>
    <dsp:sp modelId="{B8F76E2C-592E-47B5-8706-F6BC80613F13}">
      <dsp:nvSpPr>
        <dsp:cNvPr id="0" name=""/>
        <dsp:cNvSpPr/>
      </dsp:nvSpPr>
      <dsp:spPr>
        <a:xfrm>
          <a:off x="0" y="3043237"/>
          <a:ext cx="5329236"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B4E009-FFB7-462C-8400-8475112C38C5}">
      <dsp:nvSpPr>
        <dsp:cNvPr id="0" name=""/>
        <dsp:cNvSpPr/>
      </dsp:nvSpPr>
      <dsp:spPr>
        <a:xfrm>
          <a:off x="0" y="3043237"/>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Training &amp; Additional Resources</a:t>
          </a:r>
        </a:p>
      </dsp:txBody>
      <dsp:txXfrm>
        <a:off x="0" y="3043237"/>
        <a:ext cx="5329236" cy="507206"/>
      </dsp:txXfrm>
    </dsp:sp>
    <dsp:sp modelId="{3624BC6B-2C23-47FE-B28B-8B8F984DD4E7}">
      <dsp:nvSpPr>
        <dsp:cNvPr id="0" name=""/>
        <dsp:cNvSpPr/>
      </dsp:nvSpPr>
      <dsp:spPr>
        <a:xfrm>
          <a:off x="0" y="3550443"/>
          <a:ext cx="532923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15B44E-0A07-44C6-909F-77E4C16688EF}">
      <dsp:nvSpPr>
        <dsp:cNvPr id="0" name=""/>
        <dsp:cNvSpPr/>
      </dsp:nvSpPr>
      <dsp:spPr>
        <a:xfrm>
          <a:off x="0" y="3550443"/>
          <a:ext cx="5329236" cy="5072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General Q&amp;A</a:t>
          </a:r>
        </a:p>
      </dsp:txBody>
      <dsp:txXfrm>
        <a:off x="0" y="3550443"/>
        <a:ext cx="5329236" cy="507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DA99C1-E242-4EC4-90FE-49D7393B8FD2}">
      <dsp:nvSpPr>
        <dsp:cNvPr id="0" name=""/>
        <dsp:cNvSpPr/>
      </dsp:nvSpPr>
      <dsp:spPr>
        <a:xfrm>
          <a:off x="0" y="660"/>
          <a:ext cx="5961345" cy="15463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C9002B-29C6-4872-BF57-2C3BEC932670}">
      <dsp:nvSpPr>
        <dsp:cNvPr id="0" name=""/>
        <dsp:cNvSpPr/>
      </dsp:nvSpPr>
      <dsp:spPr>
        <a:xfrm>
          <a:off x="494404" y="339713"/>
          <a:ext cx="850500" cy="850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5F6209-E91E-4CFD-90EF-E72F4AA815F2}">
      <dsp:nvSpPr>
        <dsp:cNvPr id="0" name=""/>
        <dsp:cNvSpPr/>
      </dsp:nvSpPr>
      <dsp:spPr>
        <a:xfrm>
          <a:off x="1786051" y="660"/>
          <a:ext cx="4175293" cy="154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657" tIns="163657" rIns="163657" bIns="163657" numCol="1" spcCol="1270" anchor="ctr" anchorCtr="0">
          <a:noAutofit/>
        </a:bodyPr>
        <a:lstStyle/>
        <a:p>
          <a:pPr marL="0" lvl="0" indent="0" algn="l" defTabSz="666750">
            <a:lnSpc>
              <a:spcPct val="90000"/>
            </a:lnSpc>
            <a:spcBef>
              <a:spcPct val="0"/>
            </a:spcBef>
            <a:spcAft>
              <a:spcPct val="35000"/>
            </a:spcAft>
            <a:buNone/>
          </a:pPr>
          <a:r>
            <a:rPr lang="en-US" sz="1500" b="0" i="0" kern="1200" baseline="0" dirty="0">
              <a:latin typeface="+mn-lt"/>
              <a:cs typeface="Arial" panose="020B0604020202020204" pitchFamily="34" charset="0"/>
            </a:rPr>
            <a:t>Today’s session is not a substitute for reading the Request for Proposal (RFP) document. The RFP includes important contract and response details that will not be covered during today’s meeting.</a:t>
          </a:r>
          <a:endParaRPr lang="en-US" sz="1500" kern="1200" dirty="0">
            <a:latin typeface="+mn-lt"/>
            <a:cs typeface="Arial" panose="020B0604020202020204" pitchFamily="34" charset="0"/>
          </a:endParaRPr>
        </a:p>
      </dsp:txBody>
      <dsp:txXfrm>
        <a:off x="1786051" y="660"/>
        <a:ext cx="4175293" cy="1546365"/>
      </dsp:txXfrm>
    </dsp:sp>
    <dsp:sp modelId="{B4547E8E-5C97-482C-B7DA-36356716E50D}">
      <dsp:nvSpPr>
        <dsp:cNvPr id="0" name=""/>
        <dsp:cNvSpPr/>
      </dsp:nvSpPr>
      <dsp:spPr>
        <a:xfrm>
          <a:off x="0" y="1933617"/>
          <a:ext cx="5961345" cy="15463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1EB3B5-3321-4594-8106-53D11380CCCE}">
      <dsp:nvSpPr>
        <dsp:cNvPr id="0" name=""/>
        <dsp:cNvSpPr/>
      </dsp:nvSpPr>
      <dsp:spPr>
        <a:xfrm>
          <a:off x="467775" y="2281549"/>
          <a:ext cx="850500" cy="850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864C2C-BFA6-429C-B9AB-21B0A1A02CBA}">
      <dsp:nvSpPr>
        <dsp:cNvPr id="0" name=""/>
        <dsp:cNvSpPr/>
      </dsp:nvSpPr>
      <dsp:spPr>
        <a:xfrm>
          <a:off x="1786051" y="1933617"/>
          <a:ext cx="4175293" cy="154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657" tIns="163657" rIns="163657" bIns="163657" numCol="1" spcCol="1270" anchor="ctr" anchorCtr="0">
          <a:noAutofit/>
        </a:bodyPr>
        <a:lstStyle/>
        <a:p>
          <a:pPr marL="0" lvl="0" indent="0" algn="l" defTabSz="666750">
            <a:lnSpc>
              <a:spcPct val="90000"/>
            </a:lnSpc>
            <a:spcBef>
              <a:spcPct val="0"/>
            </a:spcBef>
            <a:spcAft>
              <a:spcPct val="35000"/>
            </a:spcAft>
            <a:buNone/>
          </a:pPr>
          <a:r>
            <a:rPr lang="en-US" sz="1500" b="0" i="0" kern="1200" baseline="0" dirty="0">
              <a:latin typeface="+mn-lt"/>
              <a:cs typeface="Arial" panose="020B0604020202020204" pitchFamily="34" charset="0"/>
            </a:rPr>
            <a:t>Although we will take general questions about the authority’s bidding process, at the end of today’s session, questions about the bid must be submitted through </a:t>
          </a:r>
          <a:r>
            <a:rPr lang="en-US" sz="1500" b="1" i="0" kern="1200" baseline="0" dirty="0">
              <a:latin typeface="+mn-lt"/>
              <a:cs typeface="Arial" panose="020B0604020202020204" pitchFamily="34" charset="0"/>
              <a:hlinkClick xmlns:r="http://schemas.openxmlformats.org/officeDocument/2006/relationships" r:id="rId3"/>
            </a:rPr>
            <a:t>COMMBUYS</a:t>
          </a:r>
          <a:r>
            <a:rPr lang="en-US" sz="1500" b="0" i="0" kern="1200" baseline="0" dirty="0">
              <a:latin typeface="+mn-lt"/>
              <a:cs typeface="Arial" panose="020B0604020202020204" pitchFamily="34" charset="0"/>
            </a:rPr>
            <a:t> using the Q&amp;A feature before the Q&amp;A deadline.</a:t>
          </a:r>
          <a:endParaRPr lang="en-US" sz="1500" kern="1200" dirty="0">
            <a:latin typeface="+mn-lt"/>
            <a:cs typeface="Arial" panose="020B0604020202020204" pitchFamily="34" charset="0"/>
          </a:endParaRPr>
        </a:p>
      </dsp:txBody>
      <dsp:txXfrm>
        <a:off x="1786051" y="1933617"/>
        <a:ext cx="4175293" cy="1546365"/>
      </dsp:txXfrm>
    </dsp:sp>
    <dsp:sp modelId="{F292128D-076F-4E5F-BF56-EA715E39D711}">
      <dsp:nvSpPr>
        <dsp:cNvPr id="0" name=""/>
        <dsp:cNvSpPr/>
      </dsp:nvSpPr>
      <dsp:spPr>
        <a:xfrm>
          <a:off x="0" y="3577326"/>
          <a:ext cx="5961345" cy="154636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1A3706-0018-42CD-8077-73EBBE106355}">
      <dsp:nvSpPr>
        <dsp:cNvPr id="0" name=""/>
        <dsp:cNvSpPr/>
      </dsp:nvSpPr>
      <dsp:spPr>
        <a:xfrm>
          <a:off x="467775" y="4214506"/>
          <a:ext cx="850500" cy="8505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5B608D-719F-45A8-9B5B-AF4A3EDF34FE}">
      <dsp:nvSpPr>
        <dsp:cNvPr id="0" name=""/>
        <dsp:cNvSpPr/>
      </dsp:nvSpPr>
      <dsp:spPr>
        <a:xfrm>
          <a:off x="1786051" y="3866573"/>
          <a:ext cx="4175293" cy="154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657" tIns="163657" rIns="163657" bIns="163657" numCol="1" spcCol="1270" anchor="ctr" anchorCtr="0">
          <a:noAutofit/>
        </a:bodyPr>
        <a:lstStyle/>
        <a:p>
          <a:pPr marL="0" lvl="0" indent="0" algn="l" defTabSz="666750">
            <a:lnSpc>
              <a:spcPct val="90000"/>
            </a:lnSpc>
            <a:spcBef>
              <a:spcPct val="0"/>
            </a:spcBef>
            <a:spcAft>
              <a:spcPct val="35000"/>
            </a:spcAft>
            <a:buNone/>
          </a:pPr>
          <a:r>
            <a:rPr lang="en-US" sz="1500" b="0" i="0" kern="1200" baseline="0" dirty="0">
              <a:latin typeface="+mn-lt"/>
              <a:cs typeface="Arial" panose="020B0604020202020204" pitchFamily="34" charset="0"/>
            </a:rPr>
            <a:t>The COMMBUYS Q&amp;A feature and important deadlines will be covered later in the presentation</a:t>
          </a:r>
          <a:r>
            <a:rPr lang="en-US" sz="1500" b="0" i="0" kern="1200" baseline="0" dirty="0">
              <a:latin typeface="Arial" panose="020B0604020202020204" pitchFamily="34" charset="0"/>
              <a:cs typeface="Arial" panose="020B0604020202020204" pitchFamily="34" charset="0"/>
            </a:rPr>
            <a:t>.  </a:t>
          </a:r>
          <a:endParaRPr lang="en-US" sz="1500" kern="1200" dirty="0">
            <a:latin typeface="Arial" panose="020B0604020202020204" pitchFamily="34" charset="0"/>
            <a:cs typeface="Arial" panose="020B0604020202020204" pitchFamily="34" charset="0"/>
          </a:endParaRPr>
        </a:p>
      </dsp:txBody>
      <dsp:txXfrm>
        <a:off x="1786051" y="3866573"/>
        <a:ext cx="4175293" cy="15463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940204-CF40-479F-AD89-B9530D3FFA4F}">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354610-1E0C-4341-981F-323B87F152E9}">
      <dsp:nvSpPr>
        <dsp:cNvPr id="0" name=""/>
        <dsp:cNvSpPr/>
      </dsp:nvSpPr>
      <dsp:spPr>
        <a:xfrm>
          <a:off x="492024" y="334530"/>
          <a:ext cx="9417873" cy="669409"/>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5313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cs typeface="Arial" panose="020B0604020202020204" pitchFamily="34" charset="0"/>
            </a:rPr>
            <a:t>The 76</a:t>
          </a:r>
          <a:r>
            <a:rPr lang="en-US" sz="2000" kern="1200" dirty="0">
              <a:solidFill>
                <a:schemeClr val="tx1"/>
              </a:solidFill>
              <a:latin typeface="+mn-lt"/>
              <a:cs typeface="Arial" panose="020B0604020202020204" pitchFamily="34" charset="0"/>
            </a:rPr>
            <a:t>-26 Service Agreement for Pest Control Services across the MBTA facilities. </a:t>
          </a:r>
          <a:endParaRPr lang="en-US" sz="2000" kern="1200" dirty="0">
            <a:latin typeface="+mn-lt"/>
            <a:cs typeface="Arial" panose="020B0604020202020204" pitchFamily="34" charset="0"/>
          </a:endParaRPr>
        </a:p>
      </dsp:txBody>
      <dsp:txXfrm>
        <a:off x="492024" y="334530"/>
        <a:ext cx="9417873" cy="669409"/>
      </dsp:txXfrm>
    </dsp:sp>
    <dsp:sp modelId="{8DD88B8F-4D81-433C-B8FF-FA3FF3D9AAF8}">
      <dsp:nvSpPr>
        <dsp:cNvPr id="0" name=""/>
        <dsp:cNvSpPr/>
      </dsp:nvSpPr>
      <dsp:spPr>
        <a:xfrm>
          <a:off x="73643" y="250854"/>
          <a:ext cx="836762" cy="8367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6EB24B-C8E8-4551-9BC6-457CB4C69A20}">
      <dsp:nvSpPr>
        <dsp:cNvPr id="0" name=""/>
        <dsp:cNvSpPr/>
      </dsp:nvSpPr>
      <dsp:spPr>
        <a:xfrm>
          <a:off x="884575" y="1338819"/>
          <a:ext cx="9034085" cy="669409"/>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5313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cs typeface="Arial" panose="020B0604020202020204" pitchFamily="34" charset="0"/>
            </a:rPr>
            <a:t>Contract or Service Effective Date (estimated): Sept 1</a:t>
          </a:r>
          <a:r>
            <a:rPr lang="en-US" sz="2000" kern="1200" baseline="30000" dirty="0">
              <a:latin typeface="+mn-lt"/>
              <a:cs typeface="Arial" panose="020B0604020202020204" pitchFamily="34" charset="0"/>
            </a:rPr>
            <a:t>st</a:t>
          </a:r>
          <a:r>
            <a:rPr lang="en-US" sz="2000" kern="1200" dirty="0">
              <a:latin typeface="+mn-lt"/>
              <a:cs typeface="Arial" panose="020B0604020202020204" pitchFamily="34" charset="0"/>
            </a:rPr>
            <a:t> 2026</a:t>
          </a:r>
        </a:p>
      </dsp:txBody>
      <dsp:txXfrm>
        <a:off x="884575" y="1338819"/>
        <a:ext cx="9034085" cy="669409"/>
      </dsp:txXfrm>
    </dsp:sp>
    <dsp:sp modelId="{FB1E8240-A8CC-4592-98EF-8CB206DE562F}">
      <dsp:nvSpPr>
        <dsp:cNvPr id="0" name=""/>
        <dsp:cNvSpPr/>
      </dsp:nvSpPr>
      <dsp:spPr>
        <a:xfrm>
          <a:off x="457431" y="1255143"/>
          <a:ext cx="836762" cy="8367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0C1DD3-2573-427B-B09E-611B56AEEA39}">
      <dsp:nvSpPr>
        <dsp:cNvPr id="0" name=""/>
        <dsp:cNvSpPr/>
      </dsp:nvSpPr>
      <dsp:spPr>
        <a:xfrm>
          <a:off x="875812" y="2343108"/>
          <a:ext cx="9034085" cy="669409"/>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5313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rPr>
            <a:t>Term: 3 years (base year)+ two (2) one (1) year renewal at MBTA discretion </a:t>
          </a:r>
        </a:p>
      </dsp:txBody>
      <dsp:txXfrm>
        <a:off x="875812" y="2343108"/>
        <a:ext cx="9034085" cy="669409"/>
      </dsp:txXfrm>
    </dsp:sp>
    <dsp:sp modelId="{A0F90FC0-8151-4672-B2A8-1FB6020269FA}">
      <dsp:nvSpPr>
        <dsp:cNvPr id="0" name=""/>
        <dsp:cNvSpPr/>
      </dsp:nvSpPr>
      <dsp:spPr>
        <a:xfrm>
          <a:off x="457431" y="2259432"/>
          <a:ext cx="836762" cy="8367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DDF379-6C61-4229-ACB3-A2F614E2917F}">
      <dsp:nvSpPr>
        <dsp:cNvPr id="0" name=""/>
        <dsp:cNvSpPr/>
      </dsp:nvSpPr>
      <dsp:spPr>
        <a:xfrm>
          <a:off x="473471" y="3295504"/>
          <a:ext cx="9417873" cy="669409"/>
        </a:xfrm>
        <a:prstGeom prst="rect">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5313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mn-lt"/>
              <a:cs typeface="Arial" panose="020B0604020202020204" pitchFamily="34" charset="0"/>
            </a:rPr>
            <a:t>Number of Awards: Single bidder award or Multiple Bidders based on MBTA discretion </a:t>
          </a:r>
        </a:p>
      </dsp:txBody>
      <dsp:txXfrm>
        <a:off x="473471" y="3295504"/>
        <a:ext cx="9417873" cy="669409"/>
      </dsp:txXfrm>
    </dsp:sp>
    <dsp:sp modelId="{841852D0-55AD-4A24-BBF4-CD6ED1AC7A52}">
      <dsp:nvSpPr>
        <dsp:cNvPr id="0" name=""/>
        <dsp:cNvSpPr/>
      </dsp:nvSpPr>
      <dsp:spPr>
        <a:xfrm>
          <a:off x="73643" y="3263721"/>
          <a:ext cx="836762" cy="83676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16339-1AC5-4929-953C-AD7F5C8CC5D6}">
      <dsp:nvSpPr>
        <dsp:cNvPr id="0" name=""/>
        <dsp:cNvSpPr/>
      </dsp:nvSpPr>
      <dsp:spPr>
        <a:xfrm>
          <a:off x="0" y="69568"/>
          <a:ext cx="5992428" cy="45571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Technical Response including:</a:t>
          </a:r>
        </a:p>
      </dsp:txBody>
      <dsp:txXfrm>
        <a:off x="22246" y="91814"/>
        <a:ext cx="5947936" cy="411223"/>
      </dsp:txXfrm>
    </dsp:sp>
    <dsp:sp modelId="{47B1C860-AC24-4BE4-A5AC-45AA551A54F6}">
      <dsp:nvSpPr>
        <dsp:cNvPr id="0" name=""/>
        <dsp:cNvSpPr/>
      </dsp:nvSpPr>
      <dsp:spPr>
        <a:xfrm>
          <a:off x="0" y="525283"/>
          <a:ext cx="5992428" cy="15731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260"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Bid Cover Letter</a:t>
          </a:r>
        </a:p>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Power of Attorney (as described in Section 4.2 of the RFP)</a:t>
          </a:r>
        </a:p>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Form A: Pre-Award Bidder Evaluation Data Form</a:t>
          </a:r>
        </a:p>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Form B: Technical Response</a:t>
          </a:r>
        </a:p>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Form C: Small Business Attestation Form</a:t>
          </a:r>
        </a:p>
        <a:p>
          <a:pPr marL="114300" lvl="1" indent="-114300" algn="l" defTabSz="666750">
            <a:lnSpc>
              <a:spcPct val="90000"/>
            </a:lnSpc>
            <a:spcBef>
              <a:spcPct val="0"/>
            </a:spcBef>
            <a:spcAft>
              <a:spcPct val="20000"/>
            </a:spcAft>
            <a:buChar char="•"/>
          </a:pPr>
          <a:r>
            <a:rPr lang="en-US" sz="1500" kern="1200" dirty="0">
              <a:latin typeface="+mn-lt"/>
              <a:cs typeface="Arial" panose="020B0604020202020204" pitchFamily="34" charset="0"/>
            </a:rPr>
            <a:t>Other items as applicable</a:t>
          </a:r>
        </a:p>
      </dsp:txBody>
      <dsp:txXfrm>
        <a:off x="0" y="525283"/>
        <a:ext cx="5992428" cy="1573199"/>
      </dsp:txXfrm>
    </dsp:sp>
    <dsp:sp modelId="{A11801B6-5836-408C-A1D9-930F2159E04C}">
      <dsp:nvSpPr>
        <dsp:cNvPr id="0" name=""/>
        <dsp:cNvSpPr/>
      </dsp:nvSpPr>
      <dsp:spPr>
        <a:xfrm>
          <a:off x="0" y="2098483"/>
          <a:ext cx="5992428" cy="45571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mn-lt"/>
              <a:cs typeface="Arial" panose="020B0604020202020204" pitchFamily="34" charset="0"/>
            </a:rPr>
            <a:t>Price Response as a separate document, including:</a:t>
          </a:r>
        </a:p>
      </dsp:txBody>
      <dsp:txXfrm>
        <a:off x="22246" y="2120729"/>
        <a:ext cx="5947936" cy="411223"/>
      </dsp:txXfrm>
    </dsp:sp>
    <dsp:sp modelId="{727F3B4B-01C3-4D80-9415-51444910E08D}">
      <dsp:nvSpPr>
        <dsp:cNvPr id="0" name=""/>
        <dsp:cNvSpPr/>
      </dsp:nvSpPr>
      <dsp:spPr>
        <a:xfrm>
          <a:off x="0" y="2590956"/>
          <a:ext cx="5992428" cy="455715"/>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solidFill>
                <a:schemeClr val="tx1"/>
              </a:solidFill>
              <a:latin typeface="+mn-lt"/>
              <a:cs typeface="Arial" panose="020B0604020202020204" pitchFamily="34" charset="0"/>
            </a:rPr>
            <a:t>     Form D: </a:t>
          </a:r>
          <a:r>
            <a:rPr lang="en-US" sz="1500" kern="1200" dirty="0">
              <a:solidFill>
                <a:schemeClr val="tx1"/>
              </a:solidFill>
              <a:latin typeface="+mn-lt"/>
              <a:ea typeface="+mn-ea"/>
              <a:cs typeface="Arial" panose="020B0604020202020204" pitchFamily="34" charset="0"/>
            </a:rPr>
            <a:t>Price</a:t>
          </a:r>
          <a:r>
            <a:rPr lang="en-US" sz="1500" kern="1200" dirty="0">
              <a:solidFill>
                <a:schemeClr val="tx1"/>
              </a:solidFill>
              <a:latin typeface="+mn-lt"/>
              <a:cs typeface="Arial" panose="020B0604020202020204" pitchFamily="34" charset="0"/>
            </a:rPr>
            <a:t> Response</a:t>
          </a:r>
        </a:p>
      </dsp:txBody>
      <dsp:txXfrm>
        <a:off x="22246" y="2613202"/>
        <a:ext cx="5947936" cy="4112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20156-9DAF-4080-B7B1-96BE7A8FC026}">
      <dsp:nvSpPr>
        <dsp:cNvPr id="0" name=""/>
        <dsp:cNvSpPr/>
      </dsp:nvSpPr>
      <dsp:spPr>
        <a:xfrm>
          <a:off x="1594" y="848002"/>
          <a:ext cx="1138345" cy="722849"/>
        </a:xfrm>
        <a:prstGeom prst="roundRect">
          <a:avLst>
            <a:gd name="adj" fmla="val 10000"/>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AE37A1-F5DF-4197-9E9B-5647444BD788}">
      <dsp:nvSpPr>
        <dsp:cNvPr id="0" name=""/>
        <dsp:cNvSpPr/>
      </dsp:nvSpPr>
      <dsp:spPr>
        <a:xfrm>
          <a:off x="128077" y="968161"/>
          <a:ext cx="1138345" cy="7228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Technical</a:t>
          </a:r>
        </a:p>
      </dsp:txBody>
      <dsp:txXfrm>
        <a:off x="149249" y="989333"/>
        <a:ext cx="1096001" cy="680505"/>
      </dsp:txXfrm>
    </dsp:sp>
    <dsp:sp modelId="{8C381781-45D5-4F9C-B2FA-DF549E30BB3D}">
      <dsp:nvSpPr>
        <dsp:cNvPr id="0" name=""/>
        <dsp:cNvSpPr/>
      </dsp:nvSpPr>
      <dsp:spPr>
        <a:xfrm>
          <a:off x="1392905" y="848002"/>
          <a:ext cx="1138345" cy="722849"/>
        </a:xfrm>
        <a:prstGeom prst="roundRect">
          <a:avLst>
            <a:gd name="adj" fmla="val 10000"/>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46171B-A9A8-491E-803F-E420D4D5E21B}">
      <dsp:nvSpPr>
        <dsp:cNvPr id="0" name=""/>
        <dsp:cNvSpPr/>
      </dsp:nvSpPr>
      <dsp:spPr>
        <a:xfrm>
          <a:off x="1519388" y="968161"/>
          <a:ext cx="1138345" cy="7228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Pass/Fail</a:t>
          </a:r>
        </a:p>
      </dsp:txBody>
      <dsp:txXfrm>
        <a:off x="1540560" y="989333"/>
        <a:ext cx="1096001" cy="680505"/>
      </dsp:txXfrm>
    </dsp:sp>
    <dsp:sp modelId="{050AFBF6-B632-4CB1-BBF0-DCBA99AE0FD6}">
      <dsp:nvSpPr>
        <dsp:cNvPr id="0" name=""/>
        <dsp:cNvSpPr/>
      </dsp:nvSpPr>
      <dsp:spPr>
        <a:xfrm>
          <a:off x="2784216" y="848002"/>
          <a:ext cx="1138345" cy="722849"/>
        </a:xfrm>
        <a:prstGeom prst="roundRect">
          <a:avLst>
            <a:gd name="adj" fmla="val 10000"/>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E1F9AE-63FE-4F9B-9E2D-A7385B5BC421}">
      <dsp:nvSpPr>
        <dsp:cNvPr id="0" name=""/>
        <dsp:cNvSpPr/>
      </dsp:nvSpPr>
      <dsp:spPr>
        <a:xfrm>
          <a:off x="2910699" y="968161"/>
          <a:ext cx="1138345" cy="7228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Price</a:t>
          </a:r>
        </a:p>
      </dsp:txBody>
      <dsp:txXfrm>
        <a:off x="2931871" y="989333"/>
        <a:ext cx="1096001" cy="680505"/>
      </dsp:txXfrm>
    </dsp:sp>
    <dsp:sp modelId="{6E5CA58A-BAC1-4FCC-96CC-E68D34D84BFD}">
      <dsp:nvSpPr>
        <dsp:cNvPr id="0" name=""/>
        <dsp:cNvSpPr/>
      </dsp:nvSpPr>
      <dsp:spPr>
        <a:xfrm>
          <a:off x="4175527" y="848002"/>
          <a:ext cx="1138345" cy="722849"/>
        </a:xfrm>
        <a:prstGeom prst="roundRect">
          <a:avLst>
            <a:gd name="adj" fmla="val 10000"/>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F65C05-CF63-48C7-8305-C18316A8EDF5}">
      <dsp:nvSpPr>
        <dsp:cNvPr id="0" name=""/>
        <dsp:cNvSpPr/>
      </dsp:nvSpPr>
      <dsp:spPr>
        <a:xfrm>
          <a:off x="4302010" y="968161"/>
          <a:ext cx="1138345" cy="7228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Supplier Diversity</a:t>
          </a:r>
        </a:p>
      </dsp:txBody>
      <dsp:txXfrm>
        <a:off x="4323182" y="989333"/>
        <a:ext cx="1096001" cy="68050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F8FD5E-F088-2743-A64F-185E97257E51}" type="datetimeFigureOut">
              <a:rPr lang="en-US" smtClean="0"/>
              <a:t>7/6/2026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B29FA4-AA55-9646-9330-2D7770F3017A}" type="slidenum">
              <a:rPr lang="en-US" smtClean="0"/>
              <a:t>‹#›</a:t>
            </a:fld>
            <a:endParaRPr lang="en-US"/>
          </a:p>
        </p:txBody>
      </p:sp>
    </p:spTree>
    <p:extLst>
      <p:ext uri="{BB962C8B-B14F-4D97-AF65-F5344CB8AC3E}">
        <p14:creationId xmlns:p14="http://schemas.microsoft.com/office/powerpoint/2010/main" val="2125639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the RFP # and RFP title</a:t>
            </a:r>
          </a:p>
          <a:p>
            <a:r>
              <a:rPr lang="en-US" dirty="0"/>
              <a:t>Enter the day, date and time of the Pre-Bid Conference </a:t>
            </a:r>
          </a:p>
        </p:txBody>
      </p:sp>
      <p:sp>
        <p:nvSpPr>
          <p:cNvPr id="4" name="Slide Number Placeholder 3"/>
          <p:cNvSpPr>
            <a:spLocks noGrp="1"/>
          </p:cNvSpPr>
          <p:nvPr>
            <p:ph type="sldNum" sz="quarter" idx="5"/>
          </p:nvPr>
        </p:nvSpPr>
        <p:spPr/>
        <p:txBody>
          <a:bodyPr/>
          <a:lstStyle/>
          <a:p>
            <a:fld id="{18B29FA4-AA55-9646-9330-2D7770F3017A}" type="slidenum">
              <a:rPr lang="en-US" smtClean="0"/>
              <a:t>1</a:t>
            </a:fld>
            <a:endParaRPr lang="en-US"/>
          </a:p>
        </p:txBody>
      </p:sp>
    </p:spTree>
    <p:extLst>
      <p:ext uri="{BB962C8B-B14F-4D97-AF65-F5344CB8AC3E}">
        <p14:creationId xmlns:p14="http://schemas.microsoft.com/office/powerpoint/2010/main" val="1161310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the section highlighted in yellow with the name &amp; title for all speaking during the pre-bid.  Delete any text not being used.</a:t>
            </a:r>
          </a:p>
        </p:txBody>
      </p:sp>
      <p:sp>
        <p:nvSpPr>
          <p:cNvPr id="4" name="Slide Number Placeholder 3"/>
          <p:cNvSpPr>
            <a:spLocks noGrp="1"/>
          </p:cNvSpPr>
          <p:nvPr>
            <p:ph type="sldNum" sz="quarter" idx="5"/>
          </p:nvPr>
        </p:nvSpPr>
        <p:spPr/>
        <p:txBody>
          <a:bodyPr/>
          <a:lstStyle/>
          <a:p>
            <a:fld id="{18B29FA4-AA55-9646-9330-2D7770F3017A}" type="slidenum">
              <a:rPr lang="en-US" smtClean="0"/>
              <a:t>2</a:t>
            </a:fld>
            <a:endParaRPr lang="en-US"/>
          </a:p>
        </p:txBody>
      </p:sp>
    </p:spTree>
    <p:extLst>
      <p:ext uri="{BB962C8B-B14F-4D97-AF65-F5344CB8AC3E}">
        <p14:creationId xmlns:p14="http://schemas.microsoft.com/office/powerpoint/2010/main" val="26942458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that the bidders know that they cannot not contact stakeholders or other MBTA staff regarding this bid; all communication must come thru Procurement &amp; Logistics via COMMBUYS or email.  Make mention of section 3.2.1 for the MBTA Designated Representative</a:t>
            </a:r>
          </a:p>
        </p:txBody>
      </p:sp>
      <p:sp>
        <p:nvSpPr>
          <p:cNvPr id="4" name="Slide Number Placeholder 3"/>
          <p:cNvSpPr>
            <a:spLocks noGrp="1"/>
          </p:cNvSpPr>
          <p:nvPr>
            <p:ph type="sldNum" sz="quarter" idx="5"/>
          </p:nvPr>
        </p:nvSpPr>
        <p:spPr/>
        <p:txBody>
          <a:bodyPr/>
          <a:lstStyle/>
          <a:p>
            <a:fld id="{18B29FA4-AA55-9646-9330-2D7770F3017A}" type="slidenum">
              <a:rPr lang="en-US" smtClean="0"/>
              <a:t>3</a:t>
            </a:fld>
            <a:endParaRPr lang="en-US"/>
          </a:p>
        </p:txBody>
      </p:sp>
    </p:spTree>
    <p:extLst>
      <p:ext uri="{BB962C8B-B14F-4D97-AF65-F5344CB8AC3E}">
        <p14:creationId xmlns:p14="http://schemas.microsoft.com/office/powerpoint/2010/main" val="557302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follow this format – no adjustments should be needed.</a:t>
            </a:r>
          </a:p>
        </p:txBody>
      </p:sp>
      <p:sp>
        <p:nvSpPr>
          <p:cNvPr id="4" name="Slide Number Placeholder 3"/>
          <p:cNvSpPr>
            <a:spLocks noGrp="1"/>
          </p:cNvSpPr>
          <p:nvPr>
            <p:ph type="sldNum" sz="quarter" idx="5"/>
          </p:nvPr>
        </p:nvSpPr>
        <p:spPr/>
        <p:txBody>
          <a:bodyPr/>
          <a:lstStyle/>
          <a:p>
            <a:fld id="{18B29FA4-AA55-9646-9330-2D7770F3017A}" type="slidenum">
              <a:rPr lang="en-US" smtClean="0"/>
              <a:t>4</a:t>
            </a:fld>
            <a:endParaRPr lang="en-US"/>
          </a:p>
        </p:txBody>
      </p:sp>
    </p:spTree>
    <p:extLst>
      <p:ext uri="{BB962C8B-B14F-4D97-AF65-F5344CB8AC3E}">
        <p14:creationId xmlns:p14="http://schemas.microsoft.com/office/powerpoint/2010/main" val="1950938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changes to this slide should be made.</a:t>
            </a:r>
          </a:p>
        </p:txBody>
      </p:sp>
      <p:sp>
        <p:nvSpPr>
          <p:cNvPr id="4" name="Slide Number Placeholder 3"/>
          <p:cNvSpPr>
            <a:spLocks noGrp="1"/>
          </p:cNvSpPr>
          <p:nvPr>
            <p:ph type="sldNum" sz="quarter" idx="5"/>
          </p:nvPr>
        </p:nvSpPr>
        <p:spPr/>
        <p:txBody>
          <a:bodyPr/>
          <a:lstStyle/>
          <a:p>
            <a:fld id="{18B29FA4-AA55-9646-9330-2D7770F3017A}" type="slidenum">
              <a:rPr lang="en-US" smtClean="0"/>
              <a:t>5</a:t>
            </a:fld>
            <a:endParaRPr lang="en-US"/>
          </a:p>
        </p:txBody>
      </p:sp>
    </p:spTree>
    <p:extLst>
      <p:ext uri="{BB962C8B-B14F-4D97-AF65-F5344CB8AC3E}">
        <p14:creationId xmlns:p14="http://schemas.microsoft.com/office/powerpoint/2010/main" val="33247623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00"/>
                </a:highlight>
              </a:rPr>
              <a:t>Update the RFP # &amp; Title,  products or services , Contract or Service Effective Date (choose contract or service), Term of the contract and number of awards (us only if more than one award will be made)</a:t>
            </a:r>
          </a:p>
        </p:txBody>
      </p:sp>
      <p:sp>
        <p:nvSpPr>
          <p:cNvPr id="4" name="Slide Number Placeholder 3"/>
          <p:cNvSpPr>
            <a:spLocks noGrp="1"/>
          </p:cNvSpPr>
          <p:nvPr>
            <p:ph type="sldNum" sz="quarter" idx="5"/>
          </p:nvPr>
        </p:nvSpPr>
        <p:spPr/>
        <p:txBody>
          <a:bodyPr/>
          <a:lstStyle/>
          <a:p>
            <a:fld id="{18B29FA4-AA55-9646-9330-2D7770F3017A}" type="slidenum">
              <a:rPr lang="en-US" smtClean="0"/>
              <a:t>6</a:t>
            </a:fld>
            <a:endParaRPr lang="en-US"/>
          </a:p>
        </p:txBody>
      </p:sp>
    </p:spTree>
    <p:extLst>
      <p:ext uri="{BB962C8B-B14F-4D97-AF65-F5344CB8AC3E}">
        <p14:creationId xmlns:p14="http://schemas.microsoft.com/office/powerpoint/2010/main" val="693471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dirty="0">
                <a:solidFill>
                  <a:srgbClr val="FF0000"/>
                </a:solidFill>
              </a:rPr>
              <a:t>If additional slides are needed for different phases of the project, please add additional slides</a:t>
            </a:r>
          </a:p>
          <a:p>
            <a:endParaRPr lang="en-US" dirty="0"/>
          </a:p>
        </p:txBody>
      </p:sp>
      <p:sp>
        <p:nvSpPr>
          <p:cNvPr id="4" name="Slide Number Placeholder 3"/>
          <p:cNvSpPr>
            <a:spLocks noGrp="1"/>
          </p:cNvSpPr>
          <p:nvPr>
            <p:ph type="sldNum" sz="quarter" idx="5"/>
          </p:nvPr>
        </p:nvSpPr>
        <p:spPr/>
        <p:txBody>
          <a:bodyPr/>
          <a:lstStyle/>
          <a:p>
            <a:fld id="{18B29FA4-AA55-9646-9330-2D7770F3017A}" type="slidenum">
              <a:rPr lang="en-US" smtClean="0"/>
              <a:t>7</a:t>
            </a:fld>
            <a:endParaRPr lang="en-US"/>
          </a:p>
        </p:txBody>
      </p:sp>
    </p:spTree>
    <p:extLst>
      <p:ext uri="{BB962C8B-B14F-4D97-AF65-F5344CB8AC3E}">
        <p14:creationId xmlns:p14="http://schemas.microsoft.com/office/powerpoint/2010/main" val="1662701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B29FA4-AA55-9646-9330-2D7770F3017A}" type="slidenum">
              <a:rPr lang="en-US" smtClean="0"/>
              <a:t>8</a:t>
            </a:fld>
            <a:endParaRPr lang="en-US"/>
          </a:p>
        </p:txBody>
      </p:sp>
    </p:spTree>
    <p:extLst>
      <p:ext uri="{BB962C8B-B14F-4D97-AF65-F5344CB8AC3E}">
        <p14:creationId xmlns:p14="http://schemas.microsoft.com/office/powerpoint/2010/main" val="4094007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00"/>
                </a:highlight>
              </a:rPr>
              <a:t>Update the Duration of the Contract</a:t>
            </a:r>
          </a:p>
        </p:txBody>
      </p:sp>
      <p:sp>
        <p:nvSpPr>
          <p:cNvPr id="4" name="Slide Number Placeholder 3"/>
          <p:cNvSpPr>
            <a:spLocks noGrp="1"/>
          </p:cNvSpPr>
          <p:nvPr>
            <p:ph type="sldNum" sz="quarter" idx="5"/>
          </p:nvPr>
        </p:nvSpPr>
        <p:spPr/>
        <p:txBody>
          <a:bodyPr/>
          <a:lstStyle/>
          <a:p>
            <a:fld id="{18B29FA4-AA55-9646-9330-2D7770F3017A}" type="slidenum">
              <a:rPr lang="en-US" smtClean="0"/>
              <a:t>10</a:t>
            </a:fld>
            <a:endParaRPr lang="en-US"/>
          </a:p>
        </p:txBody>
      </p:sp>
    </p:spTree>
    <p:extLst>
      <p:ext uri="{BB962C8B-B14F-4D97-AF65-F5344CB8AC3E}">
        <p14:creationId xmlns:p14="http://schemas.microsoft.com/office/powerpoint/2010/main" val="3094506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Adjust the requirements for submission and the section for the Power of Attorney  as needed for each Procurement.</a:t>
            </a:r>
          </a:p>
        </p:txBody>
      </p:sp>
      <p:sp>
        <p:nvSpPr>
          <p:cNvPr id="4" name="Slide Number Placeholder 3"/>
          <p:cNvSpPr>
            <a:spLocks noGrp="1"/>
          </p:cNvSpPr>
          <p:nvPr>
            <p:ph type="sldNum" sz="quarter" idx="5"/>
          </p:nvPr>
        </p:nvSpPr>
        <p:spPr/>
        <p:txBody>
          <a:bodyPr/>
          <a:lstStyle/>
          <a:p>
            <a:fld id="{18B29FA4-AA55-9646-9330-2D7770F3017A}" type="slidenum">
              <a:rPr lang="en-US" smtClean="0"/>
              <a:t>11</a:t>
            </a:fld>
            <a:endParaRPr lang="en-US"/>
          </a:p>
        </p:txBody>
      </p:sp>
    </p:spTree>
    <p:extLst>
      <p:ext uri="{BB962C8B-B14F-4D97-AF65-F5344CB8AC3E}">
        <p14:creationId xmlns:p14="http://schemas.microsoft.com/office/powerpoint/2010/main" val="1088794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the last bullet if the solicitation is less than $250K.  Later in the presentation we will provide resources and information for the  Supplier Diversity Program.</a:t>
            </a:r>
          </a:p>
        </p:txBody>
      </p:sp>
      <p:sp>
        <p:nvSpPr>
          <p:cNvPr id="4" name="Slide Number Placeholder 3"/>
          <p:cNvSpPr>
            <a:spLocks noGrp="1"/>
          </p:cNvSpPr>
          <p:nvPr>
            <p:ph type="sldNum" sz="quarter" idx="5"/>
          </p:nvPr>
        </p:nvSpPr>
        <p:spPr/>
        <p:txBody>
          <a:bodyPr/>
          <a:lstStyle/>
          <a:p>
            <a:fld id="{18B29FA4-AA55-9646-9330-2D7770F3017A}" type="slidenum">
              <a:rPr lang="en-US" smtClean="0"/>
              <a:t>13</a:t>
            </a:fld>
            <a:endParaRPr lang="en-US"/>
          </a:p>
        </p:txBody>
      </p:sp>
    </p:spTree>
    <p:extLst>
      <p:ext uri="{BB962C8B-B14F-4D97-AF65-F5344CB8AC3E}">
        <p14:creationId xmlns:p14="http://schemas.microsoft.com/office/powerpoint/2010/main" val="3017598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Input from the stakeholders is suggested for specific KPI’s or Performance Measurements for inclusion on this slide.</a:t>
            </a:r>
          </a:p>
        </p:txBody>
      </p:sp>
      <p:sp>
        <p:nvSpPr>
          <p:cNvPr id="4" name="Slide Number Placeholder 3"/>
          <p:cNvSpPr>
            <a:spLocks noGrp="1"/>
          </p:cNvSpPr>
          <p:nvPr>
            <p:ph type="sldNum" sz="quarter" idx="5"/>
          </p:nvPr>
        </p:nvSpPr>
        <p:spPr/>
        <p:txBody>
          <a:bodyPr/>
          <a:lstStyle/>
          <a:p>
            <a:fld id="{18B29FA4-AA55-9646-9330-2D7770F3017A}" type="slidenum">
              <a:rPr lang="en-US" smtClean="0"/>
              <a:t>14</a:t>
            </a:fld>
            <a:endParaRPr lang="en-US"/>
          </a:p>
        </p:txBody>
      </p:sp>
    </p:spTree>
    <p:extLst>
      <p:ext uri="{BB962C8B-B14F-4D97-AF65-F5344CB8AC3E}">
        <p14:creationId xmlns:p14="http://schemas.microsoft.com/office/powerpoint/2010/main" val="1199533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or update this statement based on the requirements in the RFP.</a:t>
            </a:r>
          </a:p>
        </p:txBody>
      </p:sp>
      <p:sp>
        <p:nvSpPr>
          <p:cNvPr id="4" name="Slide Number Placeholder 3"/>
          <p:cNvSpPr>
            <a:spLocks noGrp="1"/>
          </p:cNvSpPr>
          <p:nvPr>
            <p:ph type="sldNum" sz="quarter" idx="5"/>
          </p:nvPr>
        </p:nvSpPr>
        <p:spPr/>
        <p:txBody>
          <a:bodyPr/>
          <a:lstStyle/>
          <a:p>
            <a:fld id="{18B29FA4-AA55-9646-9330-2D7770F3017A}" type="slidenum">
              <a:rPr lang="en-US" smtClean="0"/>
              <a:t>15</a:t>
            </a:fld>
            <a:endParaRPr lang="en-US"/>
          </a:p>
        </p:txBody>
      </p:sp>
    </p:spTree>
    <p:extLst>
      <p:ext uri="{BB962C8B-B14F-4D97-AF65-F5344CB8AC3E}">
        <p14:creationId xmlns:p14="http://schemas.microsoft.com/office/powerpoint/2010/main" val="1883539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dirty="0">
                <a:solidFill>
                  <a:schemeClr val="tx1"/>
                </a:solidFill>
                <a:highlight>
                  <a:srgbClr val="FFFF00"/>
                </a:highlight>
                <a:latin typeface="+mn-lt"/>
                <a:cs typeface="+mn-cs"/>
              </a:rPr>
              <a:t>Include all milestone dates and times that the bidders are required to meet as part of the bid response.  (Ex: Samples, Site Visits, etc.)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solidFill>
                <a:schemeClr val="tx1"/>
              </a:solidFill>
              <a:highlight>
                <a:srgbClr val="FFFF00"/>
              </a:highlight>
              <a:latin typeface="+mn-lt"/>
              <a:cs typeface="+mn-cs"/>
            </a:endParaRPr>
          </a:p>
          <a:p>
            <a:endParaRPr lang="en-US" dirty="0"/>
          </a:p>
        </p:txBody>
      </p:sp>
      <p:sp>
        <p:nvSpPr>
          <p:cNvPr id="4" name="Slide Number Placeholder 3"/>
          <p:cNvSpPr>
            <a:spLocks noGrp="1"/>
          </p:cNvSpPr>
          <p:nvPr>
            <p:ph type="sldNum" sz="quarter" idx="5"/>
          </p:nvPr>
        </p:nvSpPr>
        <p:spPr/>
        <p:txBody>
          <a:bodyPr/>
          <a:lstStyle/>
          <a:p>
            <a:fld id="{18B29FA4-AA55-9646-9330-2D7770F3017A}" type="slidenum">
              <a:rPr lang="en-US" smtClean="0"/>
              <a:t>16</a:t>
            </a:fld>
            <a:endParaRPr lang="en-US"/>
          </a:p>
        </p:txBody>
      </p:sp>
    </p:spTree>
    <p:extLst>
      <p:ext uri="{BB962C8B-B14F-4D97-AF65-F5344CB8AC3E}">
        <p14:creationId xmlns:p14="http://schemas.microsoft.com/office/powerpoint/2010/main" val="710136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section we will provide an overview of the Supplier Diversity &amp; Inclusion requirements which are 25% of the points in the evaluation process.  This requirement strengthens and increases business opportunities for partnership with companies certified by the Supplier Diversity Office.  There are many resources in this section that will guide all bidders to further understand the program, its importance and the resources for help from the SDO office if needed. </a:t>
            </a:r>
          </a:p>
        </p:txBody>
      </p:sp>
      <p:sp>
        <p:nvSpPr>
          <p:cNvPr id="4" name="Slide Number Placeholder 3"/>
          <p:cNvSpPr>
            <a:spLocks noGrp="1"/>
          </p:cNvSpPr>
          <p:nvPr>
            <p:ph type="sldNum" sz="quarter" idx="5"/>
          </p:nvPr>
        </p:nvSpPr>
        <p:spPr/>
        <p:txBody>
          <a:bodyPr/>
          <a:lstStyle/>
          <a:p>
            <a:fld id="{18B29FA4-AA55-9646-9330-2D7770F3017A}" type="slidenum">
              <a:rPr lang="en-US" smtClean="0"/>
              <a:t>17</a:t>
            </a:fld>
            <a:endParaRPr lang="en-US"/>
          </a:p>
        </p:txBody>
      </p:sp>
    </p:spTree>
    <p:extLst>
      <p:ext uri="{BB962C8B-B14F-4D97-AF65-F5344CB8AC3E}">
        <p14:creationId xmlns:p14="http://schemas.microsoft.com/office/powerpoint/2010/main" val="23677440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B29FA4-AA55-9646-9330-2D7770F3017A}" type="slidenum">
              <a:rPr lang="en-US" smtClean="0"/>
              <a:t>19</a:t>
            </a:fld>
            <a:endParaRPr lang="en-US"/>
          </a:p>
        </p:txBody>
      </p:sp>
    </p:spTree>
    <p:extLst>
      <p:ext uri="{BB962C8B-B14F-4D97-AF65-F5344CB8AC3E}">
        <p14:creationId xmlns:p14="http://schemas.microsoft.com/office/powerpoint/2010/main" val="33431398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6FF91B-1B94-4550-BEC1-82B71242E61D}" type="slidenum">
              <a:rPr lang="en-US" smtClean="0"/>
              <a:t>22</a:t>
            </a:fld>
            <a:endParaRPr lang="en-US"/>
          </a:p>
        </p:txBody>
      </p:sp>
    </p:spTree>
    <p:extLst>
      <p:ext uri="{BB962C8B-B14F-4D97-AF65-F5344CB8AC3E}">
        <p14:creationId xmlns:p14="http://schemas.microsoft.com/office/powerpoint/2010/main" val="36109961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all Bidders: </a:t>
            </a:r>
            <a:r>
              <a:rPr lang="en-US" sz="1200" b="1" kern="0" dirty="0">
                <a:solidFill>
                  <a:schemeClr val="bg1">
                    <a:lumMod val="50000"/>
                  </a:schemeClr>
                </a:solidFill>
                <a:latin typeface="+mn-lt"/>
              </a:rPr>
              <a:t>Please watch this short video that demonstrates how to use the tool to ask questions about the bid</a:t>
            </a:r>
            <a:r>
              <a:rPr lang="en-US" sz="1200" kern="0" dirty="0">
                <a:solidFill>
                  <a:schemeClr val="bg1">
                    <a:lumMod val="50000"/>
                  </a:schemeClr>
                </a:solidFill>
                <a:latin typeface="+mn-lt"/>
              </a:rPr>
              <a:t>.</a:t>
            </a:r>
          </a:p>
          <a:p>
            <a:endParaRPr lang="en-US" dirty="0"/>
          </a:p>
        </p:txBody>
      </p:sp>
      <p:sp>
        <p:nvSpPr>
          <p:cNvPr id="4" name="Slide Number Placeholder 3"/>
          <p:cNvSpPr>
            <a:spLocks noGrp="1"/>
          </p:cNvSpPr>
          <p:nvPr>
            <p:ph type="sldNum" sz="quarter" idx="5"/>
          </p:nvPr>
        </p:nvSpPr>
        <p:spPr/>
        <p:txBody>
          <a:bodyPr/>
          <a:lstStyle/>
          <a:p>
            <a:fld id="{18B29FA4-AA55-9646-9330-2D7770F3017A}" type="slidenum">
              <a:rPr lang="en-US" smtClean="0"/>
              <a:t>24</a:t>
            </a:fld>
            <a:endParaRPr lang="en-US"/>
          </a:p>
        </p:txBody>
      </p:sp>
    </p:spTree>
    <p:extLst>
      <p:ext uri="{BB962C8B-B14F-4D97-AF65-F5344CB8AC3E}">
        <p14:creationId xmlns:p14="http://schemas.microsoft.com/office/powerpoint/2010/main" val="3223370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this slide we have a variety of methods to review the training material,  you can </a:t>
            </a:r>
            <a:r>
              <a:rPr lang="en-US" b="1" dirty="0"/>
              <a:t>View</a:t>
            </a:r>
            <a:r>
              <a:rPr lang="en-US" dirty="0"/>
              <a:t> the webcast </a:t>
            </a:r>
            <a:r>
              <a:rPr lang="en-US" b="1" dirty="0"/>
              <a:t>Participate</a:t>
            </a:r>
            <a:r>
              <a:rPr lang="en-US" dirty="0"/>
              <a:t> in Vendor Training or </a:t>
            </a:r>
            <a:r>
              <a:rPr lang="en-US" b="1" dirty="0"/>
              <a:t>Read</a:t>
            </a:r>
            <a:r>
              <a:rPr lang="en-US" dirty="0"/>
              <a:t> the job aids </a:t>
            </a:r>
          </a:p>
        </p:txBody>
      </p:sp>
      <p:sp>
        <p:nvSpPr>
          <p:cNvPr id="4" name="Slide Number Placeholder 3"/>
          <p:cNvSpPr>
            <a:spLocks noGrp="1"/>
          </p:cNvSpPr>
          <p:nvPr>
            <p:ph type="sldNum" sz="quarter" idx="5"/>
          </p:nvPr>
        </p:nvSpPr>
        <p:spPr/>
        <p:txBody>
          <a:bodyPr/>
          <a:lstStyle/>
          <a:p>
            <a:fld id="{18B29FA4-AA55-9646-9330-2D7770F3017A}" type="slidenum">
              <a:rPr lang="en-US" smtClean="0"/>
              <a:t>25</a:t>
            </a:fld>
            <a:endParaRPr lang="en-US"/>
          </a:p>
        </p:txBody>
      </p:sp>
    </p:spTree>
    <p:extLst>
      <p:ext uri="{BB962C8B-B14F-4D97-AF65-F5344CB8AC3E}">
        <p14:creationId xmlns:p14="http://schemas.microsoft.com/office/powerpoint/2010/main" val="4663854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Move this to the end</a:t>
            </a:r>
          </a:p>
        </p:txBody>
      </p:sp>
      <p:sp>
        <p:nvSpPr>
          <p:cNvPr id="4" name="Slide Number Placeholder 3"/>
          <p:cNvSpPr>
            <a:spLocks noGrp="1"/>
          </p:cNvSpPr>
          <p:nvPr>
            <p:ph type="sldNum" sz="quarter" idx="5"/>
          </p:nvPr>
        </p:nvSpPr>
        <p:spPr/>
        <p:txBody>
          <a:bodyPr/>
          <a:lstStyle/>
          <a:p>
            <a:fld id="{18B29FA4-AA55-9646-9330-2D7770F3017A}" type="slidenum">
              <a:rPr lang="en-US" smtClean="0"/>
              <a:t>26</a:t>
            </a:fld>
            <a:endParaRPr lang="en-US"/>
          </a:p>
        </p:txBody>
      </p:sp>
    </p:spTree>
    <p:extLst>
      <p:ext uri="{BB962C8B-B14F-4D97-AF65-F5344CB8AC3E}">
        <p14:creationId xmlns:p14="http://schemas.microsoft.com/office/powerpoint/2010/main" val="15108592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the highlighted dates, time and RFP #</a:t>
            </a:r>
          </a:p>
        </p:txBody>
      </p:sp>
      <p:sp>
        <p:nvSpPr>
          <p:cNvPr id="4" name="Slide Number Placeholder 3"/>
          <p:cNvSpPr>
            <a:spLocks noGrp="1"/>
          </p:cNvSpPr>
          <p:nvPr>
            <p:ph type="sldNum" sz="quarter" idx="5"/>
          </p:nvPr>
        </p:nvSpPr>
        <p:spPr/>
        <p:txBody>
          <a:bodyPr/>
          <a:lstStyle/>
          <a:p>
            <a:fld id="{18B29FA4-AA55-9646-9330-2D7770F3017A}" type="slidenum">
              <a:rPr lang="en-US" smtClean="0"/>
              <a:t>28</a:t>
            </a:fld>
            <a:endParaRPr lang="en-US"/>
          </a:p>
        </p:txBody>
      </p:sp>
    </p:spTree>
    <p:extLst>
      <p:ext uri="{BB962C8B-B14F-4D97-AF65-F5344CB8AC3E}">
        <p14:creationId xmlns:p14="http://schemas.microsoft.com/office/powerpoint/2010/main" val="229865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 slide</a:t>
            </a:r>
          </a:p>
        </p:txBody>
      </p:sp>
      <p:sp>
        <p:nvSpPr>
          <p:cNvPr id="4" name="Slide Number Placeholder 3"/>
          <p:cNvSpPr>
            <a:spLocks noGrp="1"/>
          </p:cNvSpPr>
          <p:nvPr>
            <p:ph type="sldNum" sz="quarter" idx="5"/>
          </p:nvPr>
        </p:nvSpPr>
        <p:spPr/>
        <p:txBody>
          <a:bodyPr/>
          <a:lstStyle/>
          <a:p>
            <a:fld id="{18B29FA4-AA55-9646-9330-2D7770F3017A}" type="slidenum">
              <a:rPr lang="en-US" smtClean="0"/>
              <a:t>29</a:t>
            </a:fld>
            <a:endParaRPr lang="en-US"/>
          </a:p>
        </p:txBody>
      </p:sp>
    </p:spTree>
    <p:extLst>
      <p:ext uri="{BB962C8B-B14F-4D97-AF65-F5344CB8AC3E}">
        <p14:creationId xmlns:p14="http://schemas.microsoft.com/office/powerpoint/2010/main" val="20483730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B4051B-14AE-4348-B7A3-FF6FE591037D}"/>
              </a:ext>
            </a:extLst>
          </p:cNvPr>
          <p:cNvSpPr/>
          <p:nvPr userDrawn="1"/>
        </p:nvSpPr>
        <p:spPr>
          <a:xfrm>
            <a:off x="179294" y="161365"/>
            <a:ext cx="11815482" cy="650837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053147-F6E9-AC4F-A05B-B51B7A13E901}"/>
              </a:ext>
            </a:extLst>
          </p:cNvPr>
          <p:cNvSpPr>
            <a:spLocks noGrp="1"/>
          </p:cNvSpPr>
          <p:nvPr>
            <p:ph type="ctrTitle"/>
          </p:nvPr>
        </p:nvSpPr>
        <p:spPr>
          <a:xfrm>
            <a:off x="1524000" y="1122363"/>
            <a:ext cx="9144000" cy="2387600"/>
          </a:xfrm>
        </p:spPr>
        <p:txBody>
          <a:bodyPr anchor="b">
            <a:normAutofit/>
          </a:bodyPr>
          <a:lstStyle>
            <a:lvl1pPr algn="ctr">
              <a:defRPr sz="4800">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F029A54C-9985-AE45-9B5B-75B121EB8FDE}"/>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descr="MBTA Logo">
            <a:extLst>
              <a:ext uri="{FF2B5EF4-FFF2-40B4-BE49-F238E27FC236}">
                <a16:creationId xmlns:a16="http://schemas.microsoft.com/office/drawing/2014/main" id="{F1316D1F-1ADC-5A4C-93DA-865473FCB642}"/>
              </a:ext>
            </a:extLst>
          </p:cNvPr>
          <p:cNvPicPr>
            <a:picLocks noChangeAspect="1"/>
          </p:cNvPicPr>
          <p:nvPr userDrawn="1"/>
        </p:nvPicPr>
        <p:blipFill>
          <a:blip r:embed="rId2"/>
          <a:stretch>
            <a:fillRect/>
          </a:stretch>
        </p:blipFill>
        <p:spPr>
          <a:xfrm>
            <a:off x="10309412" y="5060576"/>
            <a:ext cx="1377577" cy="1377577"/>
          </a:xfrm>
          <a:prstGeom prst="rect">
            <a:avLst/>
          </a:prstGeom>
        </p:spPr>
      </p:pic>
    </p:spTree>
    <p:extLst>
      <p:ext uri="{BB962C8B-B14F-4D97-AF65-F5344CB8AC3E}">
        <p14:creationId xmlns:p14="http://schemas.microsoft.com/office/powerpoint/2010/main" val="899737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B4051B-14AE-4348-B7A3-FF6FE591037D}"/>
              </a:ext>
            </a:extLst>
          </p:cNvPr>
          <p:cNvSpPr/>
          <p:nvPr userDrawn="1"/>
        </p:nvSpPr>
        <p:spPr>
          <a:xfrm>
            <a:off x="5163670" y="161365"/>
            <a:ext cx="6831105" cy="650837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75000"/>
                </a:schemeClr>
              </a:solidFill>
            </a:endParaRPr>
          </a:p>
        </p:txBody>
      </p:sp>
      <p:sp>
        <p:nvSpPr>
          <p:cNvPr id="2" name="Title 1">
            <a:extLst>
              <a:ext uri="{FF2B5EF4-FFF2-40B4-BE49-F238E27FC236}">
                <a16:creationId xmlns:a16="http://schemas.microsoft.com/office/drawing/2014/main" id="{8C053147-F6E9-AC4F-A05B-B51B7A13E901}"/>
              </a:ext>
            </a:extLst>
          </p:cNvPr>
          <p:cNvSpPr>
            <a:spLocks noGrp="1"/>
          </p:cNvSpPr>
          <p:nvPr>
            <p:ph type="ctrTitle" hasCustomPrompt="1"/>
          </p:nvPr>
        </p:nvSpPr>
        <p:spPr>
          <a:xfrm>
            <a:off x="412376" y="188259"/>
            <a:ext cx="4428566" cy="6481482"/>
          </a:xfrm>
          <a:ln>
            <a:noFill/>
          </a:ln>
        </p:spPr>
        <p:txBody>
          <a:bodyPr anchor="ctr">
            <a:normAutofit/>
          </a:bodyPr>
          <a:lstStyle>
            <a:lvl1pPr algn="l">
              <a:defRPr sz="4800">
                <a:solidFill>
                  <a:schemeClr val="bg1">
                    <a:lumMod val="75000"/>
                  </a:schemeClr>
                </a:solidFill>
                <a:latin typeface="Arial" panose="020B0604020202020204" pitchFamily="34" charset="0"/>
                <a:cs typeface="Arial" panose="020B0604020202020204" pitchFamily="34" charset="0"/>
              </a:defRPr>
            </a:lvl1pPr>
          </a:lstStyle>
          <a:p>
            <a:r>
              <a:rPr lang="en-US" dirty="0"/>
              <a:t>Table of Contents</a:t>
            </a:r>
          </a:p>
        </p:txBody>
      </p:sp>
      <p:sp>
        <p:nvSpPr>
          <p:cNvPr id="4" name="Title 1">
            <a:extLst>
              <a:ext uri="{FF2B5EF4-FFF2-40B4-BE49-F238E27FC236}">
                <a16:creationId xmlns:a16="http://schemas.microsoft.com/office/drawing/2014/main" id="{89FD5143-E586-5845-B573-398B7ECE0A3B}"/>
              </a:ext>
            </a:extLst>
          </p:cNvPr>
          <p:cNvSpPr txBox="1">
            <a:spLocks/>
          </p:cNvSpPr>
          <p:nvPr userDrawn="1"/>
        </p:nvSpPr>
        <p:spPr>
          <a:xfrm>
            <a:off x="5576047" y="188259"/>
            <a:ext cx="4428566" cy="64814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kern="1200">
                <a:solidFill>
                  <a:schemeClr val="bg1">
                    <a:lumMod val="75000"/>
                  </a:schemeClr>
                </a:solidFill>
                <a:latin typeface="Arial" panose="020B0604020202020204" pitchFamily="34" charset="0"/>
                <a:ea typeface="+mj-ea"/>
                <a:cs typeface="Arial" panose="020B0604020202020204" pitchFamily="34" charset="0"/>
              </a:defRPr>
            </a:lvl1pPr>
          </a:lstStyle>
          <a:p>
            <a:pPr marL="0" indent="0" defTabSz="1828800">
              <a:lnSpc>
                <a:spcPct val="150000"/>
              </a:lnSpc>
              <a:buFontTx/>
              <a:buNone/>
              <a:tabLst/>
            </a:pPr>
            <a:r>
              <a:rPr lang="en-US" sz="3200" dirty="0">
                <a:solidFill>
                  <a:schemeClr val="bg1"/>
                </a:solidFill>
              </a:rPr>
              <a:t>2	Title</a:t>
            </a:r>
          </a:p>
          <a:p>
            <a:pPr marL="0" indent="0" defTabSz="1828800">
              <a:lnSpc>
                <a:spcPct val="150000"/>
              </a:lnSpc>
              <a:buFontTx/>
              <a:buNone/>
              <a:tabLst/>
            </a:pPr>
            <a:r>
              <a:rPr lang="en-US" sz="3200" dirty="0">
                <a:solidFill>
                  <a:schemeClr val="bg1"/>
                </a:solidFill>
              </a:rPr>
              <a:t>5	Title</a:t>
            </a:r>
          </a:p>
          <a:p>
            <a:pPr marL="0" indent="0" defTabSz="1828800">
              <a:lnSpc>
                <a:spcPct val="150000"/>
              </a:lnSpc>
              <a:buFontTx/>
              <a:buNone/>
              <a:tabLst/>
            </a:pPr>
            <a:r>
              <a:rPr lang="en-US" sz="3200" dirty="0">
                <a:solidFill>
                  <a:schemeClr val="bg1"/>
                </a:solidFill>
              </a:rPr>
              <a:t>7	Title</a:t>
            </a:r>
          </a:p>
          <a:p>
            <a:pPr marL="0" indent="0" defTabSz="1828800">
              <a:lnSpc>
                <a:spcPct val="150000"/>
              </a:lnSpc>
              <a:buFontTx/>
              <a:buNone/>
              <a:tabLst/>
            </a:pPr>
            <a:r>
              <a:rPr lang="en-US" sz="3200" dirty="0">
                <a:solidFill>
                  <a:schemeClr val="bg1"/>
                </a:solidFill>
              </a:rPr>
              <a:t>11	Title</a:t>
            </a:r>
          </a:p>
          <a:p>
            <a:pPr marL="0" indent="0" defTabSz="1828800">
              <a:lnSpc>
                <a:spcPct val="150000"/>
              </a:lnSpc>
              <a:buFontTx/>
              <a:buNone/>
              <a:tabLst/>
            </a:pPr>
            <a:r>
              <a:rPr lang="en-US" sz="3200" dirty="0">
                <a:solidFill>
                  <a:schemeClr val="bg1"/>
                </a:solidFill>
              </a:rPr>
              <a:t>20	Title</a:t>
            </a:r>
          </a:p>
        </p:txBody>
      </p:sp>
    </p:spTree>
    <p:extLst>
      <p:ext uri="{BB962C8B-B14F-4D97-AF65-F5344CB8AC3E}">
        <p14:creationId xmlns:p14="http://schemas.microsoft.com/office/powerpoint/2010/main" val="226131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D5943-FD88-2149-AC3E-047E423D2E5B}"/>
              </a:ext>
            </a:extLst>
          </p:cNvPr>
          <p:cNvSpPr>
            <a:spLocks noGrp="1"/>
          </p:cNvSpPr>
          <p:nvPr>
            <p:ph type="title"/>
          </p:nvPr>
        </p:nvSpPr>
        <p:spPr>
          <a:xfrm>
            <a:off x="654518" y="365126"/>
            <a:ext cx="11184556" cy="494698"/>
          </a:xfrm>
        </p:spPr>
        <p:txBody>
          <a:bodyPr lIns="0" bIns="0" anchor="b">
            <a:normAutofit/>
          </a:bodyPr>
          <a:lstStyle>
            <a:lvl1pPr>
              <a:defRPr sz="2400" b="1">
                <a:solidFill>
                  <a:schemeClr val="bg1">
                    <a:lumMod val="50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9D04B283-8BC8-964B-B563-0E8DDFE5F1FA}"/>
              </a:ext>
            </a:extLst>
          </p:cNvPr>
          <p:cNvSpPr>
            <a:spLocks noGrp="1"/>
          </p:cNvSpPr>
          <p:nvPr>
            <p:ph idx="1"/>
          </p:nvPr>
        </p:nvSpPr>
        <p:spPr>
          <a:xfrm>
            <a:off x="654517" y="1825625"/>
            <a:ext cx="11184555"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AE23D3E-E173-4B4B-8128-E476A38A3D63}"/>
              </a:ext>
            </a:extLst>
          </p:cNvPr>
          <p:cNvSpPr>
            <a:spLocks noGrp="1"/>
          </p:cNvSpPr>
          <p:nvPr>
            <p:ph type="sldNum" sz="quarter" idx="12"/>
          </p:nvPr>
        </p:nvSpPr>
        <p:spPr>
          <a:xfrm>
            <a:off x="8610600" y="892849"/>
            <a:ext cx="3228474" cy="355817"/>
          </a:xfrm>
        </p:spPr>
        <p:txBody>
          <a:bodyPr tIns="0" rIns="0" anchor="t" anchorCtr="0"/>
          <a:lstStyle>
            <a:lvl1pPr>
              <a:defRPr>
                <a:solidFill>
                  <a:schemeClr val="bg1">
                    <a:lumMod val="50000"/>
                  </a:schemeClr>
                </a:solidFill>
                <a:latin typeface="Arial" panose="020B0604020202020204" pitchFamily="34" charset="0"/>
                <a:cs typeface="Arial" panose="020B0604020202020204" pitchFamily="34" charset="0"/>
              </a:defRPr>
            </a:lvl1pPr>
          </a:lstStyle>
          <a:p>
            <a:fld id="{E13E75AD-A17F-B640-BDFA-33D864DFCB3D}" type="slidenum">
              <a:rPr lang="en-US" smtClean="0"/>
              <a:pPr/>
              <a:t>‹#›</a:t>
            </a:fld>
            <a:endParaRPr lang="en-US" dirty="0"/>
          </a:p>
        </p:txBody>
      </p:sp>
      <p:sp>
        <p:nvSpPr>
          <p:cNvPr id="8" name="Text Placeholder 7">
            <a:extLst>
              <a:ext uri="{FF2B5EF4-FFF2-40B4-BE49-F238E27FC236}">
                <a16:creationId xmlns:a16="http://schemas.microsoft.com/office/drawing/2014/main" id="{33472D73-09FA-B54F-9412-F00CECF32AA0}"/>
              </a:ext>
            </a:extLst>
          </p:cNvPr>
          <p:cNvSpPr>
            <a:spLocks noGrp="1"/>
          </p:cNvSpPr>
          <p:nvPr>
            <p:ph type="body" sz="quarter" idx="13"/>
          </p:nvPr>
        </p:nvSpPr>
        <p:spPr>
          <a:xfrm>
            <a:off x="654518" y="892849"/>
            <a:ext cx="7873465" cy="346509"/>
          </a:xfrm>
        </p:spPr>
        <p:txBody>
          <a:bodyPr lIns="0" tIns="0"/>
          <a:lstStyle>
            <a:lvl1pPr marL="0" indent="0">
              <a:buNone/>
              <a:defRPr sz="1600">
                <a:solidFill>
                  <a:schemeClr val="bg1">
                    <a:lumMod val="50000"/>
                  </a:schemeClr>
                </a:solidFill>
                <a:latin typeface="Arial" panose="020B0604020202020204" pitchFamily="34" charset="0"/>
                <a:cs typeface="Arial" panose="020B0604020202020204" pitchFamily="34" charset="0"/>
              </a:defRPr>
            </a:lvl1pPr>
            <a:lvl2pPr marL="457200" indent="0">
              <a:buNone/>
              <a:defRPr/>
            </a:lvl2pPr>
          </a:lstStyle>
          <a:p>
            <a:pPr lvl="0"/>
            <a:r>
              <a:rPr lang="en-US" dirty="0"/>
              <a:t>Click to edit Master text styles</a:t>
            </a:r>
          </a:p>
        </p:txBody>
      </p:sp>
      <p:sp>
        <p:nvSpPr>
          <p:cNvPr id="9" name="Rectangle 8">
            <a:extLst>
              <a:ext uri="{FF2B5EF4-FFF2-40B4-BE49-F238E27FC236}">
                <a16:creationId xmlns:a16="http://schemas.microsoft.com/office/drawing/2014/main" id="{E16A731D-870B-0645-B716-D0F49B562FA6}"/>
              </a:ext>
            </a:extLst>
          </p:cNvPr>
          <p:cNvSpPr/>
          <p:nvPr userDrawn="1"/>
        </p:nvSpPr>
        <p:spPr>
          <a:xfrm>
            <a:off x="654518" y="1245625"/>
            <a:ext cx="11184556" cy="5631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MBTA Logo">
            <a:extLst>
              <a:ext uri="{FF2B5EF4-FFF2-40B4-BE49-F238E27FC236}">
                <a16:creationId xmlns:a16="http://schemas.microsoft.com/office/drawing/2014/main" id="{7887251E-0035-7F43-B81E-74871A453FFD}"/>
              </a:ext>
            </a:extLst>
          </p:cNvPr>
          <p:cNvPicPr>
            <a:picLocks noChangeAspect="1"/>
          </p:cNvPicPr>
          <p:nvPr userDrawn="1"/>
        </p:nvPicPr>
        <p:blipFill>
          <a:blip r:embed="rId2"/>
          <a:stretch>
            <a:fillRect/>
          </a:stretch>
        </p:blipFill>
        <p:spPr>
          <a:xfrm>
            <a:off x="11062447" y="5828010"/>
            <a:ext cx="794554" cy="794554"/>
          </a:xfrm>
          <a:prstGeom prst="rect">
            <a:avLst/>
          </a:prstGeom>
        </p:spPr>
      </p:pic>
      <p:sp>
        <p:nvSpPr>
          <p:cNvPr id="13" name="Date Placeholder 3">
            <a:extLst>
              <a:ext uri="{FF2B5EF4-FFF2-40B4-BE49-F238E27FC236}">
                <a16:creationId xmlns:a16="http://schemas.microsoft.com/office/drawing/2014/main" id="{4BD672CD-EFF2-2149-8F7F-E677386ADFA7}"/>
              </a:ext>
            </a:extLst>
          </p:cNvPr>
          <p:cNvSpPr>
            <a:spLocks noGrp="1"/>
          </p:cNvSpPr>
          <p:nvPr>
            <p:ph type="dt" sz="half" idx="10"/>
          </p:nvPr>
        </p:nvSpPr>
        <p:spPr>
          <a:xfrm>
            <a:off x="654517" y="6356350"/>
            <a:ext cx="2743200" cy="365125"/>
          </a:xfrm>
        </p:spPr>
        <p:txBody>
          <a:bodyPr lIns="0"/>
          <a:lstStyle>
            <a:lvl1pPr>
              <a:defRPr>
                <a:solidFill>
                  <a:schemeClr val="bg1">
                    <a:lumMod val="50000"/>
                  </a:schemeClr>
                </a:solidFill>
                <a:latin typeface="Arial" panose="020B0604020202020204" pitchFamily="34" charset="0"/>
                <a:cs typeface="Arial" panose="020B0604020202020204" pitchFamily="34" charset="0"/>
              </a:defRPr>
            </a:lvl1pPr>
          </a:lstStyle>
          <a:p>
            <a:fld id="{63BCD5E5-C1A5-A547-B397-22264366B957}" type="datetime1">
              <a:rPr lang="en-US" smtClean="0"/>
              <a:t>7/6/2026</a:t>
            </a:fld>
            <a:endParaRPr lang="en-US" dirty="0"/>
          </a:p>
        </p:txBody>
      </p:sp>
    </p:spTree>
    <p:extLst>
      <p:ext uri="{BB962C8B-B14F-4D97-AF65-F5344CB8AC3E}">
        <p14:creationId xmlns:p14="http://schemas.microsoft.com/office/powerpoint/2010/main" val="482710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D5943-FD88-2149-AC3E-047E423D2E5B}"/>
              </a:ext>
            </a:extLst>
          </p:cNvPr>
          <p:cNvSpPr>
            <a:spLocks noGrp="1"/>
          </p:cNvSpPr>
          <p:nvPr>
            <p:ph type="title"/>
          </p:nvPr>
        </p:nvSpPr>
        <p:spPr>
          <a:xfrm>
            <a:off x="654518" y="365126"/>
            <a:ext cx="11184556" cy="494698"/>
          </a:xfrm>
        </p:spPr>
        <p:txBody>
          <a:bodyPr lIns="0" tIns="0" bIns="0" anchor="b">
            <a:normAutofit/>
          </a:bodyPr>
          <a:lstStyle>
            <a:lvl1pPr>
              <a:defRPr sz="2400" b="1">
                <a:solidFill>
                  <a:schemeClr val="bg1">
                    <a:lumMod val="50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9D04B283-8BC8-964B-B563-0E8DDFE5F1FA}"/>
              </a:ext>
            </a:extLst>
          </p:cNvPr>
          <p:cNvSpPr>
            <a:spLocks noGrp="1"/>
          </p:cNvSpPr>
          <p:nvPr>
            <p:ph idx="1"/>
          </p:nvPr>
        </p:nvSpPr>
        <p:spPr>
          <a:xfrm>
            <a:off x="654517" y="1825625"/>
            <a:ext cx="5441483"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AE23D3E-E173-4B4B-8128-E476A38A3D63}"/>
              </a:ext>
            </a:extLst>
          </p:cNvPr>
          <p:cNvSpPr>
            <a:spLocks noGrp="1"/>
          </p:cNvSpPr>
          <p:nvPr>
            <p:ph type="sldNum" sz="quarter" idx="12"/>
          </p:nvPr>
        </p:nvSpPr>
        <p:spPr>
          <a:xfrm>
            <a:off x="8610600" y="892849"/>
            <a:ext cx="3228474" cy="355817"/>
          </a:xfrm>
        </p:spPr>
        <p:txBody>
          <a:bodyPr tIns="0" rIns="0" anchor="t" anchorCtr="0"/>
          <a:lstStyle>
            <a:lvl1pPr>
              <a:defRPr>
                <a:solidFill>
                  <a:schemeClr val="bg1">
                    <a:lumMod val="50000"/>
                  </a:schemeClr>
                </a:solidFill>
                <a:latin typeface="Arial" panose="020B0604020202020204" pitchFamily="34" charset="0"/>
                <a:cs typeface="Arial" panose="020B0604020202020204" pitchFamily="34" charset="0"/>
              </a:defRPr>
            </a:lvl1pPr>
          </a:lstStyle>
          <a:p>
            <a:fld id="{E13E75AD-A17F-B640-BDFA-33D864DFCB3D}" type="slidenum">
              <a:rPr lang="en-US" smtClean="0"/>
              <a:pPr/>
              <a:t>‹#›</a:t>
            </a:fld>
            <a:endParaRPr lang="en-US" dirty="0"/>
          </a:p>
        </p:txBody>
      </p:sp>
      <p:sp>
        <p:nvSpPr>
          <p:cNvPr id="8" name="Text Placeholder 7">
            <a:extLst>
              <a:ext uri="{FF2B5EF4-FFF2-40B4-BE49-F238E27FC236}">
                <a16:creationId xmlns:a16="http://schemas.microsoft.com/office/drawing/2014/main" id="{33472D73-09FA-B54F-9412-F00CECF32AA0}"/>
              </a:ext>
            </a:extLst>
          </p:cNvPr>
          <p:cNvSpPr>
            <a:spLocks noGrp="1"/>
          </p:cNvSpPr>
          <p:nvPr>
            <p:ph type="body" sz="quarter" idx="13"/>
          </p:nvPr>
        </p:nvSpPr>
        <p:spPr>
          <a:xfrm>
            <a:off x="654518" y="892849"/>
            <a:ext cx="7873465" cy="346509"/>
          </a:xfrm>
        </p:spPr>
        <p:txBody>
          <a:bodyPr lIns="0" tIns="0"/>
          <a:lstStyle>
            <a:lvl1pPr marL="0" indent="0">
              <a:buNone/>
              <a:defRPr sz="1600">
                <a:solidFill>
                  <a:schemeClr val="bg1">
                    <a:lumMod val="50000"/>
                  </a:schemeClr>
                </a:solidFill>
                <a:latin typeface="Arial" panose="020B0604020202020204" pitchFamily="34" charset="0"/>
                <a:cs typeface="Arial" panose="020B0604020202020204" pitchFamily="34" charset="0"/>
              </a:defRPr>
            </a:lvl1pPr>
            <a:lvl2pPr marL="457200" indent="0">
              <a:buNone/>
              <a:defRPr/>
            </a:lvl2pPr>
          </a:lstStyle>
          <a:p>
            <a:pPr lvl="0"/>
            <a:r>
              <a:rPr lang="en-US" dirty="0"/>
              <a:t>Click to edit Master text styles</a:t>
            </a:r>
          </a:p>
        </p:txBody>
      </p:sp>
      <p:sp>
        <p:nvSpPr>
          <p:cNvPr id="9" name="Rectangle 8">
            <a:extLst>
              <a:ext uri="{FF2B5EF4-FFF2-40B4-BE49-F238E27FC236}">
                <a16:creationId xmlns:a16="http://schemas.microsoft.com/office/drawing/2014/main" id="{E16A731D-870B-0645-B716-D0F49B562FA6}"/>
              </a:ext>
            </a:extLst>
          </p:cNvPr>
          <p:cNvSpPr/>
          <p:nvPr userDrawn="1"/>
        </p:nvSpPr>
        <p:spPr>
          <a:xfrm>
            <a:off x="654518" y="1245625"/>
            <a:ext cx="11184556" cy="5631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MBTA Logo">
            <a:extLst>
              <a:ext uri="{FF2B5EF4-FFF2-40B4-BE49-F238E27FC236}">
                <a16:creationId xmlns:a16="http://schemas.microsoft.com/office/drawing/2014/main" id="{7887251E-0035-7F43-B81E-74871A453FFD}"/>
              </a:ext>
            </a:extLst>
          </p:cNvPr>
          <p:cNvPicPr>
            <a:picLocks noChangeAspect="1"/>
          </p:cNvPicPr>
          <p:nvPr userDrawn="1"/>
        </p:nvPicPr>
        <p:blipFill>
          <a:blip r:embed="rId2"/>
          <a:stretch>
            <a:fillRect/>
          </a:stretch>
        </p:blipFill>
        <p:spPr>
          <a:xfrm>
            <a:off x="11062447" y="5828010"/>
            <a:ext cx="794554" cy="794554"/>
          </a:xfrm>
          <a:prstGeom prst="rect">
            <a:avLst/>
          </a:prstGeom>
        </p:spPr>
      </p:pic>
      <p:sp>
        <p:nvSpPr>
          <p:cNvPr id="13" name="Date Placeholder 3">
            <a:extLst>
              <a:ext uri="{FF2B5EF4-FFF2-40B4-BE49-F238E27FC236}">
                <a16:creationId xmlns:a16="http://schemas.microsoft.com/office/drawing/2014/main" id="{4BD672CD-EFF2-2149-8F7F-E677386ADFA7}"/>
              </a:ext>
            </a:extLst>
          </p:cNvPr>
          <p:cNvSpPr>
            <a:spLocks noGrp="1"/>
          </p:cNvSpPr>
          <p:nvPr>
            <p:ph type="dt" sz="half" idx="10"/>
          </p:nvPr>
        </p:nvSpPr>
        <p:spPr>
          <a:xfrm>
            <a:off x="654517" y="6356350"/>
            <a:ext cx="2743200" cy="365125"/>
          </a:xfrm>
        </p:spPr>
        <p:txBody>
          <a:bodyPr lIns="0" rIns="0"/>
          <a:lstStyle>
            <a:lvl1pPr>
              <a:defRPr>
                <a:solidFill>
                  <a:schemeClr val="bg1">
                    <a:lumMod val="50000"/>
                  </a:schemeClr>
                </a:solidFill>
                <a:latin typeface="Arial" panose="020B0604020202020204" pitchFamily="34" charset="0"/>
                <a:cs typeface="Arial" panose="020B0604020202020204" pitchFamily="34" charset="0"/>
              </a:defRPr>
            </a:lvl1pPr>
          </a:lstStyle>
          <a:p>
            <a:fld id="{A7465765-9854-954B-97F7-5BC866A61166}" type="datetime1">
              <a:rPr lang="en-US" smtClean="0"/>
              <a:t>7/6/2026</a:t>
            </a:fld>
            <a:endParaRPr lang="en-US" dirty="0"/>
          </a:p>
        </p:txBody>
      </p:sp>
      <p:sp>
        <p:nvSpPr>
          <p:cNvPr id="5" name="Picture Placeholder 4">
            <a:extLst>
              <a:ext uri="{FF2B5EF4-FFF2-40B4-BE49-F238E27FC236}">
                <a16:creationId xmlns:a16="http://schemas.microsoft.com/office/drawing/2014/main" id="{D35F6078-6679-0D4A-99D2-A734FAC2E4CC}"/>
              </a:ext>
            </a:extLst>
          </p:cNvPr>
          <p:cNvSpPr>
            <a:spLocks noGrp="1"/>
          </p:cNvSpPr>
          <p:nvPr>
            <p:ph type="pic" sz="quarter" idx="14"/>
          </p:nvPr>
        </p:nvSpPr>
        <p:spPr>
          <a:xfrm>
            <a:off x="6346825" y="1825625"/>
            <a:ext cx="5492249" cy="4351338"/>
          </a:xfrm>
        </p:spPr>
        <p:txBody>
          <a:bodyPr/>
          <a:lstStyle>
            <a:lvl1pPr>
              <a:defRPr>
                <a:latin typeface="Arial" panose="020B0604020202020204" pitchFamily="34" charset="0"/>
                <a:cs typeface="Arial" panose="020B0604020202020204" pitchFamily="34" charset="0"/>
              </a:defRPr>
            </a:lvl1pPr>
          </a:lstStyle>
          <a:p>
            <a:endParaRPr lang="en-US" dirty="0"/>
          </a:p>
        </p:txBody>
      </p:sp>
    </p:spTree>
    <p:extLst>
      <p:ext uri="{BB962C8B-B14F-4D97-AF65-F5344CB8AC3E}">
        <p14:creationId xmlns:p14="http://schemas.microsoft.com/office/powerpoint/2010/main" val="351693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B4051B-14AE-4348-B7A3-FF6FE591037D}"/>
              </a:ext>
            </a:extLst>
          </p:cNvPr>
          <p:cNvSpPr/>
          <p:nvPr userDrawn="1"/>
        </p:nvSpPr>
        <p:spPr>
          <a:xfrm>
            <a:off x="179294" y="161365"/>
            <a:ext cx="11815482" cy="650837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75000"/>
                </a:schemeClr>
              </a:solidFill>
            </a:endParaRPr>
          </a:p>
        </p:txBody>
      </p:sp>
      <p:sp>
        <p:nvSpPr>
          <p:cNvPr id="2" name="Title 1">
            <a:extLst>
              <a:ext uri="{FF2B5EF4-FFF2-40B4-BE49-F238E27FC236}">
                <a16:creationId xmlns:a16="http://schemas.microsoft.com/office/drawing/2014/main" id="{8C053147-F6E9-AC4F-A05B-B51B7A13E901}"/>
              </a:ext>
            </a:extLst>
          </p:cNvPr>
          <p:cNvSpPr>
            <a:spLocks noGrp="1"/>
          </p:cNvSpPr>
          <p:nvPr>
            <p:ph type="ctrTitle"/>
          </p:nvPr>
        </p:nvSpPr>
        <p:spPr>
          <a:xfrm>
            <a:off x="1524000" y="1122363"/>
            <a:ext cx="9144000" cy="2387600"/>
          </a:xfrm>
        </p:spPr>
        <p:txBody>
          <a:bodyPr anchor="b">
            <a:normAutofit/>
          </a:bodyPr>
          <a:lstStyle>
            <a:lvl1pPr algn="ctr">
              <a:defRPr sz="4800">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Tree>
    <p:extLst>
      <p:ext uri="{BB962C8B-B14F-4D97-AF65-F5344CB8AC3E}">
        <p14:creationId xmlns:p14="http://schemas.microsoft.com/office/powerpoint/2010/main" val="1627686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D5943-FD88-2149-AC3E-047E423D2E5B}"/>
              </a:ext>
            </a:extLst>
          </p:cNvPr>
          <p:cNvSpPr>
            <a:spLocks noGrp="1"/>
          </p:cNvSpPr>
          <p:nvPr>
            <p:ph type="title"/>
          </p:nvPr>
        </p:nvSpPr>
        <p:spPr>
          <a:xfrm>
            <a:off x="654518" y="365126"/>
            <a:ext cx="11184556" cy="494698"/>
          </a:xfrm>
        </p:spPr>
        <p:txBody>
          <a:bodyPr lIns="0" bIns="0" anchor="b">
            <a:normAutofit/>
          </a:bodyPr>
          <a:lstStyle>
            <a:lvl1pPr>
              <a:defRPr sz="2400" b="1">
                <a:solidFill>
                  <a:schemeClr val="bg1">
                    <a:lumMod val="50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9D04B283-8BC8-964B-B563-0E8DDFE5F1FA}"/>
              </a:ext>
            </a:extLst>
          </p:cNvPr>
          <p:cNvSpPr>
            <a:spLocks noGrp="1"/>
          </p:cNvSpPr>
          <p:nvPr>
            <p:ph idx="1"/>
          </p:nvPr>
        </p:nvSpPr>
        <p:spPr>
          <a:xfrm>
            <a:off x="6397591" y="1825625"/>
            <a:ext cx="5441483"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AE23D3E-E173-4B4B-8128-E476A38A3D63}"/>
              </a:ext>
            </a:extLst>
          </p:cNvPr>
          <p:cNvSpPr>
            <a:spLocks noGrp="1"/>
          </p:cNvSpPr>
          <p:nvPr>
            <p:ph type="sldNum" sz="quarter" idx="12"/>
          </p:nvPr>
        </p:nvSpPr>
        <p:spPr>
          <a:xfrm>
            <a:off x="8610600" y="892849"/>
            <a:ext cx="3228474" cy="355817"/>
          </a:xfrm>
        </p:spPr>
        <p:txBody>
          <a:bodyPr tIns="0" rIns="0" anchor="t" anchorCtr="0"/>
          <a:lstStyle>
            <a:lvl1pPr>
              <a:defRPr>
                <a:solidFill>
                  <a:schemeClr val="bg1">
                    <a:lumMod val="50000"/>
                  </a:schemeClr>
                </a:solidFill>
                <a:latin typeface="Arial" panose="020B0604020202020204" pitchFamily="34" charset="0"/>
                <a:cs typeface="Arial" panose="020B0604020202020204" pitchFamily="34" charset="0"/>
              </a:defRPr>
            </a:lvl1pPr>
          </a:lstStyle>
          <a:p>
            <a:fld id="{E13E75AD-A17F-B640-BDFA-33D864DFCB3D}" type="slidenum">
              <a:rPr lang="en-US" smtClean="0"/>
              <a:pPr/>
              <a:t>‹#›</a:t>
            </a:fld>
            <a:endParaRPr lang="en-US" dirty="0"/>
          </a:p>
        </p:txBody>
      </p:sp>
      <p:sp>
        <p:nvSpPr>
          <p:cNvPr id="8" name="Text Placeholder 7">
            <a:extLst>
              <a:ext uri="{FF2B5EF4-FFF2-40B4-BE49-F238E27FC236}">
                <a16:creationId xmlns:a16="http://schemas.microsoft.com/office/drawing/2014/main" id="{33472D73-09FA-B54F-9412-F00CECF32AA0}"/>
              </a:ext>
            </a:extLst>
          </p:cNvPr>
          <p:cNvSpPr>
            <a:spLocks noGrp="1"/>
          </p:cNvSpPr>
          <p:nvPr>
            <p:ph type="body" sz="quarter" idx="13"/>
          </p:nvPr>
        </p:nvSpPr>
        <p:spPr>
          <a:xfrm>
            <a:off x="654518" y="892849"/>
            <a:ext cx="7873465" cy="346509"/>
          </a:xfrm>
        </p:spPr>
        <p:txBody>
          <a:bodyPr lIns="0" tIns="0"/>
          <a:lstStyle>
            <a:lvl1pPr marL="0" indent="0">
              <a:buNone/>
              <a:defRPr sz="1600">
                <a:solidFill>
                  <a:schemeClr val="bg1">
                    <a:lumMod val="50000"/>
                  </a:schemeClr>
                </a:solidFill>
                <a:latin typeface="Arial" panose="020B0604020202020204" pitchFamily="34" charset="0"/>
                <a:cs typeface="Arial" panose="020B0604020202020204" pitchFamily="34" charset="0"/>
              </a:defRPr>
            </a:lvl1pPr>
            <a:lvl2pPr marL="457200" indent="0">
              <a:buNone/>
              <a:defRPr/>
            </a:lvl2pPr>
          </a:lstStyle>
          <a:p>
            <a:pPr lvl="0"/>
            <a:r>
              <a:rPr lang="en-US" dirty="0"/>
              <a:t>Click to edit Master text styles</a:t>
            </a:r>
          </a:p>
        </p:txBody>
      </p:sp>
      <p:sp>
        <p:nvSpPr>
          <p:cNvPr id="9" name="Rectangle 8">
            <a:extLst>
              <a:ext uri="{FF2B5EF4-FFF2-40B4-BE49-F238E27FC236}">
                <a16:creationId xmlns:a16="http://schemas.microsoft.com/office/drawing/2014/main" id="{E16A731D-870B-0645-B716-D0F49B562FA6}"/>
              </a:ext>
            </a:extLst>
          </p:cNvPr>
          <p:cNvSpPr/>
          <p:nvPr userDrawn="1"/>
        </p:nvSpPr>
        <p:spPr>
          <a:xfrm>
            <a:off x="654518" y="1245625"/>
            <a:ext cx="11184556" cy="5631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MBTA Logo">
            <a:extLst>
              <a:ext uri="{FF2B5EF4-FFF2-40B4-BE49-F238E27FC236}">
                <a16:creationId xmlns:a16="http://schemas.microsoft.com/office/drawing/2014/main" id="{7887251E-0035-7F43-B81E-74871A453FFD}"/>
              </a:ext>
            </a:extLst>
          </p:cNvPr>
          <p:cNvPicPr>
            <a:picLocks noChangeAspect="1"/>
          </p:cNvPicPr>
          <p:nvPr userDrawn="1"/>
        </p:nvPicPr>
        <p:blipFill>
          <a:blip r:embed="rId2"/>
          <a:stretch>
            <a:fillRect/>
          </a:stretch>
        </p:blipFill>
        <p:spPr>
          <a:xfrm>
            <a:off x="11062447" y="5828010"/>
            <a:ext cx="794554" cy="794554"/>
          </a:xfrm>
          <a:prstGeom prst="rect">
            <a:avLst/>
          </a:prstGeom>
        </p:spPr>
      </p:pic>
      <p:sp>
        <p:nvSpPr>
          <p:cNvPr id="13" name="Date Placeholder 3">
            <a:extLst>
              <a:ext uri="{FF2B5EF4-FFF2-40B4-BE49-F238E27FC236}">
                <a16:creationId xmlns:a16="http://schemas.microsoft.com/office/drawing/2014/main" id="{4BD672CD-EFF2-2149-8F7F-E677386ADFA7}"/>
              </a:ext>
            </a:extLst>
          </p:cNvPr>
          <p:cNvSpPr>
            <a:spLocks noGrp="1"/>
          </p:cNvSpPr>
          <p:nvPr>
            <p:ph type="dt" sz="half" idx="10"/>
          </p:nvPr>
        </p:nvSpPr>
        <p:spPr>
          <a:xfrm>
            <a:off x="654517" y="6356350"/>
            <a:ext cx="2743200" cy="365125"/>
          </a:xfrm>
        </p:spPr>
        <p:txBody>
          <a:bodyPr lIns="0"/>
          <a:lstStyle>
            <a:lvl1pPr>
              <a:defRPr>
                <a:solidFill>
                  <a:schemeClr val="bg1">
                    <a:lumMod val="50000"/>
                  </a:schemeClr>
                </a:solidFill>
                <a:latin typeface="Arial" panose="020B0604020202020204" pitchFamily="34" charset="0"/>
                <a:cs typeface="Arial" panose="020B0604020202020204" pitchFamily="34" charset="0"/>
              </a:defRPr>
            </a:lvl1pPr>
          </a:lstStyle>
          <a:p>
            <a:fld id="{B2633CA9-336F-454B-81BA-6B397D31C827}" type="datetime1">
              <a:rPr lang="en-US" smtClean="0"/>
              <a:t>7/6/2026</a:t>
            </a:fld>
            <a:endParaRPr lang="en-US" dirty="0"/>
          </a:p>
        </p:txBody>
      </p:sp>
      <p:sp>
        <p:nvSpPr>
          <p:cNvPr id="5" name="Picture Placeholder 4">
            <a:extLst>
              <a:ext uri="{FF2B5EF4-FFF2-40B4-BE49-F238E27FC236}">
                <a16:creationId xmlns:a16="http://schemas.microsoft.com/office/drawing/2014/main" id="{605512FA-26DD-744E-9D2B-65989D54B60B}"/>
              </a:ext>
            </a:extLst>
          </p:cNvPr>
          <p:cNvSpPr>
            <a:spLocks noGrp="1"/>
          </p:cNvSpPr>
          <p:nvPr>
            <p:ph type="pic" sz="quarter" idx="14"/>
          </p:nvPr>
        </p:nvSpPr>
        <p:spPr>
          <a:xfrm>
            <a:off x="654516" y="1825623"/>
            <a:ext cx="5441484" cy="4351339"/>
          </a:xfrm>
        </p:spPr>
        <p:txBody>
          <a:bodyPr/>
          <a:lstStyle>
            <a:lvl1pPr>
              <a:defRPr>
                <a:latin typeface="Arial" panose="020B0604020202020204" pitchFamily="34" charset="0"/>
                <a:cs typeface="Arial" panose="020B0604020202020204" pitchFamily="34" charset="0"/>
              </a:defRPr>
            </a:lvl1pPr>
          </a:lstStyle>
          <a:p>
            <a:endParaRPr lang="en-US" dirty="0"/>
          </a:p>
        </p:txBody>
      </p:sp>
    </p:spTree>
    <p:extLst>
      <p:ext uri="{BB962C8B-B14F-4D97-AF65-F5344CB8AC3E}">
        <p14:creationId xmlns:p14="http://schemas.microsoft.com/office/powerpoint/2010/main" val="75673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ank You P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B4051B-14AE-4348-B7A3-FF6FE591037D}"/>
              </a:ext>
            </a:extLst>
          </p:cNvPr>
          <p:cNvSpPr/>
          <p:nvPr userDrawn="1"/>
        </p:nvSpPr>
        <p:spPr>
          <a:xfrm>
            <a:off x="179294" y="161365"/>
            <a:ext cx="11815482" cy="650837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053147-F6E9-AC4F-A05B-B51B7A13E901}"/>
              </a:ext>
            </a:extLst>
          </p:cNvPr>
          <p:cNvSpPr>
            <a:spLocks noGrp="1"/>
          </p:cNvSpPr>
          <p:nvPr>
            <p:ph type="ctrTitle"/>
          </p:nvPr>
        </p:nvSpPr>
        <p:spPr>
          <a:xfrm>
            <a:off x="1524000" y="1122363"/>
            <a:ext cx="9144000" cy="2387600"/>
          </a:xfrm>
        </p:spPr>
        <p:txBody>
          <a:bodyPr anchor="b">
            <a:normAutofit/>
          </a:bodyPr>
          <a:lstStyle>
            <a:lvl1pPr algn="ctr">
              <a:defRPr sz="4800">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pic>
        <p:nvPicPr>
          <p:cNvPr id="9" name="Picture 8" descr="MBTA Logo">
            <a:extLst>
              <a:ext uri="{FF2B5EF4-FFF2-40B4-BE49-F238E27FC236}">
                <a16:creationId xmlns:a16="http://schemas.microsoft.com/office/drawing/2014/main" id="{F1316D1F-1ADC-5A4C-93DA-865473FCB642}"/>
              </a:ext>
            </a:extLst>
          </p:cNvPr>
          <p:cNvPicPr>
            <a:picLocks noChangeAspect="1"/>
          </p:cNvPicPr>
          <p:nvPr userDrawn="1"/>
        </p:nvPicPr>
        <p:blipFill>
          <a:blip r:embed="rId2"/>
          <a:stretch>
            <a:fillRect/>
          </a:stretch>
        </p:blipFill>
        <p:spPr>
          <a:xfrm>
            <a:off x="10309412" y="5060576"/>
            <a:ext cx="1377577" cy="1377577"/>
          </a:xfrm>
          <a:prstGeom prst="rect">
            <a:avLst/>
          </a:prstGeom>
        </p:spPr>
      </p:pic>
    </p:spTree>
    <p:extLst>
      <p:ext uri="{BB962C8B-B14F-4D97-AF65-F5344CB8AC3E}">
        <p14:creationId xmlns:p14="http://schemas.microsoft.com/office/powerpoint/2010/main" val="2306325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Holder 2"/>
          <p:cNvSpPr>
            <a:spLocks noGrp="1"/>
          </p:cNvSpPr>
          <p:nvPr>
            <p:ph type="ctrTitle" hasCustomPrompt="1"/>
          </p:nvPr>
        </p:nvSpPr>
        <p:spPr>
          <a:xfrm>
            <a:off x="1828799" y="1484318"/>
            <a:ext cx="7620000" cy="1675843"/>
          </a:xfrm>
          <a:prstGeom prst="rect">
            <a:avLst/>
          </a:prstGeom>
        </p:spPr>
        <p:txBody>
          <a:bodyPr wrap="square" lIns="0" tIns="0" rIns="0" bIns="0">
            <a:spAutoFit/>
          </a:bodyPr>
          <a:lstStyle>
            <a:lvl1pPr>
              <a:defRPr sz="4445"/>
            </a:lvl1pPr>
          </a:lstStyle>
          <a:p>
            <a:pPr marL="0" marR="0" lvl="0" indent="0" defTabSz="1016097" eaLnBrk="1" fontAlgn="auto" latinLnBrk="0" hangingPunct="1">
              <a:lnSpc>
                <a:spcPct val="100000"/>
              </a:lnSpc>
              <a:spcBef>
                <a:spcPts val="0"/>
              </a:spcBef>
              <a:spcAft>
                <a:spcPts val="0"/>
              </a:spcAft>
              <a:buClrTx/>
              <a:buSzTx/>
              <a:buFontTx/>
              <a:buNone/>
              <a:tabLst/>
              <a:defRPr/>
            </a:pPr>
            <a:br>
              <a:rPr lang="en-US" b="1">
                <a:solidFill>
                  <a:srgbClr val="003399"/>
                </a:solidFill>
              </a:rPr>
            </a:br>
            <a:br>
              <a:rPr lang="en-US" sz="2000">
                <a:solidFill>
                  <a:srgbClr val="003399"/>
                </a:solidFill>
              </a:rPr>
            </a:br>
            <a:endParaRPr/>
          </a:p>
        </p:txBody>
      </p:sp>
      <p:sp>
        <p:nvSpPr>
          <p:cNvPr id="3" name="Holder 3"/>
          <p:cNvSpPr>
            <a:spLocks noGrp="1"/>
          </p:cNvSpPr>
          <p:nvPr>
            <p:ph type="subTitle" idx="4"/>
          </p:nvPr>
        </p:nvSpPr>
        <p:spPr>
          <a:xfrm>
            <a:off x="1828799" y="3453531"/>
            <a:ext cx="7620000" cy="276999"/>
          </a:xfrm>
          <a:prstGeom prst="rect">
            <a:avLst/>
          </a:prstGeom>
        </p:spPr>
        <p:txBody>
          <a:bodyPr wrap="square" lIns="0" tIns="0" rIns="0" bIns="0">
            <a:spAutoFit/>
          </a:bodyPr>
          <a:lstStyle>
            <a:lvl1pPr marL="0" marR="0" indent="0" defTabSz="1016097" eaLnBrk="1" fontAlgn="auto" latinLnBrk="0" hangingPunct="1">
              <a:lnSpc>
                <a:spcPct val="100000"/>
              </a:lnSpc>
              <a:spcBef>
                <a:spcPts val="0"/>
              </a:spcBef>
              <a:spcAft>
                <a:spcPts val="0"/>
              </a:spcAft>
              <a:buClrTx/>
              <a:buSzTx/>
              <a:buFontTx/>
              <a:buNone/>
              <a:tabLst/>
              <a:defRPr/>
            </a:lvl1pPr>
          </a:lstStyle>
          <a:p>
            <a:endParaRPr/>
          </a:p>
        </p:txBody>
      </p:sp>
      <p:sp>
        <p:nvSpPr>
          <p:cNvPr id="7" name="object 6">
            <a:extLst>
              <a:ext uri="{FF2B5EF4-FFF2-40B4-BE49-F238E27FC236}">
                <a16:creationId xmlns:a16="http://schemas.microsoft.com/office/drawing/2014/main" id="{74880A31-1D24-461D-BD4C-11442BD68E37}"/>
              </a:ext>
            </a:extLst>
          </p:cNvPr>
          <p:cNvSpPr txBox="1"/>
          <p:nvPr userDrawn="1"/>
        </p:nvSpPr>
        <p:spPr>
          <a:xfrm>
            <a:off x="4681718" y="6510588"/>
            <a:ext cx="2828572" cy="222932"/>
          </a:xfrm>
          <a:prstGeom prst="rect">
            <a:avLst/>
          </a:prstGeom>
        </p:spPr>
        <p:txBody>
          <a:bodyPr vert="horz" wrap="square" lIns="0" tIns="17639" rIns="0" bIns="0" rtlCol="0">
            <a:spAutoFit/>
          </a:bodyPr>
          <a:lstStyle/>
          <a:p>
            <a:pPr marL="14112">
              <a:lnSpc>
                <a:spcPct val="100000"/>
              </a:lnSpc>
              <a:spcBef>
                <a:spcPts val="139"/>
              </a:spcBef>
            </a:pPr>
            <a:r>
              <a:rPr sz="1333" i="1" spc="17" dirty="0">
                <a:solidFill>
                  <a:srgbClr val="FFFFFF"/>
                </a:solidFill>
                <a:latin typeface="Calibri"/>
                <a:cs typeface="Calibri"/>
              </a:rPr>
              <a:t>© </a:t>
            </a:r>
            <a:r>
              <a:rPr sz="1333" i="1" spc="44" dirty="0">
                <a:solidFill>
                  <a:srgbClr val="FFFFFF"/>
                </a:solidFill>
                <a:latin typeface="Calibri"/>
                <a:cs typeface="Calibri"/>
              </a:rPr>
              <a:t>202</a:t>
            </a:r>
            <a:r>
              <a:rPr lang="en-US" sz="1333" i="1" spc="44" dirty="0">
                <a:solidFill>
                  <a:srgbClr val="FFFFFF"/>
                </a:solidFill>
                <a:latin typeface="Calibri"/>
                <a:cs typeface="Calibri"/>
              </a:rPr>
              <a:t>3</a:t>
            </a:r>
            <a:r>
              <a:rPr sz="1333" i="1" spc="44" dirty="0">
                <a:solidFill>
                  <a:srgbClr val="FFFFFF"/>
                </a:solidFill>
                <a:latin typeface="Calibri"/>
                <a:cs typeface="Calibri"/>
              </a:rPr>
              <a:t> </a:t>
            </a:r>
            <a:r>
              <a:rPr sz="1333" i="1" spc="61" dirty="0">
                <a:solidFill>
                  <a:srgbClr val="FFFFFF"/>
                </a:solidFill>
                <a:latin typeface="Calibri"/>
                <a:cs typeface="Calibri"/>
              </a:rPr>
              <a:t>Operational Services</a:t>
            </a:r>
            <a:r>
              <a:rPr sz="1333" i="1" spc="-133" dirty="0">
                <a:solidFill>
                  <a:srgbClr val="FFFFFF"/>
                </a:solidFill>
                <a:latin typeface="Calibri"/>
                <a:cs typeface="Calibri"/>
              </a:rPr>
              <a:t> </a:t>
            </a:r>
            <a:r>
              <a:rPr sz="1333" i="1" spc="61" dirty="0">
                <a:solidFill>
                  <a:srgbClr val="FFFFFF"/>
                </a:solidFill>
                <a:latin typeface="Calibri"/>
                <a:cs typeface="Calibri"/>
              </a:rPr>
              <a:t>Division</a:t>
            </a:r>
            <a:endParaRPr sz="1333" dirty="0">
              <a:latin typeface="Calibri"/>
              <a:cs typeface="Calibri"/>
            </a:endParaRPr>
          </a:p>
        </p:txBody>
      </p:sp>
      <p:pic>
        <p:nvPicPr>
          <p:cNvPr id="11" name="Picture 10">
            <a:extLst>
              <a:ext uri="{FF2B5EF4-FFF2-40B4-BE49-F238E27FC236}">
                <a16:creationId xmlns:a16="http://schemas.microsoft.com/office/drawing/2014/main" id="{84DF935B-B2A4-4012-902F-849B530F48E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853927"/>
            <a:ext cx="12192000" cy="2398955"/>
          </a:xfrm>
          <a:prstGeom prst="rect">
            <a:avLst/>
          </a:prstGeom>
        </p:spPr>
      </p:pic>
      <p:sp>
        <p:nvSpPr>
          <p:cNvPr id="14" name="TextBox 13">
            <a:extLst>
              <a:ext uri="{FF2B5EF4-FFF2-40B4-BE49-F238E27FC236}">
                <a16:creationId xmlns:a16="http://schemas.microsoft.com/office/drawing/2014/main" id="{E538192E-2F35-46BD-94D1-1EE01A160025}"/>
              </a:ext>
            </a:extLst>
          </p:cNvPr>
          <p:cNvSpPr txBox="1"/>
          <p:nvPr userDrawn="1"/>
        </p:nvSpPr>
        <p:spPr>
          <a:xfrm>
            <a:off x="10244666" y="6468378"/>
            <a:ext cx="1947334" cy="331757"/>
          </a:xfrm>
          <a:prstGeom prst="rect">
            <a:avLst/>
          </a:prstGeom>
          <a:noFill/>
        </p:spPr>
        <p:txBody>
          <a:bodyPr wrap="square" rtlCol="0">
            <a:spAutoFit/>
          </a:bodyPr>
          <a:lstStyle/>
          <a:p>
            <a:r>
              <a:rPr lang="en-US" sz="1556" b="0" i="1">
                <a:solidFill>
                  <a:schemeClr val="bg1"/>
                </a:solidFill>
              </a:rPr>
              <a:t>All Rights Reserved</a:t>
            </a:r>
          </a:p>
        </p:txBody>
      </p:sp>
      <p:sp>
        <p:nvSpPr>
          <p:cNvPr id="9" name="Right Triangle 8">
            <a:extLst>
              <a:ext uri="{FF2B5EF4-FFF2-40B4-BE49-F238E27FC236}">
                <a16:creationId xmlns:a16="http://schemas.microsoft.com/office/drawing/2014/main" id="{ED3C612D-C085-4EBA-8219-667FAFCF4706}"/>
              </a:ext>
            </a:extLst>
          </p:cNvPr>
          <p:cNvSpPr/>
          <p:nvPr userDrawn="1"/>
        </p:nvSpPr>
        <p:spPr>
          <a:xfrm rot="10800000">
            <a:off x="8636001" y="0"/>
            <a:ext cx="3556000" cy="2218763"/>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pic>
        <p:nvPicPr>
          <p:cNvPr id="12" name="Picture 11">
            <a:extLst>
              <a:ext uri="{FF2B5EF4-FFF2-40B4-BE49-F238E27FC236}">
                <a16:creationId xmlns:a16="http://schemas.microsoft.com/office/drawing/2014/main" id="{804F0467-A86B-4EFA-975D-95C138C7A87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70329" y="135925"/>
            <a:ext cx="2563906" cy="1155701"/>
          </a:xfrm>
          <a:prstGeom prst="rect">
            <a:avLst/>
          </a:prstGeom>
        </p:spPr>
      </p:pic>
      <p:sp>
        <p:nvSpPr>
          <p:cNvPr id="15" name="Right Triangle 14">
            <a:extLst>
              <a:ext uri="{FF2B5EF4-FFF2-40B4-BE49-F238E27FC236}">
                <a16:creationId xmlns:a16="http://schemas.microsoft.com/office/drawing/2014/main" id="{29932F12-EECD-4A75-9A6B-EF8823AB0CC3}"/>
              </a:ext>
            </a:extLst>
          </p:cNvPr>
          <p:cNvSpPr/>
          <p:nvPr userDrawn="1"/>
        </p:nvSpPr>
        <p:spPr>
          <a:xfrm rot="16200000">
            <a:off x="2864696" y="-2949364"/>
            <a:ext cx="6377940" cy="12276667"/>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6" name="Rectangle 15">
            <a:extLst>
              <a:ext uri="{FF2B5EF4-FFF2-40B4-BE49-F238E27FC236}">
                <a16:creationId xmlns:a16="http://schemas.microsoft.com/office/drawing/2014/main" id="{97683A4A-F734-49A1-9C04-074966280EE6}"/>
              </a:ext>
            </a:extLst>
          </p:cNvPr>
          <p:cNvSpPr/>
          <p:nvPr userDrawn="1"/>
        </p:nvSpPr>
        <p:spPr>
          <a:xfrm>
            <a:off x="9436" y="6252882"/>
            <a:ext cx="12191999" cy="125058"/>
          </a:xfrm>
          <a:prstGeom prst="rect">
            <a:avLst/>
          </a:prstGeom>
          <a:solidFill>
            <a:srgbClr val="F0B938"/>
          </a:solidFill>
          <a:ln>
            <a:solidFill>
              <a:srgbClr val="F0B9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p>
        </p:txBody>
      </p:sp>
      <p:sp>
        <p:nvSpPr>
          <p:cNvPr id="18" name="TextBox 17">
            <a:extLst>
              <a:ext uri="{FF2B5EF4-FFF2-40B4-BE49-F238E27FC236}">
                <a16:creationId xmlns:a16="http://schemas.microsoft.com/office/drawing/2014/main" id="{88155A17-5BB4-49D8-B662-9882CA7DAAB0}"/>
              </a:ext>
            </a:extLst>
          </p:cNvPr>
          <p:cNvSpPr txBox="1"/>
          <p:nvPr userDrawn="1"/>
        </p:nvSpPr>
        <p:spPr>
          <a:xfrm>
            <a:off x="170330" y="6399915"/>
            <a:ext cx="2455333" cy="400110"/>
          </a:xfrm>
          <a:prstGeom prst="rect">
            <a:avLst/>
          </a:prstGeom>
          <a:noFill/>
        </p:spPr>
        <p:txBody>
          <a:bodyPr wrap="square" rtlCol="0">
            <a:spAutoFit/>
          </a:bodyPr>
          <a:lstStyle/>
          <a:p>
            <a:r>
              <a:rPr lang="en-US" sz="2000" b="0">
                <a:solidFill>
                  <a:schemeClr val="bg1"/>
                </a:solidFill>
              </a:rPr>
              <a:t>mass.gov/</a:t>
            </a:r>
            <a:r>
              <a:rPr lang="en-US" sz="2000" b="0" err="1">
                <a:solidFill>
                  <a:schemeClr val="bg1"/>
                </a:solidFill>
              </a:rPr>
              <a:t>osd</a:t>
            </a:r>
            <a:endParaRPr lang="en-US" sz="2000" b="0">
              <a:solidFill>
                <a:schemeClr val="bg1"/>
              </a:solidFill>
            </a:endParaRPr>
          </a:p>
        </p:txBody>
      </p:sp>
    </p:spTree>
    <p:extLst>
      <p:ext uri="{BB962C8B-B14F-4D97-AF65-F5344CB8AC3E}">
        <p14:creationId xmlns:p14="http://schemas.microsoft.com/office/powerpoint/2010/main" val="1455623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5"/>
            <a:ext cx="10972800" cy="276999"/>
          </a:xfrm>
        </p:spPr>
        <p:txBody>
          <a:bodyPr lIns="0" tIns="0" rIns="0" bIns="0"/>
          <a:lstStyle>
            <a:lvl1pPr>
              <a:defRPr/>
            </a:lvl1pPr>
          </a:lstStyle>
          <a:p>
            <a:endParaRPr/>
          </a:p>
        </p:txBody>
      </p:sp>
      <p:sp>
        <p:nvSpPr>
          <p:cNvPr id="3" name="Holder 3"/>
          <p:cNvSpPr>
            <a:spLocks noGrp="1"/>
          </p:cNvSpPr>
          <p:nvPr>
            <p:ph type="body" idx="1"/>
          </p:nvPr>
        </p:nvSpPr>
        <p:spPr>
          <a:xfrm>
            <a:off x="609600" y="1411941"/>
            <a:ext cx="10972800" cy="276999"/>
          </a:xfrm>
        </p:spPr>
        <p:txBody>
          <a:bodyPr lIns="0" tIns="0" rIns="0" bIns="0"/>
          <a:lstStyle>
            <a:lvl1pPr>
              <a:defRPr/>
            </a:lvl1pPr>
          </a:lstStyle>
          <a:p>
            <a:endParaRPr/>
          </a:p>
        </p:txBody>
      </p:sp>
      <p:sp>
        <p:nvSpPr>
          <p:cNvPr id="11" name="Right Triangle 10">
            <a:extLst>
              <a:ext uri="{FF2B5EF4-FFF2-40B4-BE49-F238E27FC236}">
                <a16:creationId xmlns:a16="http://schemas.microsoft.com/office/drawing/2014/main" id="{2ACEBF80-0C2F-4695-B650-E90091A01850}"/>
              </a:ext>
            </a:extLst>
          </p:cNvPr>
          <p:cNvSpPr/>
          <p:nvPr userDrawn="1"/>
        </p:nvSpPr>
        <p:spPr>
          <a:xfrm rot="10800000">
            <a:off x="5080000" y="3543"/>
            <a:ext cx="7112000" cy="4232286"/>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3" name="Right Triangle 12">
            <a:extLst>
              <a:ext uri="{FF2B5EF4-FFF2-40B4-BE49-F238E27FC236}">
                <a16:creationId xmlns:a16="http://schemas.microsoft.com/office/drawing/2014/main" id="{1D2E9D9B-239E-4238-B791-22AE9B703051}"/>
              </a:ext>
            </a:extLst>
          </p:cNvPr>
          <p:cNvSpPr/>
          <p:nvPr userDrawn="1"/>
        </p:nvSpPr>
        <p:spPr>
          <a:xfrm rot="16200000">
            <a:off x="2864696" y="-2949364"/>
            <a:ext cx="6377940" cy="12276667"/>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 name="Rectangle 7">
            <a:extLst>
              <a:ext uri="{FF2B5EF4-FFF2-40B4-BE49-F238E27FC236}">
                <a16:creationId xmlns:a16="http://schemas.microsoft.com/office/drawing/2014/main" id="{C6E16AF6-0822-47FC-BA80-9C354A831CD7}"/>
              </a:ext>
            </a:extLst>
          </p:cNvPr>
          <p:cNvSpPr/>
          <p:nvPr userDrawn="1"/>
        </p:nvSpPr>
        <p:spPr>
          <a:xfrm>
            <a:off x="9436" y="6252882"/>
            <a:ext cx="12191999" cy="125058"/>
          </a:xfrm>
          <a:prstGeom prst="rect">
            <a:avLst/>
          </a:prstGeom>
          <a:solidFill>
            <a:srgbClr val="F0B938"/>
          </a:solidFill>
          <a:ln>
            <a:solidFill>
              <a:srgbClr val="F0B9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p>
        </p:txBody>
      </p:sp>
      <p:pic>
        <p:nvPicPr>
          <p:cNvPr id="9" name="Picture 8">
            <a:extLst>
              <a:ext uri="{FF2B5EF4-FFF2-40B4-BE49-F238E27FC236}">
                <a16:creationId xmlns:a16="http://schemas.microsoft.com/office/drawing/2014/main" id="{FD9615FC-07A3-499F-99E6-2A292975D933}"/>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9756" b="89431" l="9756" r="100000"/>
                    </a14:imgEffect>
                  </a14:imgLayer>
                </a14:imgProps>
              </a:ext>
              <a:ext uri="{28A0092B-C50C-407E-A947-70E740481C1C}">
                <a14:useLocalDpi xmlns:a14="http://schemas.microsoft.com/office/drawing/2010/main" val="0"/>
              </a:ext>
            </a:extLst>
          </a:blip>
          <a:stretch>
            <a:fillRect/>
          </a:stretch>
        </p:blipFill>
        <p:spPr>
          <a:xfrm>
            <a:off x="322694" y="6464883"/>
            <a:ext cx="286906" cy="286906"/>
          </a:xfrm>
          <a:prstGeom prst="rect">
            <a:avLst/>
          </a:prstGeom>
        </p:spPr>
      </p:pic>
      <p:sp>
        <p:nvSpPr>
          <p:cNvPr id="12" name="TextBox 11">
            <a:extLst>
              <a:ext uri="{FF2B5EF4-FFF2-40B4-BE49-F238E27FC236}">
                <a16:creationId xmlns:a16="http://schemas.microsoft.com/office/drawing/2014/main" id="{235F3831-8D7D-46C2-A139-CE18D11A14DF}"/>
              </a:ext>
            </a:extLst>
          </p:cNvPr>
          <p:cNvSpPr txBox="1"/>
          <p:nvPr userDrawn="1"/>
        </p:nvSpPr>
        <p:spPr>
          <a:xfrm>
            <a:off x="609601" y="6415246"/>
            <a:ext cx="2455333" cy="400110"/>
          </a:xfrm>
          <a:prstGeom prst="rect">
            <a:avLst/>
          </a:prstGeom>
          <a:noFill/>
        </p:spPr>
        <p:txBody>
          <a:bodyPr wrap="square" rtlCol="0">
            <a:spAutoFit/>
          </a:bodyPr>
          <a:lstStyle/>
          <a:p>
            <a:r>
              <a:rPr lang="en-US" sz="2000" b="0">
                <a:solidFill>
                  <a:schemeClr val="bg1"/>
                </a:solidFill>
              </a:rPr>
              <a:t>@</a:t>
            </a:r>
            <a:r>
              <a:rPr lang="en-US" sz="2000" b="0" err="1">
                <a:solidFill>
                  <a:schemeClr val="bg1"/>
                </a:solidFill>
              </a:rPr>
              <a:t>Mass_OSD</a:t>
            </a:r>
            <a:endParaRPr lang="en-US" sz="2000" b="0">
              <a:solidFill>
                <a:schemeClr val="bg1"/>
              </a:solidFill>
            </a:endParaRPr>
          </a:p>
        </p:txBody>
      </p:sp>
      <p:sp>
        <p:nvSpPr>
          <p:cNvPr id="14" name="TextBox 13">
            <a:extLst>
              <a:ext uri="{FF2B5EF4-FFF2-40B4-BE49-F238E27FC236}">
                <a16:creationId xmlns:a16="http://schemas.microsoft.com/office/drawing/2014/main" id="{66E58BE2-CB77-44E5-8310-308863322E59}"/>
              </a:ext>
            </a:extLst>
          </p:cNvPr>
          <p:cNvSpPr txBox="1"/>
          <p:nvPr userDrawn="1"/>
        </p:nvSpPr>
        <p:spPr>
          <a:xfrm>
            <a:off x="10354734" y="6413685"/>
            <a:ext cx="2455333" cy="400110"/>
          </a:xfrm>
          <a:prstGeom prst="rect">
            <a:avLst/>
          </a:prstGeom>
          <a:noFill/>
        </p:spPr>
        <p:txBody>
          <a:bodyPr wrap="square" rtlCol="0">
            <a:spAutoFit/>
          </a:bodyPr>
          <a:lstStyle/>
          <a:p>
            <a:r>
              <a:rPr lang="en-US" sz="2000" b="0">
                <a:solidFill>
                  <a:schemeClr val="bg1"/>
                </a:solidFill>
              </a:rPr>
              <a:t>mass.gov/</a:t>
            </a:r>
            <a:r>
              <a:rPr lang="en-US" sz="2000" b="0" err="1">
                <a:solidFill>
                  <a:schemeClr val="bg1"/>
                </a:solidFill>
              </a:rPr>
              <a:t>osd</a:t>
            </a:r>
            <a:endParaRPr lang="en-US" sz="2000" b="0">
              <a:solidFill>
                <a:schemeClr val="bg1"/>
              </a:solidFill>
            </a:endParaRPr>
          </a:p>
        </p:txBody>
      </p:sp>
      <p:pic>
        <p:nvPicPr>
          <p:cNvPr id="15" name="Picture 14">
            <a:extLst>
              <a:ext uri="{FF2B5EF4-FFF2-40B4-BE49-F238E27FC236}">
                <a16:creationId xmlns:a16="http://schemas.microsoft.com/office/drawing/2014/main" id="{3E0893C1-CBB4-4C0B-A183-77BC5FB725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670357" y="134471"/>
            <a:ext cx="2409585" cy="1086139"/>
          </a:xfrm>
          <a:prstGeom prst="rect">
            <a:avLst/>
          </a:prstGeom>
        </p:spPr>
      </p:pic>
      <p:sp>
        <p:nvSpPr>
          <p:cNvPr id="6" name="TextBox 5">
            <a:extLst>
              <a:ext uri="{FF2B5EF4-FFF2-40B4-BE49-F238E27FC236}">
                <a16:creationId xmlns:a16="http://schemas.microsoft.com/office/drawing/2014/main" id="{5025EDE9-35AB-483E-9FEB-17B1777C80FB}"/>
              </a:ext>
            </a:extLst>
          </p:cNvPr>
          <p:cNvSpPr txBox="1"/>
          <p:nvPr userDrawn="1"/>
        </p:nvSpPr>
        <p:spPr>
          <a:xfrm>
            <a:off x="5870112" y="6432824"/>
            <a:ext cx="470647" cy="363946"/>
          </a:xfrm>
          <a:prstGeom prst="rect">
            <a:avLst/>
          </a:prstGeom>
          <a:noFill/>
        </p:spPr>
        <p:txBody>
          <a:bodyPr wrap="square" rtlCol="0">
            <a:spAutoFit/>
          </a:bodyPr>
          <a:lstStyle/>
          <a:p>
            <a:fld id="{58477669-00E7-4C09-BB3B-226A6B3D1FD3}" type="slidenum">
              <a:rPr lang="en-US" sz="1765" b="1" smtClean="0">
                <a:solidFill>
                  <a:schemeClr val="bg1"/>
                </a:solidFill>
              </a:rPr>
              <a:t>‹#›</a:t>
            </a:fld>
            <a:endParaRPr lang="en-US" sz="1765" b="1">
              <a:solidFill>
                <a:schemeClr val="bg1"/>
              </a:solidFill>
            </a:endParaRPr>
          </a:p>
        </p:txBody>
      </p:sp>
    </p:spTree>
    <p:extLst>
      <p:ext uri="{BB962C8B-B14F-4D97-AF65-F5344CB8AC3E}">
        <p14:creationId xmlns:p14="http://schemas.microsoft.com/office/powerpoint/2010/main" val="163264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6"/>
            <a:ext cx="10972800" cy="276999"/>
          </a:xfrm>
        </p:spPr>
        <p:txBody>
          <a:bodyPr lIns="0" tIns="0" rIns="0" bIns="0"/>
          <a:lstStyle>
            <a:lvl1pPr>
              <a:defRPr/>
            </a:lvl1pPr>
          </a:lstStyle>
          <a:p>
            <a:endParaRPr/>
          </a:p>
        </p:txBody>
      </p:sp>
      <p:sp>
        <p:nvSpPr>
          <p:cNvPr id="10" name="Right Triangle 9">
            <a:extLst>
              <a:ext uri="{FF2B5EF4-FFF2-40B4-BE49-F238E27FC236}">
                <a16:creationId xmlns:a16="http://schemas.microsoft.com/office/drawing/2014/main" id="{1FE989A2-71AD-4595-8C25-37AA7A93BE54}"/>
              </a:ext>
            </a:extLst>
          </p:cNvPr>
          <p:cNvSpPr/>
          <p:nvPr userDrawn="1"/>
        </p:nvSpPr>
        <p:spPr>
          <a:xfrm rot="16200000">
            <a:off x="2864696" y="-2949364"/>
            <a:ext cx="6377940" cy="12276667"/>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ight Triangle 10">
            <a:extLst>
              <a:ext uri="{FF2B5EF4-FFF2-40B4-BE49-F238E27FC236}">
                <a16:creationId xmlns:a16="http://schemas.microsoft.com/office/drawing/2014/main" id="{3C22B8BC-A319-42E1-8EAF-F0291DEC44C1}"/>
              </a:ext>
            </a:extLst>
          </p:cNvPr>
          <p:cNvSpPr/>
          <p:nvPr userDrawn="1"/>
        </p:nvSpPr>
        <p:spPr>
          <a:xfrm rot="10800000">
            <a:off x="5080000" y="3543"/>
            <a:ext cx="7112000" cy="4232286"/>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 name="Holder 3">
            <a:extLst>
              <a:ext uri="{FF2B5EF4-FFF2-40B4-BE49-F238E27FC236}">
                <a16:creationId xmlns:a16="http://schemas.microsoft.com/office/drawing/2014/main" id="{2A930772-45C0-4698-9A95-850F8CB15658}"/>
              </a:ext>
            </a:extLst>
          </p:cNvPr>
          <p:cNvSpPr>
            <a:spLocks noGrp="1"/>
          </p:cNvSpPr>
          <p:nvPr>
            <p:ph sz="half" idx="11"/>
          </p:nvPr>
        </p:nvSpPr>
        <p:spPr>
          <a:xfrm>
            <a:off x="609599" y="1290705"/>
            <a:ext cx="5082988" cy="276999"/>
          </a:xfrm>
          <a:prstGeom prst="rect">
            <a:avLst/>
          </a:prstGeom>
        </p:spPr>
        <p:txBody>
          <a:bodyPr wrap="square" lIns="0" tIns="0" rIns="0" bIns="0">
            <a:spAutoFit/>
          </a:bodyPr>
          <a:lstStyle>
            <a:lvl1pPr>
              <a:defRPr/>
            </a:lvl1pPr>
          </a:lstStyle>
          <a:p>
            <a:endParaRPr/>
          </a:p>
        </p:txBody>
      </p:sp>
      <p:sp>
        <p:nvSpPr>
          <p:cNvPr id="12" name="Holder 3">
            <a:extLst>
              <a:ext uri="{FF2B5EF4-FFF2-40B4-BE49-F238E27FC236}">
                <a16:creationId xmlns:a16="http://schemas.microsoft.com/office/drawing/2014/main" id="{B2A627BA-6EBF-40DD-A74A-0984E44160F6}"/>
              </a:ext>
            </a:extLst>
          </p:cNvPr>
          <p:cNvSpPr>
            <a:spLocks noGrp="1"/>
          </p:cNvSpPr>
          <p:nvPr>
            <p:ph sz="half" idx="12"/>
          </p:nvPr>
        </p:nvSpPr>
        <p:spPr>
          <a:xfrm>
            <a:off x="6499414" y="1290705"/>
            <a:ext cx="5082988" cy="276999"/>
          </a:xfrm>
          <a:prstGeom prst="rect">
            <a:avLst/>
          </a:prstGeom>
        </p:spPr>
        <p:txBody>
          <a:bodyPr wrap="square" lIns="0" tIns="0" rIns="0" bIns="0">
            <a:spAutoFit/>
          </a:bodyPr>
          <a:lstStyle>
            <a:lvl1pPr>
              <a:defRPr/>
            </a:lvl1pPr>
          </a:lstStyle>
          <a:p>
            <a:endParaRPr/>
          </a:p>
        </p:txBody>
      </p:sp>
      <p:sp>
        <p:nvSpPr>
          <p:cNvPr id="14" name="Rectangle 13">
            <a:extLst>
              <a:ext uri="{FF2B5EF4-FFF2-40B4-BE49-F238E27FC236}">
                <a16:creationId xmlns:a16="http://schemas.microsoft.com/office/drawing/2014/main" id="{732293EA-83F2-4C14-93EB-D6E3B0E24E55}"/>
              </a:ext>
            </a:extLst>
          </p:cNvPr>
          <p:cNvSpPr/>
          <p:nvPr userDrawn="1"/>
        </p:nvSpPr>
        <p:spPr>
          <a:xfrm>
            <a:off x="9436" y="6252882"/>
            <a:ext cx="12191999" cy="125058"/>
          </a:xfrm>
          <a:prstGeom prst="rect">
            <a:avLst/>
          </a:prstGeom>
          <a:solidFill>
            <a:srgbClr val="F0B938"/>
          </a:solidFill>
          <a:ln>
            <a:solidFill>
              <a:srgbClr val="F0B9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p>
        </p:txBody>
      </p:sp>
      <p:pic>
        <p:nvPicPr>
          <p:cNvPr id="16" name="Picture 15">
            <a:extLst>
              <a:ext uri="{FF2B5EF4-FFF2-40B4-BE49-F238E27FC236}">
                <a16:creationId xmlns:a16="http://schemas.microsoft.com/office/drawing/2014/main" id="{678C3769-0861-4213-AAC0-E75AC5C04CC9}"/>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9756" b="89431" l="9756" r="100000"/>
                    </a14:imgEffect>
                  </a14:imgLayer>
                </a14:imgProps>
              </a:ext>
              <a:ext uri="{28A0092B-C50C-407E-A947-70E740481C1C}">
                <a14:useLocalDpi xmlns:a14="http://schemas.microsoft.com/office/drawing/2010/main" val="0"/>
              </a:ext>
            </a:extLst>
          </a:blip>
          <a:stretch>
            <a:fillRect/>
          </a:stretch>
        </p:blipFill>
        <p:spPr>
          <a:xfrm>
            <a:off x="322694" y="6464883"/>
            <a:ext cx="286906" cy="286906"/>
          </a:xfrm>
          <a:prstGeom prst="rect">
            <a:avLst/>
          </a:prstGeom>
        </p:spPr>
      </p:pic>
      <p:sp>
        <p:nvSpPr>
          <p:cNvPr id="17" name="TextBox 16">
            <a:extLst>
              <a:ext uri="{FF2B5EF4-FFF2-40B4-BE49-F238E27FC236}">
                <a16:creationId xmlns:a16="http://schemas.microsoft.com/office/drawing/2014/main" id="{D9BD17D4-626C-49DA-8707-A763C7291E23}"/>
              </a:ext>
            </a:extLst>
          </p:cNvPr>
          <p:cNvSpPr txBox="1"/>
          <p:nvPr userDrawn="1"/>
        </p:nvSpPr>
        <p:spPr>
          <a:xfrm>
            <a:off x="609601" y="6415246"/>
            <a:ext cx="2455333" cy="400110"/>
          </a:xfrm>
          <a:prstGeom prst="rect">
            <a:avLst/>
          </a:prstGeom>
          <a:noFill/>
        </p:spPr>
        <p:txBody>
          <a:bodyPr wrap="square" rtlCol="0">
            <a:spAutoFit/>
          </a:bodyPr>
          <a:lstStyle/>
          <a:p>
            <a:r>
              <a:rPr lang="en-US" sz="2000" b="0">
                <a:solidFill>
                  <a:schemeClr val="bg1"/>
                </a:solidFill>
              </a:rPr>
              <a:t>@</a:t>
            </a:r>
            <a:r>
              <a:rPr lang="en-US" sz="2000" b="0" err="1">
                <a:solidFill>
                  <a:schemeClr val="bg1"/>
                </a:solidFill>
              </a:rPr>
              <a:t>Mass_OSD</a:t>
            </a:r>
            <a:endParaRPr lang="en-US" sz="2000" b="0">
              <a:solidFill>
                <a:schemeClr val="bg1"/>
              </a:solidFill>
            </a:endParaRPr>
          </a:p>
        </p:txBody>
      </p:sp>
      <p:sp>
        <p:nvSpPr>
          <p:cNvPr id="18" name="TextBox 17">
            <a:extLst>
              <a:ext uri="{FF2B5EF4-FFF2-40B4-BE49-F238E27FC236}">
                <a16:creationId xmlns:a16="http://schemas.microsoft.com/office/drawing/2014/main" id="{1890E8BF-DA15-4E19-B063-9AAEB1E06A6F}"/>
              </a:ext>
            </a:extLst>
          </p:cNvPr>
          <p:cNvSpPr txBox="1"/>
          <p:nvPr userDrawn="1"/>
        </p:nvSpPr>
        <p:spPr>
          <a:xfrm>
            <a:off x="10354734" y="6413685"/>
            <a:ext cx="2455333" cy="400110"/>
          </a:xfrm>
          <a:prstGeom prst="rect">
            <a:avLst/>
          </a:prstGeom>
          <a:noFill/>
        </p:spPr>
        <p:txBody>
          <a:bodyPr wrap="square" rtlCol="0">
            <a:spAutoFit/>
          </a:bodyPr>
          <a:lstStyle/>
          <a:p>
            <a:r>
              <a:rPr lang="en-US" sz="2000" b="0">
                <a:solidFill>
                  <a:schemeClr val="bg1"/>
                </a:solidFill>
              </a:rPr>
              <a:t>mass.gov/</a:t>
            </a:r>
            <a:r>
              <a:rPr lang="en-US" sz="2000" b="0" err="1">
                <a:solidFill>
                  <a:schemeClr val="bg1"/>
                </a:solidFill>
              </a:rPr>
              <a:t>osd</a:t>
            </a:r>
            <a:endParaRPr lang="en-US" sz="2000" b="0">
              <a:solidFill>
                <a:schemeClr val="bg1"/>
              </a:solidFill>
            </a:endParaRPr>
          </a:p>
        </p:txBody>
      </p:sp>
      <p:pic>
        <p:nvPicPr>
          <p:cNvPr id="19" name="Picture 18">
            <a:extLst>
              <a:ext uri="{FF2B5EF4-FFF2-40B4-BE49-F238E27FC236}">
                <a16:creationId xmlns:a16="http://schemas.microsoft.com/office/drawing/2014/main" id="{4EBAA683-066C-4C07-ABBA-5F7AF1D6F8D7}"/>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670357" y="134471"/>
            <a:ext cx="2409585" cy="1086139"/>
          </a:xfrm>
          <a:prstGeom prst="rect">
            <a:avLst/>
          </a:prstGeom>
        </p:spPr>
      </p:pic>
      <p:sp>
        <p:nvSpPr>
          <p:cNvPr id="13" name="TextBox 12">
            <a:extLst>
              <a:ext uri="{FF2B5EF4-FFF2-40B4-BE49-F238E27FC236}">
                <a16:creationId xmlns:a16="http://schemas.microsoft.com/office/drawing/2014/main" id="{2D471A39-372F-4160-853F-A95B16708370}"/>
              </a:ext>
            </a:extLst>
          </p:cNvPr>
          <p:cNvSpPr txBox="1"/>
          <p:nvPr userDrawn="1"/>
        </p:nvSpPr>
        <p:spPr>
          <a:xfrm>
            <a:off x="5870112" y="6432824"/>
            <a:ext cx="470647" cy="363946"/>
          </a:xfrm>
          <a:prstGeom prst="rect">
            <a:avLst/>
          </a:prstGeom>
          <a:noFill/>
        </p:spPr>
        <p:txBody>
          <a:bodyPr wrap="square" rtlCol="0">
            <a:spAutoFit/>
          </a:bodyPr>
          <a:lstStyle/>
          <a:p>
            <a:fld id="{58477669-00E7-4C09-BB3B-226A6B3D1FD3}" type="slidenum">
              <a:rPr lang="en-US" sz="1765" b="1" smtClean="0">
                <a:solidFill>
                  <a:schemeClr val="bg1"/>
                </a:solidFill>
              </a:rPr>
              <a:t>‹#›</a:t>
            </a:fld>
            <a:endParaRPr lang="en-US" sz="1765" b="1">
              <a:solidFill>
                <a:schemeClr val="bg1"/>
              </a:solidFill>
            </a:endParaRPr>
          </a:p>
        </p:txBody>
      </p:sp>
    </p:spTree>
    <p:extLst>
      <p:ext uri="{BB962C8B-B14F-4D97-AF65-F5344CB8AC3E}">
        <p14:creationId xmlns:p14="http://schemas.microsoft.com/office/powerpoint/2010/main" val="3413141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5"/>
            <a:ext cx="10972800" cy="276999"/>
          </a:xfrm>
        </p:spPr>
        <p:txBody>
          <a:bodyPr lIns="0" tIns="0" rIns="0" bIns="0"/>
          <a:lstStyle>
            <a:lvl1pPr>
              <a:defRPr/>
            </a:lvl1pPr>
          </a:lstStyle>
          <a:p>
            <a:endParaRPr/>
          </a:p>
        </p:txBody>
      </p:sp>
      <p:sp>
        <p:nvSpPr>
          <p:cNvPr id="6" name="Right Triangle 5">
            <a:extLst>
              <a:ext uri="{FF2B5EF4-FFF2-40B4-BE49-F238E27FC236}">
                <a16:creationId xmlns:a16="http://schemas.microsoft.com/office/drawing/2014/main" id="{E49C6981-D08E-4814-9C18-CECFCC238FF2}"/>
              </a:ext>
            </a:extLst>
          </p:cNvPr>
          <p:cNvSpPr/>
          <p:nvPr userDrawn="1"/>
        </p:nvSpPr>
        <p:spPr>
          <a:xfrm rot="16200000">
            <a:off x="2864696" y="-2949364"/>
            <a:ext cx="6377940" cy="12276667"/>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 name="Right Triangle 6">
            <a:extLst>
              <a:ext uri="{FF2B5EF4-FFF2-40B4-BE49-F238E27FC236}">
                <a16:creationId xmlns:a16="http://schemas.microsoft.com/office/drawing/2014/main" id="{D7117C1A-8B60-4A4A-9417-9389AD69C5B8}"/>
              </a:ext>
            </a:extLst>
          </p:cNvPr>
          <p:cNvSpPr/>
          <p:nvPr userDrawn="1"/>
        </p:nvSpPr>
        <p:spPr>
          <a:xfrm rot="10800000">
            <a:off x="5080000" y="3543"/>
            <a:ext cx="7112000" cy="4232286"/>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0" name="Rectangle 9">
            <a:extLst>
              <a:ext uri="{FF2B5EF4-FFF2-40B4-BE49-F238E27FC236}">
                <a16:creationId xmlns:a16="http://schemas.microsoft.com/office/drawing/2014/main" id="{E56F4FDA-D2A0-466D-B35F-A96543F79D28}"/>
              </a:ext>
            </a:extLst>
          </p:cNvPr>
          <p:cNvSpPr/>
          <p:nvPr userDrawn="1"/>
        </p:nvSpPr>
        <p:spPr>
          <a:xfrm>
            <a:off x="9436" y="6252882"/>
            <a:ext cx="12191999" cy="125058"/>
          </a:xfrm>
          <a:prstGeom prst="rect">
            <a:avLst/>
          </a:prstGeom>
          <a:solidFill>
            <a:srgbClr val="F0B938"/>
          </a:solidFill>
          <a:ln>
            <a:solidFill>
              <a:srgbClr val="F0B9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p>
        </p:txBody>
      </p:sp>
      <p:pic>
        <p:nvPicPr>
          <p:cNvPr id="11" name="Picture 10">
            <a:extLst>
              <a:ext uri="{FF2B5EF4-FFF2-40B4-BE49-F238E27FC236}">
                <a16:creationId xmlns:a16="http://schemas.microsoft.com/office/drawing/2014/main" id="{0BF3132F-F9D9-463D-82BD-5114288B5437}"/>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9756" b="89431" l="9756" r="100000"/>
                    </a14:imgEffect>
                  </a14:imgLayer>
                </a14:imgProps>
              </a:ext>
              <a:ext uri="{28A0092B-C50C-407E-A947-70E740481C1C}">
                <a14:useLocalDpi xmlns:a14="http://schemas.microsoft.com/office/drawing/2010/main" val="0"/>
              </a:ext>
            </a:extLst>
          </a:blip>
          <a:stretch>
            <a:fillRect/>
          </a:stretch>
        </p:blipFill>
        <p:spPr>
          <a:xfrm>
            <a:off x="322694" y="6464883"/>
            <a:ext cx="286906" cy="286906"/>
          </a:xfrm>
          <a:prstGeom prst="rect">
            <a:avLst/>
          </a:prstGeom>
        </p:spPr>
      </p:pic>
      <p:sp>
        <p:nvSpPr>
          <p:cNvPr id="12" name="TextBox 11">
            <a:extLst>
              <a:ext uri="{FF2B5EF4-FFF2-40B4-BE49-F238E27FC236}">
                <a16:creationId xmlns:a16="http://schemas.microsoft.com/office/drawing/2014/main" id="{EE19A646-3FDA-46F8-A293-BC59799F3424}"/>
              </a:ext>
            </a:extLst>
          </p:cNvPr>
          <p:cNvSpPr txBox="1"/>
          <p:nvPr userDrawn="1"/>
        </p:nvSpPr>
        <p:spPr>
          <a:xfrm>
            <a:off x="609601" y="6415246"/>
            <a:ext cx="2455333" cy="400110"/>
          </a:xfrm>
          <a:prstGeom prst="rect">
            <a:avLst/>
          </a:prstGeom>
          <a:noFill/>
        </p:spPr>
        <p:txBody>
          <a:bodyPr wrap="square" rtlCol="0">
            <a:spAutoFit/>
          </a:bodyPr>
          <a:lstStyle/>
          <a:p>
            <a:r>
              <a:rPr lang="en-US" sz="2000" b="0">
                <a:solidFill>
                  <a:schemeClr val="bg1"/>
                </a:solidFill>
              </a:rPr>
              <a:t>@</a:t>
            </a:r>
            <a:r>
              <a:rPr lang="en-US" sz="2000" b="0" err="1">
                <a:solidFill>
                  <a:schemeClr val="bg1"/>
                </a:solidFill>
              </a:rPr>
              <a:t>Mass_OSD</a:t>
            </a:r>
            <a:endParaRPr lang="en-US" sz="2000" b="0">
              <a:solidFill>
                <a:schemeClr val="bg1"/>
              </a:solidFill>
            </a:endParaRPr>
          </a:p>
        </p:txBody>
      </p:sp>
      <p:sp>
        <p:nvSpPr>
          <p:cNvPr id="13" name="TextBox 12">
            <a:extLst>
              <a:ext uri="{FF2B5EF4-FFF2-40B4-BE49-F238E27FC236}">
                <a16:creationId xmlns:a16="http://schemas.microsoft.com/office/drawing/2014/main" id="{05AEA7ED-8485-4C7C-B100-EAD2248E6E22}"/>
              </a:ext>
            </a:extLst>
          </p:cNvPr>
          <p:cNvSpPr txBox="1"/>
          <p:nvPr userDrawn="1"/>
        </p:nvSpPr>
        <p:spPr>
          <a:xfrm>
            <a:off x="10354734" y="6413685"/>
            <a:ext cx="2455333" cy="400110"/>
          </a:xfrm>
          <a:prstGeom prst="rect">
            <a:avLst/>
          </a:prstGeom>
          <a:noFill/>
        </p:spPr>
        <p:txBody>
          <a:bodyPr wrap="square" rtlCol="0">
            <a:spAutoFit/>
          </a:bodyPr>
          <a:lstStyle/>
          <a:p>
            <a:r>
              <a:rPr lang="en-US" sz="2000" b="0">
                <a:solidFill>
                  <a:schemeClr val="bg1"/>
                </a:solidFill>
              </a:rPr>
              <a:t>mass.gov/</a:t>
            </a:r>
            <a:r>
              <a:rPr lang="en-US" sz="2000" b="0" err="1">
                <a:solidFill>
                  <a:schemeClr val="bg1"/>
                </a:solidFill>
              </a:rPr>
              <a:t>osd</a:t>
            </a:r>
            <a:endParaRPr lang="en-US" sz="2000" b="0">
              <a:solidFill>
                <a:schemeClr val="bg1"/>
              </a:solidFill>
            </a:endParaRPr>
          </a:p>
        </p:txBody>
      </p:sp>
      <p:pic>
        <p:nvPicPr>
          <p:cNvPr id="14" name="Picture 13">
            <a:extLst>
              <a:ext uri="{FF2B5EF4-FFF2-40B4-BE49-F238E27FC236}">
                <a16:creationId xmlns:a16="http://schemas.microsoft.com/office/drawing/2014/main" id="{C10BE011-B9BB-4D56-832F-1DC6C08882B7}"/>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670357" y="134471"/>
            <a:ext cx="2409585" cy="1086139"/>
          </a:xfrm>
          <a:prstGeom prst="rect">
            <a:avLst/>
          </a:prstGeom>
        </p:spPr>
      </p:pic>
      <p:sp>
        <p:nvSpPr>
          <p:cNvPr id="15" name="TextBox 14">
            <a:extLst>
              <a:ext uri="{FF2B5EF4-FFF2-40B4-BE49-F238E27FC236}">
                <a16:creationId xmlns:a16="http://schemas.microsoft.com/office/drawing/2014/main" id="{9E178024-E20A-41A9-9508-FE544CC54B24}"/>
              </a:ext>
            </a:extLst>
          </p:cNvPr>
          <p:cNvSpPr txBox="1"/>
          <p:nvPr userDrawn="1"/>
        </p:nvSpPr>
        <p:spPr>
          <a:xfrm>
            <a:off x="5870112" y="6432824"/>
            <a:ext cx="470647" cy="363946"/>
          </a:xfrm>
          <a:prstGeom prst="rect">
            <a:avLst/>
          </a:prstGeom>
          <a:noFill/>
        </p:spPr>
        <p:txBody>
          <a:bodyPr wrap="square" rtlCol="0">
            <a:spAutoFit/>
          </a:bodyPr>
          <a:lstStyle/>
          <a:p>
            <a:fld id="{58477669-00E7-4C09-BB3B-226A6B3D1FD3}" type="slidenum">
              <a:rPr lang="en-US" sz="1765" b="1" smtClean="0">
                <a:solidFill>
                  <a:schemeClr val="bg1"/>
                </a:solidFill>
              </a:rPr>
              <a:t>‹#›</a:t>
            </a:fld>
            <a:endParaRPr lang="en-US" sz="1765" b="1">
              <a:solidFill>
                <a:schemeClr val="bg1"/>
              </a:solidFill>
            </a:endParaRPr>
          </a:p>
        </p:txBody>
      </p:sp>
    </p:spTree>
    <p:extLst>
      <p:ext uri="{BB962C8B-B14F-4D97-AF65-F5344CB8AC3E}">
        <p14:creationId xmlns:p14="http://schemas.microsoft.com/office/powerpoint/2010/main" val="4489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5951C79B-0575-456E-AD84-50EA2A80CB55}"/>
              </a:ext>
            </a:extLst>
          </p:cNvPr>
          <p:cNvSpPr/>
          <p:nvPr userDrawn="1"/>
        </p:nvSpPr>
        <p:spPr>
          <a:xfrm rot="16200000">
            <a:off x="2864696" y="-2949364"/>
            <a:ext cx="6377940" cy="12276667"/>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ight Triangle 5">
            <a:extLst>
              <a:ext uri="{FF2B5EF4-FFF2-40B4-BE49-F238E27FC236}">
                <a16:creationId xmlns:a16="http://schemas.microsoft.com/office/drawing/2014/main" id="{D1AC1412-149F-4AC6-9ECA-D1DA5662CD19}"/>
              </a:ext>
            </a:extLst>
          </p:cNvPr>
          <p:cNvSpPr/>
          <p:nvPr userDrawn="1"/>
        </p:nvSpPr>
        <p:spPr>
          <a:xfrm rot="10800000">
            <a:off x="5080000" y="3543"/>
            <a:ext cx="7112000" cy="4232286"/>
          </a:xfrm>
          <a:prstGeom prst="rtTriangle">
            <a:avLst/>
          </a:prstGeom>
          <a:solidFill>
            <a:srgbClr val="0094DA">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 name="Rectangle 8">
            <a:extLst>
              <a:ext uri="{FF2B5EF4-FFF2-40B4-BE49-F238E27FC236}">
                <a16:creationId xmlns:a16="http://schemas.microsoft.com/office/drawing/2014/main" id="{C085055B-D785-43BD-97B7-2F43BF41F28F}"/>
              </a:ext>
            </a:extLst>
          </p:cNvPr>
          <p:cNvSpPr/>
          <p:nvPr userDrawn="1"/>
        </p:nvSpPr>
        <p:spPr>
          <a:xfrm>
            <a:off x="9436" y="6252882"/>
            <a:ext cx="12191999" cy="125058"/>
          </a:xfrm>
          <a:prstGeom prst="rect">
            <a:avLst/>
          </a:prstGeom>
          <a:solidFill>
            <a:srgbClr val="F0B938"/>
          </a:solidFill>
          <a:ln>
            <a:solidFill>
              <a:srgbClr val="F0B9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p>
        </p:txBody>
      </p:sp>
      <p:pic>
        <p:nvPicPr>
          <p:cNvPr id="10" name="Picture 9">
            <a:extLst>
              <a:ext uri="{FF2B5EF4-FFF2-40B4-BE49-F238E27FC236}">
                <a16:creationId xmlns:a16="http://schemas.microsoft.com/office/drawing/2014/main" id="{D461B3B3-9395-459C-91DC-AF6790E377DC}"/>
              </a:ext>
            </a:extLst>
          </p:cNvPr>
          <p:cNvPicPr>
            <a:picLocks noChangeAspect="1"/>
          </p:cNvPicPr>
          <p:nvPr userDrawn="1"/>
        </p:nvPicPr>
        <p:blipFill>
          <a:blip r:embed="rId2" cstate="print">
            <a:extLst>
              <a:ext uri="{BEBA8EAE-BF5A-486C-A8C5-ECC9F3942E4B}">
                <a14:imgProps xmlns:a14="http://schemas.microsoft.com/office/drawing/2010/main">
                  <a14:imgLayer r:embed="rId3">
                    <a14:imgEffect>
                      <a14:backgroundRemoval t="9756" b="89431" l="9756" r="100000"/>
                    </a14:imgEffect>
                  </a14:imgLayer>
                </a14:imgProps>
              </a:ext>
              <a:ext uri="{28A0092B-C50C-407E-A947-70E740481C1C}">
                <a14:useLocalDpi xmlns:a14="http://schemas.microsoft.com/office/drawing/2010/main" val="0"/>
              </a:ext>
            </a:extLst>
          </a:blip>
          <a:stretch>
            <a:fillRect/>
          </a:stretch>
        </p:blipFill>
        <p:spPr>
          <a:xfrm>
            <a:off x="322694" y="6464883"/>
            <a:ext cx="286906" cy="286906"/>
          </a:xfrm>
          <a:prstGeom prst="rect">
            <a:avLst/>
          </a:prstGeom>
        </p:spPr>
      </p:pic>
      <p:sp>
        <p:nvSpPr>
          <p:cNvPr id="11" name="TextBox 10">
            <a:extLst>
              <a:ext uri="{FF2B5EF4-FFF2-40B4-BE49-F238E27FC236}">
                <a16:creationId xmlns:a16="http://schemas.microsoft.com/office/drawing/2014/main" id="{7CAC890F-9984-4E3C-BF24-68DC0C0CE641}"/>
              </a:ext>
            </a:extLst>
          </p:cNvPr>
          <p:cNvSpPr txBox="1"/>
          <p:nvPr userDrawn="1"/>
        </p:nvSpPr>
        <p:spPr>
          <a:xfrm>
            <a:off x="609601" y="6415246"/>
            <a:ext cx="2455333" cy="400110"/>
          </a:xfrm>
          <a:prstGeom prst="rect">
            <a:avLst/>
          </a:prstGeom>
          <a:noFill/>
        </p:spPr>
        <p:txBody>
          <a:bodyPr wrap="square" rtlCol="0">
            <a:spAutoFit/>
          </a:bodyPr>
          <a:lstStyle/>
          <a:p>
            <a:r>
              <a:rPr lang="en-US" sz="2000" b="0">
                <a:solidFill>
                  <a:schemeClr val="bg1"/>
                </a:solidFill>
              </a:rPr>
              <a:t>@</a:t>
            </a:r>
            <a:r>
              <a:rPr lang="en-US" sz="2000" b="0" err="1">
                <a:solidFill>
                  <a:schemeClr val="bg1"/>
                </a:solidFill>
              </a:rPr>
              <a:t>Mass_OSD</a:t>
            </a:r>
            <a:endParaRPr lang="en-US" sz="2000" b="0">
              <a:solidFill>
                <a:schemeClr val="bg1"/>
              </a:solidFill>
            </a:endParaRPr>
          </a:p>
        </p:txBody>
      </p:sp>
      <p:sp>
        <p:nvSpPr>
          <p:cNvPr id="12" name="TextBox 11">
            <a:extLst>
              <a:ext uri="{FF2B5EF4-FFF2-40B4-BE49-F238E27FC236}">
                <a16:creationId xmlns:a16="http://schemas.microsoft.com/office/drawing/2014/main" id="{C0788815-604D-40D7-AD93-0C841376BD95}"/>
              </a:ext>
            </a:extLst>
          </p:cNvPr>
          <p:cNvSpPr txBox="1"/>
          <p:nvPr userDrawn="1"/>
        </p:nvSpPr>
        <p:spPr>
          <a:xfrm>
            <a:off x="10354734" y="6413685"/>
            <a:ext cx="2455333" cy="400110"/>
          </a:xfrm>
          <a:prstGeom prst="rect">
            <a:avLst/>
          </a:prstGeom>
          <a:noFill/>
        </p:spPr>
        <p:txBody>
          <a:bodyPr wrap="square" rtlCol="0">
            <a:spAutoFit/>
          </a:bodyPr>
          <a:lstStyle/>
          <a:p>
            <a:r>
              <a:rPr lang="en-US" sz="2000" b="0">
                <a:solidFill>
                  <a:schemeClr val="bg1"/>
                </a:solidFill>
              </a:rPr>
              <a:t>mass.gov/</a:t>
            </a:r>
            <a:r>
              <a:rPr lang="en-US" sz="2000" b="0" err="1">
                <a:solidFill>
                  <a:schemeClr val="bg1"/>
                </a:solidFill>
              </a:rPr>
              <a:t>osd</a:t>
            </a:r>
            <a:endParaRPr lang="en-US" sz="2000" b="0">
              <a:solidFill>
                <a:schemeClr val="bg1"/>
              </a:solidFill>
            </a:endParaRPr>
          </a:p>
        </p:txBody>
      </p:sp>
      <p:pic>
        <p:nvPicPr>
          <p:cNvPr id="13" name="Picture 12">
            <a:extLst>
              <a:ext uri="{FF2B5EF4-FFF2-40B4-BE49-F238E27FC236}">
                <a16:creationId xmlns:a16="http://schemas.microsoft.com/office/drawing/2014/main" id="{8C545EFD-3FFB-45CB-96EE-9130229293C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670357" y="134471"/>
            <a:ext cx="2409585" cy="1086139"/>
          </a:xfrm>
          <a:prstGeom prst="rect">
            <a:avLst/>
          </a:prstGeom>
        </p:spPr>
      </p:pic>
      <p:sp>
        <p:nvSpPr>
          <p:cNvPr id="14" name="TextBox 13">
            <a:extLst>
              <a:ext uri="{FF2B5EF4-FFF2-40B4-BE49-F238E27FC236}">
                <a16:creationId xmlns:a16="http://schemas.microsoft.com/office/drawing/2014/main" id="{5D37B896-E331-4BC0-B22E-5657BE77EB3A}"/>
              </a:ext>
            </a:extLst>
          </p:cNvPr>
          <p:cNvSpPr txBox="1"/>
          <p:nvPr userDrawn="1"/>
        </p:nvSpPr>
        <p:spPr>
          <a:xfrm>
            <a:off x="5870112" y="6432824"/>
            <a:ext cx="470647" cy="363946"/>
          </a:xfrm>
          <a:prstGeom prst="rect">
            <a:avLst/>
          </a:prstGeom>
          <a:noFill/>
        </p:spPr>
        <p:txBody>
          <a:bodyPr wrap="square" rtlCol="0">
            <a:spAutoFit/>
          </a:bodyPr>
          <a:lstStyle/>
          <a:p>
            <a:fld id="{58477669-00E7-4C09-BB3B-226A6B3D1FD3}" type="slidenum">
              <a:rPr lang="en-US" sz="1765" b="1" smtClean="0">
                <a:solidFill>
                  <a:schemeClr val="bg1"/>
                </a:solidFill>
              </a:rPr>
              <a:t>‹#›</a:t>
            </a:fld>
            <a:endParaRPr lang="en-US" sz="1765" b="1">
              <a:solidFill>
                <a:schemeClr val="bg1"/>
              </a:solidFill>
            </a:endParaRPr>
          </a:p>
        </p:txBody>
      </p:sp>
    </p:spTree>
    <p:extLst>
      <p:ext uri="{BB962C8B-B14F-4D97-AF65-F5344CB8AC3E}">
        <p14:creationId xmlns:p14="http://schemas.microsoft.com/office/powerpoint/2010/main" val="16150648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9C2DAE-AFA2-4249-951B-32DCB546517A}"/>
              </a:ext>
            </a:extLst>
          </p:cNvPr>
          <p:cNvSpPr/>
          <p:nvPr userDrawn="1"/>
        </p:nvSpPr>
        <p:spPr>
          <a:xfrm>
            <a:off x="304790" y="3163152"/>
            <a:ext cx="11499143" cy="2275174"/>
          </a:xfrm>
          <a:prstGeom prst="rect">
            <a:avLst/>
          </a:prstGeom>
          <a:solidFill>
            <a:srgbClr val="2D4E7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Title 1"/>
          <p:cNvSpPr>
            <a:spLocks noGrp="1"/>
          </p:cNvSpPr>
          <p:nvPr>
            <p:ph type="ctrTitle" hasCustomPrompt="1"/>
          </p:nvPr>
        </p:nvSpPr>
        <p:spPr>
          <a:xfrm>
            <a:off x="513438" y="5518020"/>
            <a:ext cx="11107721" cy="499748"/>
          </a:xfrm>
          <a:prstGeom prst="rect">
            <a:avLst/>
          </a:prstGeom>
        </p:spPr>
        <p:txBody>
          <a:bodyPr>
            <a:noAutofit/>
          </a:bodyPr>
          <a:lstStyle>
            <a:lvl1pPr algn="r">
              <a:defRPr sz="1400" b="1">
                <a:solidFill>
                  <a:schemeClr val="tx1"/>
                </a:solidFill>
                <a:latin typeface="Calibri" pitchFamily="34" charset="0"/>
                <a:cs typeface="Calibri" pitchFamily="34" charset="0"/>
              </a:defRPr>
            </a:lvl1pPr>
          </a:lstStyle>
          <a:p>
            <a:r>
              <a:rPr lang="en-US"/>
              <a:t>	</a:t>
            </a:r>
          </a:p>
        </p:txBody>
      </p:sp>
      <p:sp>
        <p:nvSpPr>
          <p:cNvPr id="12" name="Text Box 4"/>
          <p:cNvSpPr txBox="1">
            <a:spLocks noChangeArrowheads="1"/>
          </p:cNvSpPr>
          <p:nvPr userDrawn="1"/>
        </p:nvSpPr>
        <p:spPr bwMode="auto">
          <a:xfrm>
            <a:off x="6604000" y="6599047"/>
            <a:ext cx="5296848" cy="252095"/>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marL="0" marR="0" algn="r">
              <a:lnSpc>
                <a:spcPts val="900"/>
              </a:lnSpc>
              <a:spcBef>
                <a:spcPts val="0"/>
              </a:spcBef>
              <a:spcAft>
                <a:spcPts val="1000"/>
              </a:spcAft>
            </a:pPr>
            <a:r>
              <a:rPr lang="en-US" sz="800" b="0" i="1" spc="40">
                <a:solidFill>
                  <a:schemeClr val="accent1">
                    <a:lumMod val="75000"/>
                  </a:schemeClr>
                </a:solidFill>
                <a:effectLst/>
                <a:latin typeface="Calibri"/>
                <a:ea typeface="Calibri"/>
                <a:cs typeface="Times New Roman"/>
              </a:rPr>
              <a:t>© 2021 SUPPLIER DIVERSITY OFFICE. All Rights Reserved.</a:t>
            </a:r>
            <a:endParaRPr lang="en-US" sz="800" b="0" i="1">
              <a:solidFill>
                <a:schemeClr val="accent1">
                  <a:lumMod val="75000"/>
                </a:schemeClr>
              </a:solidFill>
              <a:effectLst/>
              <a:latin typeface="Calibri"/>
              <a:ea typeface="Calibri"/>
              <a:cs typeface="Times New Roman"/>
            </a:endParaRPr>
          </a:p>
        </p:txBody>
      </p:sp>
      <p:sp>
        <p:nvSpPr>
          <p:cNvPr id="13" name="Subtitle 2"/>
          <p:cNvSpPr txBox="1">
            <a:spLocks/>
          </p:cNvSpPr>
          <p:nvPr userDrawn="1"/>
        </p:nvSpPr>
        <p:spPr>
          <a:xfrm>
            <a:off x="-92949" y="1905003"/>
            <a:ext cx="12192000" cy="1178455"/>
          </a:xfrm>
          <a:prstGeom prst="rect">
            <a:avLst/>
          </a:prstGeom>
        </p:spPr>
        <p:txBody>
          <a:bodyPr>
            <a:noAutofit/>
          </a:bodyPr>
          <a:lstStyle>
            <a:lvl1pPr marL="0" indent="0" algn="l" defTabSz="914400" rtl="0" eaLnBrk="1" latinLnBrk="0" hangingPunct="1">
              <a:spcBef>
                <a:spcPts val="0"/>
              </a:spcBef>
              <a:buFont typeface="Arial" panose="020B0604020202020204" pitchFamily="34" charset="0"/>
              <a:buNone/>
              <a:defRPr sz="2000" kern="1200" cap="none" baseline="0">
                <a:solidFill>
                  <a:schemeClr val="tx1">
                    <a:lumMod val="50000"/>
                    <a:lumOff val="50000"/>
                  </a:schemeClr>
                </a:solidFill>
                <a:latin typeface="Calibri" pitchFamily="34" charset="0"/>
                <a:ea typeface="+mn-ea"/>
                <a:cs typeface="Calibri" pitchFamily="34" charset="0"/>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ctr"/>
            <a:r>
              <a:rPr lang="en-US" sz="3530" b="1" spc="200">
                <a:solidFill>
                  <a:schemeClr val="accent1">
                    <a:lumMod val="75000"/>
                  </a:schemeClr>
                </a:solidFill>
              </a:rPr>
              <a:t>Commonwealth of Massachusetts</a:t>
            </a:r>
          </a:p>
          <a:p>
            <a:pPr algn="ctr"/>
            <a:r>
              <a:rPr lang="en-US" sz="3530" b="1" spc="200">
                <a:solidFill>
                  <a:schemeClr val="accent1">
                    <a:lumMod val="75000"/>
                  </a:schemeClr>
                </a:solidFill>
              </a:rPr>
              <a:t> Supplier Diversity Office (SDO) </a:t>
            </a:r>
          </a:p>
        </p:txBody>
      </p:sp>
      <p:pic>
        <p:nvPicPr>
          <p:cNvPr id="4" name="Picture 3">
            <a:extLst>
              <a:ext uri="{FF2B5EF4-FFF2-40B4-BE49-F238E27FC236}">
                <a16:creationId xmlns:a16="http://schemas.microsoft.com/office/drawing/2014/main" id="{E94C54EA-6DF5-4579-BA49-1654C9C2C33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6667" b="18634"/>
          <a:stretch/>
        </p:blipFill>
        <p:spPr>
          <a:xfrm>
            <a:off x="9296400" y="2"/>
            <a:ext cx="2895600" cy="1922735"/>
          </a:xfrm>
          <a:prstGeom prst="rect">
            <a:avLst/>
          </a:prstGeom>
        </p:spPr>
      </p:pic>
      <p:pic>
        <p:nvPicPr>
          <p:cNvPr id="8" name="Picture 7">
            <a:extLst>
              <a:ext uri="{FF2B5EF4-FFF2-40B4-BE49-F238E27FC236}">
                <a16:creationId xmlns:a16="http://schemas.microsoft.com/office/drawing/2014/main" id="{014960A7-C17B-4413-BF93-E582A0984B67}"/>
              </a:ext>
            </a:extLst>
          </p:cNvPr>
          <p:cNvPicPr>
            <a:picLocks noChangeAspect="1"/>
          </p:cNvPicPr>
          <p:nvPr userDrawn="1"/>
        </p:nvPicPr>
        <p:blipFill>
          <a:blip r:embed="rId3"/>
          <a:stretch>
            <a:fillRect/>
          </a:stretch>
        </p:blipFill>
        <p:spPr>
          <a:xfrm>
            <a:off x="409721" y="3354155"/>
            <a:ext cx="11315157" cy="1890199"/>
          </a:xfrm>
          <a:prstGeom prst="rect">
            <a:avLst/>
          </a:prstGeom>
        </p:spPr>
      </p:pic>
    </p:spTree>
    <p:extLst>
      <p:ext uri="{BB962C8B-B14F-4D97-AF65-F5344CB8AC3E}">
        <p14:creationId xmlns:p14="http://schemas.microsoft.com/office/powerpoint/2010/main" val="1482181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7C15586-0C2B-479E-BCCE-7E82E14AD624}"/>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6667" b="18634"/>
          <a:stretch/>
        </p:blipFill>
        <p:spPr>
          <a:xfrm>
            <a:off x="9220200" y="2"/>
            <a:ext cx="2971800" cy="2021337"/>
          </a:xfrm>
          <a:prstGeom prst="rect">
            <a:avLst/>
          </a:prstGeom>
        </p:spPr>
      </p:pic>
      <p:sp>
        <p:nvSpPr>
          <p:cNvPr id="12" name="Title 1"/>
          <p:cNvSpPr>
            <a:spLocks noGrp="1"/>
          </p:cNvSpPr>
          <p:nvPr>
            <p:ph type="title" hasCustomPrompt="1"/>
          </p:nvPr>
        </p:nvSpPr>
        <p:spPr>
          <a:xfrm>
            <a:off x="508000" y="465614"/>
            <a:ext cx="7924800" cy="598553"/>
          </a:xfrm>
          <a:prstGeom prst="rect">
            <a:avLst/>
          </a:prstGeom>
        </p:spPr>
        <p:txBody>
          <a:bodyPr>
            <a:normAutofit/>
          </a:bodyPr>
          <a:lstStyle>
            <a:lvl1pPr algn="l">
              <a:defRPr sz="3200" baseline="0">
                <a:solidFill>
                  <a:srgbClr val="00476D"/>
                </a:solidFill>
                <a:latin typeface="Calibri" pitchFamily="34" charset="0"/>
                <a:cs typeface="Calibri" pitchFamily="34" charset="0"/>
              </a:defRPr>
            </a:lvl1pPr>
          </a:lstStyle>
          <a:p>
            <a:r>
              <a:rPr lang="en-US" dirty="0"/>
              <a:t>Content page title</a:t>
            </a:r>
          </a:p>
        </p:txBody>
      </p:sp>
      <p:sp>
        <p:nvSpPr>
          <p:cNvPr id="13" name="Subtitle 2"/>
          <p:cNvSpPr>
            <a:spLocks noGrp="1"/>
          </p:cNvSpPr>
          <p:nvPr>
            <p:ph type="subTitle" idx="11" hasCustomPrompt="1"/>
          </p:nvPr>
        </p:nvSpPr>
        <p:spPr>
          <a:xfrm>
            <a:off x="509918" y="1193803"/>
            <a:ext cx="8026400" cy="380999"/>
          </a:xfrm>
          <a:prstGeom prst="rect">
            <a:avLst/>
          </a:prstGeom>
        </p:spPr>
        <p:txBody>
          <a:bodyPr>
            <a:normAutofit/>
          </a:bodyPr>
          <a:lstStyle>
            <a:lvl1pPr marL="0" indent="0" algn="l">
              <a:buNone/>
              <a:defRPr sz="1800" cap="none" baseline="0">
                <a:solidFill>
                  <a:schemeClr val="accent1">
                    <a:lumMod val="75000"/>
                  </a:schemeClr>
                </a:solidFill>
                <a:latin typeface="Calibri" pitchFamily="34" charset="0"/>
                <a:cs typeface="Calibri" pitchFamily="34" charset="0"/>
              </a:defRPr>
            </a:lvl1pPr>
            <a:lvl2pPr marL="457211" indent="0" algn="ctr">
              <a:buNone/>
              <a:defRPr>
                <a:solidFill>
                  <a:schemeClr val="tx1">
                    <a:tint val="75000"/>
                  </a:schemeClr>
                </a:solidFill>
              </a:defRPr>
            </a:lvl2pPr>
            <a:lvl3pPr marL="914422" indent="0" algn="ctr">
              <a:buNone/>
              <a:defRPr>
                <a:solidFill>
                  <a:schemeClr val="tx1">
                    <a:tint val="75000"/>
                  </a:schemeClr>
                </a:solidFill>
              </a:defRPr>
            </a:lvl3pPr>
            <a:lvl4pPr marL="1371633" indent="0" algn="ctr">
              <a:buNone/>
              <a:defRPr>
                <a:solidFill>
                  <a:schemeClr val="tx1">
                    <a:tint val="75000"/>
                  </a:schemeClr>
                </a:solidFill>
              </a:defRPr>
            </a:lvl4pPr>
            <a:lvl5pPr marL="1828844" indent="0" algn="ctr">
              <a:buNone/>
              <a:defRPr>
                <a:solidFill>
                  <a:schemeClr val="tx1">
                    <a:tint val="75000"/>
                  </a:schemeClr>
                </a:solidFill>
              </a:defRPr>
            </a:lvl5pPr>
            <a:lvl6pPr marL="2286055" indent="0" algn="ctr">
              <a:buNone/>
              <a:defRPr>
                <a:solidFill>
                  <a:schemeClr val="tx1">
                    <a:tint val="75000"/>
                  </a:schemeClr>
                </a:solidFill>
              </a:defRPr>
            </a:lvl6pPr>
            <a:lvl7pPr marL="2743266" indent="0" algn="ctr">
              <a:buNone/>
              <a:defRPr>
                <a:solidFill>
                  <a:schemeClr val="tx1">
                    <a:tint val="75000"/>
                  </a:schemeClr>
                </a:solidFill>
              </a:defRPr>
            </a:lvl7pPr>
            <a:lvl8pPr marL="3200476" indent="0" algn="ctr">
              <a:buNone/>
              <a:defRPr>
                <a:solidFill>
                  <a:schemeClr val="tx1">
                    <a:tint val="75000"/>
                  </a:schemeClr>
                </a:solidFill>
              </a:defRPr>
            </a:lvl8pPr>
            <a:lvl9pPr marL="3657687" indent="0" algn="ctr">
              <a:buNone/>
              <a:defRPr>
                <a:solidFill>
                  <a:schemeClr val="tx1">
                    <a:tint val="75000"/>
                  </a:schemeClr>
                </a:solidFill>
              </a:defRPr>
            </a:lvl9pPr>
          </a:lstStyle>
          <a:p>
            <a:r>
              <a:rPr lang="en-US" dirty="0"/>
              <a:t>Subtitle content</a:t>
            </a:r>
          </a:p>
        </p:txBody>
      </p:sp>
      <p:sp>
        <p:nvSpPr>
          <p:cNvPr id="2" name="TextBox 1"/>
          <p:cNvSpPr txBox="1"/>
          <p:nvPr userDrawn="1"/>
        </p:nvSpPr>
        <p:spPr>
          <a:xfrm>
            <a:off x="5588001" y="6447634"/>
            <a:ext cx="711200" cy="307777"/>
          </a:xfrm>
          <a:prstGeom prst="rect">
            <a:avLst/>
          </a:prstGeom>
          <a:noFill/>
        </p:spPr>
        <p:txBody>
          <a:bodyPr wrap="square" rtlCol="0">
            <a:spAutoFit/>
          </a:bodyPr>
          <a:lstStyle/>
          <a:p>
            <a:pPr algn="ctr"/>
            <a:fld id="{A4987234-C28F-43E1-9462-87890459B476}" type="slidenum">
              <a:rPr lang="en-US" sz="1400" smtClean="0">
                <a:solidFill>
                  <a:schemeClr val="accent1">
                    <a:lumMod val="75000"/>
                  </a:schemeClr>
                </a:solidFill>
              </a:rPr>
              <a:pPr algn="ctr"/>
              <a:t>‹#›</a:t>
            </a:fld>
            <a:endParaRPr lang="en-US" sz="1400" dirty="0">
              <a:solidFill>
                <a:schemeClr val="accent1">
                  <a:lumMod val="75000"/>
                </a:schemeClr>
              </a:solidFill>
            </a:endParaRPr>
          </a:p>
        </p:txBody>
      </p:sp>
    </p:spTree>
    <p:extLst>
      <p:ext uri="{BB962C8B-B14F-4D97-AF65-F5344CB8AC3E}">
        <p14:creationId xmlns:p14="http://schemas.microsoft.com/office/powerpoint/2010/main" val="1721999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2_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7C15586-0C2B-479E-BCCE-7E82E14AD624}"/>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6667" b="18634"/>
          <a:stretch/>
        </p:blipFill>
        <p:spPr>
          <a:xfrm>
            <a:off x="9220200" y="3"/>
            <a:ext cx="2971800" cy="2021337"/>
          </a:xfrm>
          <a:prstGeom prst="rect">
            <a:avLst/>
          </a:prstGeom>
        </p:spPr>
      </p:pic>
      <p:sp>
        <p:nvSpPr>
          <p:cNvPr id="12" name="Title 1"/>
          <p:cNvSpPr>
            <a:spLocks noGrp="1"/>
          </p:cNvSpPr>
          <p:nvPr>
            <p:ph type="title" hasCustomPrompt="1"/>
          </p:nvPr>
        </p:nvSpPr>
        <p:spPr>
          <a:xfrm>
            <a:off x="508000" y="237012"/>
            <a:ext cx="7924800" cy="598553"/>
          </a:xfrm>
          <a:prstGeom prst="rect">
            <a:avLst/>
          </a:prstGeom>
        </p:spPr>
        <p:txBody>
          <a:bodyPr>
            <a:normAutofit/>
          </a:bodyPr>
          <a:lstStyle>
            <a:lvl1pPr algn="l">
              <a:defRPr sz="3200" b="1" baseline="0">
                <a:solidFill>
                  <a:srgbClr val="00476D"/>
                </a:solidFill>
                <a:latin typeface="Calibri" pitchFamily="34" charset="0"/>
                <a:cs typeface="Calibri" pitchFamily="34" charset="0"/>
              </a:defRPr>
            </a:lvl1pPr>
          </a:lstStyle>
          <a:p>
            <a:r>
              <a:rPr lang="en-US" dirty="0"/>
              <a:t>Content page title</a:t>
            </a:r>
          </a:p>
        </p:txBody>
      </p:sp>
      <p:sp>
        <p:nvSpPr>
          <p:cNvPr id="13" name="Subtitle 2"/>
          <p:cNvSpPr>
            <a:spLocks noGrp="1"/>
          </p:cNvSpPr>
          <p:nvPr>
            <p:ph type="subTitle" idx="11" hasCustomPrompt="1"/>
          </p:nvPr>
        </p:nvSpPr>
        <p:spPr>
          <a:xfrm>
            <a:off x="509919" y="965202"/>
            <a:ext cx="8026400" cy="380999"/>
          </a:xfrm>
          <a:prstGeom prst="rect">
            <a:avLst/>
          </a:prstGeom>
        </p:spPr>
        <p:txBody>
          <a:bodyPr>
            <a:normAutofit/>
          </a:bodyPr>
          <a:lstStyle>
            <a:lvl1pPr marL="0" indent="0" algn="l">
              <a:buNone/>
              <a:defRPr sz="1800" cap="none" baseline="0">
                <a:solidFill>
                  <a:schemeClr val="accent1">
                    <a:lumMod val="75000"/>
                  </a:schemeClr>
                </a:solidFill>
                <a:latin typeface="Calibri" pitchFamily="34" charset="0"/>
                <a:cs typeface="Calibri" pitchFamily="34" charset="0"/>
              </a:defRPr>
            </a:lvl1pPr>
            <a:lvl2pPr marL="457222" indent="0" algn="ctr">
              <a:buNone/>
              <a:defRPr>
                <a:solidFill>
                  <a:schemeClr val="tx1">
                    <a:tint val="75000"/>
                  </a:schemeClr>
                </a:solidFill>
              </a:defRPr>
            </a:lvl2pPr>
            <a:lvl3pPr marL="914443" indent="0" algn="ctr">
              <a:buNone/>
              <a:defRPr>
                <a:solidFill>
                  <a:schemeClr val="tx1">
                    <a:tint val="75000"/>
                  </a:schemeClr>
                </a:solidFill>
              </a:defRPr>
            </a:lvl3pPr>
            <a:lvl4pPr marL="1371666" indent="0" algn="ctr">
              <a:buNone/>
              <a:defRPr>
                <a:solidFill>
                  <a:schemeClr val="tx1">
                    <a:tint val="75000"/>
                  </a:schemeClr>
                </a:solidFill>
              </a:defRPr>
            </a:lvl4pPr>
            <a:lvl5pPr marL="1828888" indent="0" algn="ctr">
              <a:buNone/>
              <a:defRPr>
                <a:solidFill>
                  <a:schemeClr val="tx1">
                    <a:tint val="75000"/>
                  </a:schemeClr>
                </a:solidFill>
              </a:defRPr>
            </a:lvl5pPr>
            <a:lvl6pPr marL="2286110" indent="0" algn="ctr">
              <a:buNone/>
              <a:defRPr>
                <a:solidFill>
                  <a:schemeClr val="tx1">
                    <a:tint val="75000"/>
                  </a:schemeClr>
                </a:solidFill>
              </a:defRPr>
            </a:lvl6pPr>
            <a:lvl7pPr marL="2743331" indent="0" algn="ctr">
              <a:buNone/>
              <a:defRPr>
                <a:solidFill>
                  <a:schemeClr val="tx1">
                    <a:tint val="75000"/>
                  </a:schemeClr>
                </a:solidFill>
              </a:defRPr>
            </a:lvl7pPr>
            <a:lvl8pPr marL="3200552" indent="0" algn="ctr">
              <a:buNone/>
              <a:defRPr>
                <a:solidFill>
                  <a:schemeClr val="tx1">
                    <a:tint val="75000"/>
                  </a:schemeClr>
                </a:solidFill>
              </a:defRPr>
            </a:lvl8pPr>
            <a:lvl9pPr marL="3657775" indent="0" algn="ctr">
              <a:buNone/>
              <a:defRPr>
                <a:solidFill>
                  <a:schemeClr val="tx1">
                    <a:tint val="75000"/>
                  </a:schemeClr>
                </a:solidFill>
              </a:defRPr>
            </a:lvl9pPr>
          </a:lstStyle>
          <a:p>
            <a:r>
              <a:rPr lang="en-US" dirty="0"/>
              <a:t>Subtitle content</a:t>
            </a:r>
          </a:p>
        </p:txBody>
      </p:sp>
      <p:sp>
        <p:nvSpPr>
          <p:cNvPr id="2" name="TextBox 1"/>
          <p:cNvSpPr txBox="1"/>
          <p:nvPr userDrawn="1"/>
        </p:nvSpPr>
        <p:spPr>
          <a:xfrm>
            <a:off x="5588002" y="6447635"/>
            <a:ext cx="711200" cy="307777"/>
          </a:xfrm>
          <a:prstGeom prst="rect">
            <a:avLst/>
          </a:prstGeom>
          <a:noFill/>
        </p:spPr>
        <p:txBody>
          <a:bodyPr wrap="square" rtlCol="0">
            <a:spAutoFit/>
          </a:bodyPr>
          <a:lstStyle/>
          <a:p>
            <a:pPr algn="ctr"/>
            <a:fld id="{A4987234-C28F-43E1-9462-87890459B476}" type="slidenum">
              <a:rPr lang="en-US" sz="1400" smtClean="0">
                <a:solidFill>
                  <a:schemeClr val="accent1">
                    <a:lumMod val="75000"/>
                  </a:schemeClr>
                </a:solidFill>
              </a:rPr>
              <a:pPr algn="ctr"/>
              <a:t>‹#›</a:t>
            </a:fld>
            <a:endParaRPr lang="en-US" sz="1400" dirty="0">
              <a:solidFill>
                <a:schemeClr val="accent1">
                  <a:lumMod val="75000"/>
                </a:schemeClr>
              </a:solidFill>
            </a:endParaRPr>
          </a:p>
        </p:txBody>
      </p:sp>
      <p:sp>
        <p:nvSpPr>
          <p:cNvPr id="4" name="Text Placeholder 3">
            <a:extLst>
              <a:ext uri="{FF2B5EF4-FFF2-40B4-BE49-F238E27FC236}">
                <a16:creationId xmlns:a16="http://schemas.microsoft.com/office/drawing/2014/main" id="{5CA3EB2A-8AF4-4F92-BE42-BE3FBAFF01A5}"/>
              </a:ext>
            </a:extLst>
          </p:cNvPr>
          <p:cNvSpPr>
            <a:spLocks noGrp="1"/>
          </p:cNvSpPr>
          <p:nvPr>
            <p:ph type="body" sz="quarter" idx="12"/>
          </p:nvPr>
        </p:nvSpPr>
        <p:spPr>
          <a:xfrm>
            <a:off x="508000" y="1485901"/>
            <a:ext cx="10174288" cy="13849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23159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7A6FC0-EEBF-5A4F-AD76-6FBCD573FD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B264A94-C36A-DD4F-9050-383887A8A0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795F63-A700-E84D-88A9-39F7A0C70D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FF0E5-7423-2443-8382-421D6B54FECD}" type="datetime1">
              <a:rPr lang="en-US" smtClean="0"/>
              <a:t>7/6/2026</a:t>
            </a:fld>
            <a:endParaRPr lang="en-US"/>
          </a:p>
        </p:txBody>
      </p:sp>
      <p:sp>
        <p:nvSpPr>
          <p:cNvPr id="5" name="Footer Placeholder 4">
            <a:extLst>
              <a:ext uri="{FF2B5EF4-FFF2-40B4-BE49-F238E27FC236}">
                <a16:creationId xmlns:a16="http://schemas.microsoft.com/office/drawing/2014/main" id="{50C60F75-940D-3247-86B4-A50976BDDE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DE00E7-1E0C-B847-8C71-BDAA3940DE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3E75AD-A17F-B640-BDFA-33D864DFCB3D}" type="slidenum">
              <a:rPr lang="en-US" smtClean="0"/>
              <a:t>‹#›</a:t>
            </a:fld>
            <a:endParaRPr lang="en-US"/>
          </a:p>
        </p:txBody>
      </p:sp>
    </p:spTree>
    <p:extLst>
      <p:ext uri="{BB962C8B-B14F-4D97-AF65-F5344CB8AC3E}">
        <p14:creationId xmlns:p14="http://schemas.microsoft.com/office/powerpoint/2010/main" val="2484201585"/>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0" r:id="rId3"/>
    <p:sldLayoutId id="2147483653" r:id="rId4"/>
    <p:sldLayoutId id="2147483651" r:id="rId5"/>
    <p:sldLayoutId id="2147483654" r:id="rId6"/>
    <p:sldLayoutId id="2147483652" r:id="rId7"/>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374640"/>
            <a:ext cx="12192000" cy="483534"/>
          </a:xfrm>
          <a:custGeom>
            <a:avLst/>
            <a:gdLst/>
            <a:ahLst/>
            <a:cxnLst/>
            <a:rect l="l" t="t" r="r" b="b"/>
            <a:pathLst>
              <a:path w="10972800" h="548004">
                <a:moveTo>
                  <a:pt x="0" y="547814"/>
                </a:moveTo>
                <a:lnTo>
                  <a:pt x="10972800" y="547814"/>
                </a:lnTo>
                <a:lnTo>
                  <a:pt x="10972800" y="0"/>
                </a:lnTo>
                <a:lnTo>
                  <a:pt x="0" y="0"/>
                </a:lnTo>
                <a:lnTo>
                  <a:pt x="0" y="547814"/>
                </a:lnTo>
                <a:close/>
              </a:path>
            </a:pathLst>
          </a:custGeom>
          <a:solidFill>
            <a:srgbClr val="263B86"/>
          </a:solidFill>
        </p:spPr>
        <p:txBody>
          <a:bodyPr wrap="square" lIns="0" tIns="0" rIns="0" bIns="0" rtlCol="0"/>
          <a:lstStyle/>
          <a:p>
            <a:endParaRPr sz="2000"/>
          </a:p>
        </p:txBody>
      </p:sp>
      <p:sp>
        <p:nvSpPr>
          <p:cNvPr id="2" name="Holder 2"/>
          <p:cNvSpPr>
            <a:spLocks noGrp="1"/>
          </p:cNvSpPr>
          <p:nvPr>
            <p:ph type="title"/>
          </p:nvPr>
        </p:nvSpPr>
        <p:spPr>
          <a:xfrm>
            <a:off x="609600" y="274326"/>
            <a:ext cx="10972800"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609600" y="1577346"/>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6"/>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6"/>
            <a:ext cx="2804160" cy="276999"/>
          </a:xfrm>
          <a:prstGeom prst="rect">
            <a:avLst/>
          </a:prstGeom>
        </p:spPr>
        <p:txBody>
          <a:bodyPr wrap="square" lIns="0" tIns="0" rIns="0" bIns="0">
            <a:spAutoFit/>
          </a:bodyPr>
          <a:lstStyle>
            <a:lvl1pPr algn="l">
              <a:defRPr>
                <a:solidFill>
                  <a:schemeClr val="tx1">
                    <a:tint val="75000"/>
                  </a:schemeClr>
                </a:solidFill>
              </a:defRPr>
            </a:lvl1pPr>
          </a:lstStyle>
          <a:p>
            <a:fld id="{ABAB9F13-5725-4884-A662-A6FB512AD598}" type="datetime1">
              <a:rPr lang="en-US" smtClean="0"/>
              <a:t>7/6/2026</a:t>
            </a:fld>
            <a:endParaRPr lang="en-US"/>
          </a:p>
        </p:txBody>
      </p:sp>
      <p:sp>
        <p:nvSpPr>
          <p:cNvPr id="6" name="Holder 6"/>
          <p:cNvSpPr>
            <a:spLocks noGrp="1"/>
          </p:cNvSpPr>
          <p:nvPr>
            <p:ph type="sldNum" sz="quarter" idx="7"/>
          </p:nvPr>
        </p:nvSpPr>
        <p:spPr>
          <a:xfrm>
            <a:off x="8778240" y="6377946"/>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417338632"/>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Lst>
  <p:hf hdr="0" dt="0"/>
  <p:txStyles>
    <p:titleStyle>
      <a:lvl1pPr>
        <a:defRPr>
          <a:latin typeface="+mj-lt"/>
          <a:ea typeface="+mj-ea"/>
          <a:cs typeface="+mj-cs"/>
        </a:defRPr>
      </a:lvl1pPr>
    </p:titleStyle>
    <p:bodyStyle>
      <a:lvl1pPr marL="0">
        <a:defRPr>
          <a:latin typeface="+mn-lt"/>
          <a:ea typeface="+mn-ea"/>
          <a:cs typeface="+mn-cs"/>
        </a:defRPr>
      </a:lvl1pPr>
      <a:lvl2pPr marL="508049">
        <a:defRPr>
          <a:latin typeface="+mn-lt"/>
          <a:ea typeface="+mn-ea"/>
          <a:cs typeface="+mn-cs"/>
        </a:defRPr>
      </a:lvl2pPr>
      <a:lvl3pPr marL="1016097">
        <a:defRPr>
          <a:latin typeface="+mn-lt"/>
          <a:ea typeface="+mn-ea"/>
          <a:cs typeface="+mn-cs"/>
        </a:defRPr>
      </a:lvl3pPr>
      <a:lvl4pPr marL="1524147">
        <a:defRPr>
          <a:latin typeface="+mn-lt"/>
          <a:ea typeface="+mn-ea"/>
          <a:cs typeface="+mn-cs"/>
        </a:defRPr>
      </a:lvl4pPr>
      <a:lvl5pPr marL="2032195">
        <a:defRPr>
          <a:latin typeface="+mn-lt"/>
          <a:ea typeface="+mn-ea"/>
          <a:cs typeface="+mn-cs"/>
        </a:defRPr>
      </a:lvl5pPr>
      <a:lvl6pPr marL="2540243">
        <a:defRPr>
          <a:latin typeface="+mn-lt"/>
          <a:ea typeface="+mn-ea"/>
          <a:cs typeface="+mn-cs"/>
        </a:defRPr>
      </a:lvl6pPr>
      <a:lvl7pPr marL="3048292">
        <a:defRPr>
          <a:latin typeface="+mn-lt"/>
          <a:ea typeface="+mn-ea"/>
          <a:cs typeface="+mn-cs"/>
        </a:defRPr>
      </a:lvl7pPr>
      <a:lvl8pPr marL="3556341">
        <a:defRPr>
          <a:latin typeface="+mn-lt"/>
          <a:ea typeface="+mn-ea"/>
          <a:cs typeface="+mn-cs"/>
        </a:defRPr>
      </a:lvl8pPr>
      <a:lvl9pPr marL="4064389">
        <a:defRPr>
          <a:latin typeface="+mn-lt"/>
          <a:ea typeface="+mn-ea"/>
          <a:cs typeface="+mn-cs"/>
        </a:defRPr>
      </a:lvl9pPr>
    </p:bodyStyle>
    <p:otherStyle>
      <a:lvl1pPr marL="0">
        <a:defRPr>
          <a:latin typeface="+mn-lt"/>
          <a:ea typeface="+mn-ea"/>
          <a:cs typeface="+mn-cs"/>
        </a:defRPr>
      </a:lvl1pPr>
      <a:lvl2pPr marL="508049">
        <a:defRPr>
          <a:latin typeface="+mn-lt"/>
          <a:ea typeface="+mn-ea"/>
          <a:cs typeface="+mn-cs"/>
        </a:defRPr>
      </a:lvl2pPr>
      <a:lvl3pPr marL="1016097">
        <a:defRPr>
          <a:latin typeface="+mn-lt"/>
          <a:ea typeface="+mn-ea"/>
          <a:cs typeface="+mn-cs"/>
        </a:defRPr>
      </a:lvl3pPr>
      <a:lvl4pPr marL="1524147">
        <a:defRPr>
          <a:latin typeface="+mn-lt"/>
          <a:ea typeface="+mn-ea"/>
          <a:cs typeface="+mn-cs"/>
        </a:defRPr>
      </a:lvl4pPr>
      <a:lvl5pPr marL="2032195">
        <a:defRPr>
          <a:latin typeface="+mn-lt"/>
          <a:ea typeface="+mn-ea"/>
          <a:cs typeface="+mn-cs"/>
        </a:defRPr>
      </a:lvl5pPr>
      <a:lvl6pPr marL="2540243">
        <a:defRPr>
          <a:latin typeface="+mn-lt"/>
          <a:ea typeface="+mn-ea"/>
          <a:cs typeface="+mn-cs"/>
        </a:defRPr>
      </a:lvl6pPr>
      <a:lvl7pPr marL="3048292">
        <a:defRPr>
          <a:latin typeface="+mn-lt"/>
          <a:ea typeface="+mn-ea"/>
          <a:cs typeface="+mn-cs"/>
        </a:defRPr>
      </a:lvl7pPr>
      <a:lvl8pPr marL="3556341">
        <a:defRPr>
          <a:latin typeface="+mn-lt"/>
          <a:ea typeface="+mn-ea"/>
          <a:cs typeface="+mn-cs"/>
        </a:defRPr>
      </a:lvl8pPr>
      <a:lvl9pPr marL="4064389">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3" Type="http://schemas.openxmlformats.org/officeDocument/2006/relationships/hyperlink" Target="https://search.mass.gov/?q=Instruction+for+Vendors+Responding+to+Bids&amp;org=operational-services-divis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2.jpg"/><Relationship Id="rId4" Type="http://schemas.openxmlformats.org/officeDocument/2006/relationships/hyperlink" Target="mailto:osdhelpdesk@mass.gov" TargetMode="Externa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mailto:moconnor2@mbta.com"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9.svg"/><Relationship Id="rId2" Type="http://schemas.openxmlformats.org/officeDocument/2006/relationships/image" Target="../media/image26.png"/><Relationship Id="rId1" Type="http://schemas.openxmlformats.org/officeDocument/2006/relationships/slideLayout" Target="../slideLayouts/slideLayout14.xml"/><Relationship Id="rId6" Type="http://schemas.openxmlformats.org/officeDocument/2006/relationships/image" Target="../media/image28.svg"/><Relationship Id="rId5" Type="http://schemas.openxmlformats.org/officeDocument/2006/relationships/hyperlink" Target="https://vetbiz.va.gov/basic-search/" TargetMode="External"/><Relationship Id="rId4" Type="http://schemas.openxmlformats.org/officeDocument/2006/relationships/hyperlink" Target="http://www.mass.gov/sdp"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mailto:sdp@mass.gov"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hyperlink" Target="https://www.mass.gov/forms/take-the-certification-self-assessment" TargetMode="External"/><Relationship Id="rId5" Type="http://schemas.openxmlformats.org/officeDocument/2006/relationships/hyperlink" Target="http://www.mass.gov/sdo/start" TargetMode="Externa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www.screencast.com/t/MBlZQta8OYzO"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hyperlink" Target="https://www.screencast.com/t/GMJLKkilF12" TargetMode="External"/><Relationship Id="rId7" Type="http://schemas.openxmlformats.org/officeDocument/2006/relationships/hyperlink" Target="https://www.mass.gov/files/documents/2016/11/uk/basic-commbuys-navigation-and-searching-for-the-seller-role.pdf"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https://www.mass.gov/files/documents/2016/10/ok/withdraw-reopen-resubmit-quote-in-commbuys.pdf" TargetMode="External"/><Relationship Id="rId11" Type="http://schemas.openxmlformats.org/officeDocument/2006/relationships/hyperlink" Target="https://www.mass.gov/doc/vendor-training-schedule/download" TargetMode="External"/><Relationship Id="rId5" Type="http://schemas.openxmlformats.org/officeDocument/2006/relationships/hyperlink" Target="https://www.mass.gov/files/documents/2016/10/wf/using-q-and-a-tab-within-a-commbuys-bid_0.pdf" TargetMode="External"/><Relationship Id="rId10" Type="http://schemas.openxmlformats.org/officeDocument/2006/relationships/image" Target="../media/image34.svg"/><Relationship Id="rId4" Type="http://schemas.openxmlformats.org/officeDocument/2006/relationships/hyperlink" Target="https://www.mass.gov/doc/how-to-create-a-quote-in-commbuys/download" TargetMode="External"/><Relationship Id="rId9" Type="http://schemas.openxmlformats.org/officeDocument/2006/relationships/image" Target="../media/image33.svg"/></Relationships>
</file>

<file path=ppt/slides/_rels/slide26.xml.rels><?xml version="1.0" encoding="UTF-8" standalone="yes"?>
<Relationships xmlns="http://schemas.openxmlformats.org/package/2006/relationships"><Relationship Id="rId3" Type="http://schemas.openxmlformats.org/officeDocument/2006/relationships/hyperlink" Target="mailto:OSDHelpDesk@mass.gov"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04759-FA47-4243-AD6C-F7281136E5A0}"/>
              </a:ext>
            </a:extLst>
          </p:cNvPr>
          <p:cNvSpPr>
            <a:spLocks noGrp="1"/>
          </p:cNvSpPr>
          <p:nvPr>
            <p:ph type="ctrTitle"/>
          </p:nvPr>
        </p:nvSpPr>
        <p:spPr/>
        <p:txBody>
          <a:bodyPr>
            <a:normAutofit fontScale="90000"/>
          </a:bodyPr>
          <a:lstStyle/>
          <a:p>
            <a:r>
              <a:rPr lang="en-US" dirty="0">
                <a:latin typeface="+mn-lt"/>
              </a:rPr>
              <a:t>PRE-BID CONFERENCE</a:t>
            </a:r>
            <a:br>
              <a:rPr lang="en-US" dirty="0">
                <a:latin typeface="+mn-lt"/>
              </a:rPr>
            </a:br>
            <a:r>
              <a:rPr lang="en-US" dirty="0">
                <a:latin typeface="+mn-lt"/>
              </a:rPr>
              <a:t>for</a:t>
            </a:r>
            <a:br>
              <a:rPr lang="en-US" dirty="0">
                <a:latin typeface="+mn-lt"/>
              </a:rPr>
            </a:br>
            <a:r>
              <a:rPr lang="en-US" dirty="0">
                <a:latin typeface="+mn-lt"/>
              </a:rPr>
              <a:t>RFP# 76-26 Integrated Pest Management Plan </a:t>
            </a:r>
          </a:p>
        </p:txBody>
      </p:sp>
      <p:sp>
        <p:nvSpPr>
          <p:cNvPr id="3" name="Subtitle 2">
            <a:extLst>
              <a:ext uri="{FF2B5EF4-FFF2-40B4-BE49-F238E27FC236}">
                <a16:creationId xmlns:a16="http://schemas.microsoft.com/office/drawing/2014/main" id="{720396E0-ECF8-BB4D-B2EE-69F1A7A3C6BD}"/>
              </a:ext>
            </a:extLst>
          </p:cNvPr>
          <p:cNvSpPr>
            <a:spLocks noGrp="1"/>
          </p:cNvSpPr>
          <p:nvPr>
            <p:ph type="subTitle" idx="1"/>
          </p:nvPr>
        </p:nvSpPr>
        <p:spPr/>
        <p:txBody>
          <a:bodyPr/>
          <a:lstStyle/>
          <a:p>
            <a:r>
              <a:rPr lang="en-US" dirty="0">
                <a:latin typeface="+mn-lt"/>
              </a:rPr>
              <a:t>Monday   6</a:t>
            </a:r>
            <a:r>
              <a:rPr lang="en-US" baseline="30000" dirty="0">
                <a:latin typeface="+mn-lt"/>
              </a:rPr>
              <a:t>th</a:t>
            </a:r>
            <a:r>
              <a:rPr lang="en-US" dirty="0">
                <a:latin typeface="+mn-lt"/>
              </a:rPr>
              <a:t>  July 2026 @ 11pm </a:t>
            </a:r>
          </a:p>
        </p:txBody>
      </p:sp>
    </p:spTree>
    <p:extLst>
      <p:ext uri="{BB962C8B-B14F-4D97-AF65-F5344CB8AC3E}">
        <p14:creationId xmlns:p14="http://schemas.microsoft.com/office/powerpoint/2010/main" val="1715203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E75C6-B7FE-607B-0F2F-17A90F36D743}"/>
              </a:ext>
            </a:extLst>
          </p:cNvPr>
          <p:cNvSpPr>
            <a:spLocks noGrp="1"/>
          </p:cNvSpPr>
          <p:nvPr>
            <p:ph type="title"/>
          </p:nvPr>
        </p:nvSpPr>
        <p:spPr>
          <a:xfrm>
            <a:off x="6745026" y="534248"/>
            <a:ext cx="4888306" cy="1325563"/>
          </a:xfrm>
        </p:spPr>
        <p:txBody>
          <a:bodyPr vert="horz" lIns="91440" tIns="45720" rIns="91440" bIns="45720" rtlCol="0" anchor="ctr">
            <a:normAutofit/>
          </a:bodyPr>
          <a:lstStyle/>
          <a:p>
            <a:r>
              <a:rPr lang="en-US" sz="4400" kern="1200">
                <a:solidFill>
                  <a:schemeClr val="tx1"/>
                </a:solidFill>
                <a:latin typeface="+mn-lt"/>
              </a:rPr>
              <a:t>Introductions</a:t>
            </a:r>
            <a:endParaRPr lang="en-US" sz="4400" kern="1200" dirty="0">
              <a:solidFill>
                <a:schemeClr val="tx1"/>
              </a:solidFill>
              <a:latin typeface="+mn-lt"/>
            </a:endParaRPr>
          </a:p>
        </p:txBody>
      </p:sp>
      <p:sp>
        <p:nvSpPr>
          <p:cNvPr id="4" name="Slide Number Placeholder 3">
            <a:extLst>
              <a:ext uri="{FF2B5EF4-FFF2-40B4-BE49-F238E27FC236}">
                <a16:creationId xmlns:a16="http://schemas.microsoft.com/office/drawing/2014/main" id="{D26CD720-7CC4-91F0-5894-76ED7A7C32BB}"/>
              </a:ext>
            </a:extLst>
          </p:cNvPr>
          <p:cNvSpPr>
            <a:spLocks noGrp="1"/>
          </p:cNvSpPr>
          <p:nvPr>
            <p:ph type="sldNum" sz="quarter" idx="12"/>
          </p:nvPr>
        </p:nvSpPr>
        <p:spPr>
          <a:xfrm>
            <a:off x="454973" y="6053666"/>
            <a:ext cx="548640" cy="548640"/>
          </a:xfrm>
          <a:prstGeom prst="ellipse">
            <a:avLst/>
          </a:prstGeom>
          <a:solidFill>
            <a:srgbClr val="754F46"/>
          </a:solidFill>
        </p:spPr>
        <p:txBody>
          <a:bodyPr vert="horz" lIns="91440" tIns="45720" rIns="91440" bIns="45720" rtlCol="0" anchor="ctr">
            <a:normAutofit/>
          </a:bodyPr>
          <a:lstStyle/>
          <a:p>
            <a:pPr algn="ctr">
              <a:spcAft>
                <a:spcPts val="600"/>
              </a:spcAft>
            </a:pPr>
            <a:fld id="{E13E75AD-A17F-B640-BDFA-33D864DFCB3D}" type="slidenum">
              <a:rPr lang="en-US" sz="1500" smtClean="0">
                <a:solidFill>
                  <a:srgbClr val="FFFFFF"/>
                </a:solidFill>
                <a:latin typeface="+mn-lt"/>
                <a:cs typeface="+mn-cs"/>
              </a:rPr>
              <a:pPr algn="ctr">
                <a:spcAft>
                  <a:spcPts val="600"/>
                </a:spcAft>
              </a:pPr>
              <a:t>2</a:t>
            </a:fld>
            <a:endParaRPr lang="en-US" sz="1500">
              <a:solidFill>
                <a:srgbClr val="FFFFFF"/>
              </a:solidFill>
              <a:latin typeface="+mn-lt"/>
              <a:cs typeface="+mn-cs"/>
            </a:endParaRPr>
          </a:p>
        </p:txBody>
      </p:sp>
      <p:sp>
        <p:nvSpPr>
          <p:cNvPr id="59" name="Freeform: Shape 48">
            <a:extLst>
              <a:ext uri="{FF2B5EF4-FFF2-40B4-BE49-F238E27FC236}">
                <a16:creationId xmlns:a16="http://schemas.microsoft.com/office/drawing/2014/main" id="{B5809B1F-0726-44C0-B0A1-7FCE2A129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560321" y="4232366"/>
            <a:ext cx="5610120" cy="2625634"/>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Shape 50">
            <a:extLst>
              <a:ext uri="{FF2B5EF4-FFF2-40B4-BE49-F238E27FC236}">
                <a16:creationId xmlns:a16="http://schemas.microsoft.com/office/drawing/2014/main" id="{26EE9A0B-C601-4E3F-8541-29CA20DE11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5904411" cy="4406393"/>
          </a:xfrm>
          <a:custGeom>
            <a:avLst/>
            <a:gdLst>
              <a:gd name="connsiteX0" fmla="*/ 2562355 w 6855833"/>
              <a:gd name="connsiteY0" fmla="*/ 0 h 5116428"/>
              <a:gd name="connsiteX1" fmla="*/ 6855833 w 6855833"/>
              <a:gd name="connsiteY1" fmla="*/ 4293479 h 5116428"/>
              <a:gd name="connsiteX2" fmla="*/ 6833667 w 6855833"/>
              <a:gd name="connsiteY2" fmla="*/ 4732462 h 5116428"/>
              <a:gd name="connsiteX3" fmla="*/ 6775067 w 6855833"/>
              <a:gd name="connsiteY3" fmla="*/ 5116428 h 5116428"/>
              <a:gd name="connsiteX4" fmla="*/ 0 w 6855833"/>
              <a:gd name="connsiteY4" fmla="*/ 5116428 h 5116428"/>
              <a:gd name="connsiteX5" fmla="*/ 0 w 6855833"/>
              <a:gd name="connsiteY5" fmla="*/ 854273 h 5116428"/>
              <a:gd name="connsiteX6" fmla="*/ 161831 w 6855833"/>
              <a:gd name="connsiteY6" fmla="*/ 733259 h 5116428"/>
              <a:gd name="connsiteX7" fmla="*/ 2562355 w 6855833"/>
              <a:gd name="connsiteY7" fmla="*/ 0 h 511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5833" h="5116428">
                <a:moveTo>
                  <a:pt x="2562355" y="0"/>
                </a:moveTo>
                <a:cubicBezTo>
                  <a:pt x="4933578" y="0"/>
                  <a:pt x="6855833" y="1922255"/>
                  <a:pt x="6855833" y="4293479"/>
                </a:cubicBezTo>
                <a:cubicBezTo>
                  <a:pt x="6855833" y="4441680"/>
                  <a:pt x="6848324" y="4588128"/>
                  <a:pt x="6833667" y="4732462"/>
                </a:cubicBezTo>
                <a:lnTo>
                  <a:pt x="6775067" y="5116428"/>
                </a:lnTo>
                <a:lnTo>
                  <a:pt x="0" y="5116428"/>
                </a:lnTo>
                <a:lnTo>
                  <a:pt x="0" y="854273"/>
                </a:lnTo>
                <a:lnTo>
                  <a:pt x="161831" y="733259"/>
                </a:lnTo>
                <a:cubicBezTo>
                  <a:pt x="847074" y="270317"/>
                  <a:pt x="1673147" y="0"/>
                  <a:pt x="2562355"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 name="Content Placeholder 10" descr="Mixed raced employees">
            <a:extLst>
              <a:ext uri="{FF2B5EF4-FFF2-40B4-BE49-F238E27FC236}">
                <a16:creationId xmlns:a16="http://schemas.microsoft.com/office/drawing/2014/main" id="{BD80CA45-3C73-A0F9-AE11-7908220D6402}"/>
              </a:ext>
            </a:extLst>
          </p:cNvPr>
          <p:cNvPicPr>
            <a:picLocks noGrp="1" noChangeAspect="1"/>
          </p:cNvPicPr>
          <p:nvPr>
            <p:ph idx="1"/>
          </p:nvPr>
        </p:nvPicPr>
        <p:blipFill rotWithShape="1">
          <a:blip r:embed="rId3"/>
          <a:srcRect l="1026" r="7638" b="-1"/>
          <a:stretch/>
        </p:blipFill>
        <p:spPr>
          <a:xfrm>
            <a:off x="1" y="10"/>
            <a:ext cx="5681097" cy="4151910"/>
          </a:xfrm>
          <a:custGeom>
            <a:avLst/>
            <a:gdLst/>
            <a:ahLst/>
            <a:cxnLst/>
            <a:rect l="l" t="t" r="r" b="b"/>
            <a:pathLst>
              <a:path w="5681097" h="4151920">
                <a:moveTo>
                  <a:pt x="0" y="0"/>
                </a:moveTo>
                <a:lnTo>
                  <a:pt x="5611423" y="0"/>
                </a:lnTo>
                <a:lnTo>
                  <a:pt x="5663241" y="339527"/>
                </a:lnTo>
                <a:cubicBezTo>
                  <a:pt x="5675049" y="455800"/>
                  <a:pt x="5681097" y="573775"/>
                  <a:pt x="5681097" y="693164"/>
                </a:cubicBezTo>
                <a:cubicBezTo>
                  <a:pt x="5681097" y="2603383"/>
                  <a:pt x="4132560" y="4151920"/>
                  <a:pt x="2222343" y="4151920"/>
                </a:cubicBezTo>
                <a:cubicBezTo>
                  <a:pt x="1386622" y="4151920"/>
                  <a:pt x="620129" y="3855520"/>
                  <a:pt x="22252" y="3362108"/>
                </a:cubicBezTo>
                <a:lnTo>
                  <a:pt x="0" y="3341884"/>
                </a:lnTo>
                <a:close/>
              </a:path>
            </a:pathLst>
          </a:custGeom>
        </p:spPr>
      </p:pic>
      <p:sp>
        <p:nvSpPr>
          <p:cNvPr id="5" name="Text Placeholder 4">
            <a:extLst>
              <a:ext uri="{FF2B5EF4-FFF2-40B4-BE49-F238E27FC236}">
                <a16:creationId xmlns:a16="http://schemas.microsoft.com/office/drawing/2014/main" id="{64EF1CD1-89FC-939B-5219-4F6815C4905B}"/>
              </a:ext>
            </a:extLst>
          </p:cNvPr>
          <p:cNvSpPr>
            <a:spLocks noGrp="1"/>
          </p:cNvSpPr>
          <p:nvPr>
            <p:ph type="body" sz="quarter" idx="13"/>
          </p:nvPr>
        </p:nvSpPr>
        <p:spPr>
          <a:xfrm>
            <a:off x="6749142" y="2009941"/>
            <a:ext cx="4884189" cy="2438869"/>
          </a:xfrm>
        </p:spPr>
        <p:txBody>
          <a:bodyPr vert="horz" lIns="91440" tIns="45720" rIns="91440" bIns="45720" rtlCol="0" anchor="t">
            <a:normAutofit fontScale="92500" lnSpcReduction="20000"/>
          </a:bodyPr>
          <a:lstStyle/>
          <a:p>
            <a:pPr marL="0" indent="-228600">
              <a:buFont typeface="Arial" panose="020B0604020202020204" pitchFamily="34" charset="0"/>
              <a:buChar char="•"/>
            </a:pPr>
            <a:r>
              <a:rPr lang="en-US" b="1" dirty="0">
                <a:solidFill>
                  <a:srgbClr val="FFFF00"/>
                </a:solidFill>
                <a:latin typeface="+mn-lt"/>
              </a:rPr>
              <a:t>Mellissa O’Connor</a:t>
            </a:r>
            <a:r>
              <a:rPr lang="en-US" dirty="0">
                <a:solidFill>
                  <a:srgbClr val="FFFF00"/>
                </a:solidFill>
                <a:latin typeface="+mn-lt"/>
              </a:rPr>
              <a:t>, Sourcing Manager</a:t>
            </a:r>
          </a:p>
          <a:p>
            <a:pPr marL="0" indent="-228600">
              <a:buFont typeface="Arial" panose="020B0604020202020204" pitchFamily="34" charset="0"/>
              <a:buChar char="•"/>
            </a:pPr>
            <a:r>
              <a:rPr lang="en-US" dirty="0">
                <a:solidFill>
                  <a:srgbClr val="FFFF00"/>
                </a:solidFill>
                <a:latin typeface="+mn-lt"/>
              </a:rPr>
              <a:t>Procurement &amp; Logistics</a:t>
            </a:r>
          </a:p>
          <a:p>
            <a:pPr marL="0" indent="-228600">
              <a:buFont typeface="Arial" panose="020B0604020202020204" pitchFamily="34" charset="0"/>
              <a:buChar char="•"/>
            </a:pPr>
            <a:endParaRPr lang="en-US" dirty="0">
              <a:solidFill>
                <a:srgbClr val="FFFF00"/>
              </a:solidFill>
              <a:latin typeface="+mn-lt"/>
            </a:endParaRPr>
          </a:p>
          <a:p>
            <a:pPr marL="0" indent="-228600">
              <a:buFont typeface="Arial" panose="020B0604020202020204" pitchFamily="34" charset="0"/>
              <a:buChar char="•"/>
            </a:pPr>
            <a:r>
              <a:rPr lang="en-US" b="1" dirty="0">
                <a:solidFill>
                  <a:srgbClr val="FFFF00"/>
                </a:solidFill>
                <a:latin typeface="+mn-lt"/>
              </a:rPr>
              <a:t>Knoth Gretchen</a:t>
            </a:r>
            <a:r>
              <a:rPr lang="en-US" dirty="0">
                <a:solidFill>
                  <a:srgbClr val="FFFF00"/>
                </a:solidFill>
                <a:latin typeface="+mn-lt"/>
              </a:rPr>
              <a:t>, Deputy Director Contracted Services</a:t>
            </a:r>
          </a:p>
          <a:p>
            <a:pPr marL="0" indent="-228600">
              <a:buFont typeface="Arial" panose="020B0604020202020204" pitchFamily="34" charset="0"/>
              <a:buChar char="•"/>
            </a:pPr>
            <a:r>
              <a:rPr lang="en-US" dirty="0">
                <a:solidFill>
                  <a:srgbClr val="FFFF00"/>
                </a:solidFill>
                <a:latin typeface="+mn-lt"/>
              </a:rPr>
              <a:t>Stations and Facilities </a:t>
            </a:r>
          </a:p>
          <a:p>
            <a:pPr marL="0" indent="-228600">
              <a:buFont typeface="Arial" panose="020B0604020202020204" pitchFamily="34" charset="0"/>
              <a:buChar char="•"/>
            </a:pPr>
            <a:endParaRPr lang="en-US" dirty="0">
              <a:solidFill>
                <a:srgbClr val="FFFF00"/>
              </a:solidFill>
              <a:latin typeface="+mn-lt"/>
            </a:endParaRPr>
          </a:p>
          <a:p>
            <a:pPr marL="0" indent="-228600">
              <a:buFont typeface="Arial" panose="020B0604020202020204" pitchFamily="34" charset="0"/>
              <a:buChar char="•"/>
            </a:pPr>
            <a:r>
              <a:rPr lang="en-US" dirty="0">
                <a:solidFill>
                  <a:srgbClr val="FFFF00"/>
                </a:solidFill>
                <a:latin typeface="+mn-lt"/>
              </a:rPr>
              <a:t>John Carranza, Deputy Director Cleaning </a:t>
            </a:r>
          </a:p>
          <a:p>
            <a:pPr marL="0" indent="-228600">
              <a:buFont typeface="Arial" panose="020B0604020202020204" pitchFamily="34" charset="0"/>
              <a:buChar char="•"/>
            </a:pPr>
            <a:r>
              <a:rPr lang="en-US" dirty="0">
                <a:solidFill>
                  <a:srgbClr val="FFFF00"/>
                </a:solidFill>
                <a:latin typeface="+mn-lt"/>
              </a:rPr>
              <a:t>Stations and Facilities </a:t>
            </a:r>
          </a:p>
          <a:p>
            <a:pPr marL="0" indent="-228600">
              <a:buFont typeface="Arial" panose="020B0604020202020204" pitchFamily="34" charset="0"/>
              <a:buChar char="•"/>
            </a:pPr>
            <a:endParaRPr lang="en-US" sz="1200" dirty="0">
              <a:solidFill>
                <a:srgbClr val="FFFF00"/>
              </a:solidFill>
              <a:latin typeface="+mn-lt"/>
            </a:endParaRPr>
          </a:p>
          <a:p>
            <a:pPr indent="-228600">
              <a:buFont typeface="Arial" panose="020B0604020202020204" pitchFamily="34" charset="0"/>
              <a:buChar char="•"/>
            </a:pPr>
            <a:endParaRPr lang="en-US" sz="1100" dirty="0">
              <a:solidFill>
                <a:schemeClr val="tx1"/>
              </a:solidFill>
              <a:latin typeface="+mn-lt"/>
              <a:cs typeface="+mn-cs"/>
            </a:endParaRPr>
          </a:p>
        </p:txBody>
      </p:sp>
      <p:sp>
        <p:nvSpPr>
          <p:cNvPr id="6" name="Date Placeholder 5">
            <a:extLst>
              <a:ext uri="{FF2B5EF4-FFF2-40B4-BE49-F238E27FC236}">
                <a16:creationId xmlns:a16="http://schemas.microsoft.com/office/drawing/2014/main" id="{C12C7C22-14C0-4A77-DB3F-E03A33E44B63}"/>
              </a:ext>
            </a:extLst>
          </p:cNvPr>
          <p:cNvSpPr>
            <a:spLocks noGrp="1"/>
          </p:cNvSpPr>
          <p:nvPr>
            <p:ph type="dt" sz="half" idx="10"/>
          </p:nvPr>
        </p:nvSpPr>
        <p:spPr>
          <a:xfrm>
            <a:off x="1183017" y="6145424"/>
            <a:ext cx="1377304" cy="365125"/>
          </a:xfrm>
        </p:spPr>
        <p:txBody>
          <a:bodyPr vert="horz" lIns="91440" tIns="45720" rIns="91440" bIns="45720" rtlCol="0" anchor="ctr">
            <a:normAutofit/>
          </a:bodyPr>
          <a:lstStyle/>
          <a:p>
            <a:pPr>
              <a:spcAft>
                <a:spcPts val="600"/>
              </a:spcAft>
            </a:pPr>
            <a:fld id="{B2633CA9-336F-454B-81BA-6B397D31C827}" type="datetime1">
              <a:rPr lang="en-US" sz="1100" smtClean="0">
                <a:solidFill>
                  <a:schemeClr val="tx1">
                    <a:alpha val="80000"/>
                  </a:schemeClr>
                </a:solidFill>
                <a:latin typeface="+mn-lt"/>
                <a:cs typeface="+mn-cs"/>
              </a:rPr>
              <a:pPr>
                <a:spcAft>
                  <a:spcPts val="600"/>
                </a:spcAft>
              </a:pPr>
              <a:t>7/6/2026</a:t>
            </a:fld>
            <a:endParaRPr lang="en-US" sz="1100">
              <a:solidFill>
                <a:schemeClr val="tx1">
                  <a:alpha val="80000"/>
                </a:schemeClr>
              </a:solidFill>
              <a:latin typeface="+mn-lt"/>
              <a:cs typeface="+mn-cs"/>
            </a:endParaRPr>
          </a:p>
        </p:txBody>
      </p:sp>
      <p:pic>
        <p:nvPicPr>
          <p:cNvPr id="9" name="Picture Placeholder 8" descr="Seated people in rows indoors, with one arm raised, facing standing presenter in formal dress shirt and tie">
            <a:extLst>
              <a:ext uri="{FF2B5EF4-FFF2-40B4-BE49-F238E27FC236}">
                <a16:creationId xmlns:a16="http://schemas.microsoft.com/office/drawing/2014/main" id="{5537FA8D-529B-9E09-E3F3-B8BF160E9C3F}"/>
              </a:ext>
            </a:extLst>
          </p:cNvPr>
          <p:cNvPicPr>
            <a:picLocks noGrp="1" noChangeAspect="1"/>
          </p:cNvPicPr>
          <p:nvPr>
            <p:ph type="pic" sz="quarter" idx="14"/>
          </p:nvPr>
        </p:nvPicPr>
        <p:blipFill rotWithShape="1">
          <a:blip r:embed="rId4"/>
          <a:srcRect t="26852" r="-2" b="3311"/>
          <a:stretch/>
        </p:blipFill>
        <p:spPr>
          <a:xfrm>
            <a:off x="2785874" y="4448810"/>
            <a:ext cx="5148922" cy="2409190"/>
          </a:xfrm>
          <a:custGeom>
            <a:avLst/>
            <a:gdLst/>
            <a:ahLst/>
            <a:cxnLst/>
            <a:rect l="l" t="t" r="r" b="b"/>
            <a:pathLst>
              <a:path w="5148922" h="2409190">
                <a:moveTo>
                  <a:pt x="2574461" y="0"/>
                </a:moveTo>
                <a:cubicBezTo>
                  <a:pt x="3911983" y="0"/>
                  <a:pt x="5012087" y="1016507"/>
                  <a:pt x="5144375" y="2319127"/>
                </a:cubicBezTo>
                <a:lnTo>
                  <a:pt x="5148922" y="2409190"/>
                </a:lnTo>
                <a:lnTo>
                  <a:pt x="0" y="2409190"/>
                </a:lnTo>
                <a:lnTo>
                  <a:pt x="4548" y="2319127"/>
                </a:lnTo>
                <a:cubicBezTo>
                  <a:pt x="136837" y="1016507"/>
                  <a:pt x="1236939" y="0"/>
                  <a:pt x="2574461" y="0"/>
                </a:cubicBezTo>
                <a:close/>
              </a:path>
            </a:pathLst>
          </a:custGeom>
        </p:spPr>
      </p:pic>
    </p:spTree>
    <p:extLst>
      <p:ext uri="{BB962C8B-B14F-4D97-AF65-F5344CB8AC3E}">
        <p14:creationId xmlns:p14="http://schemas.microsoft.com/office/powerpoint/2010/main" val="200015923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525434-ED5B-6A4F-B98D-314DDA7A2D4A}"/>
              </a:ext>
            </a:extLst>
          </p:cNvPr>
          <p:cNvSpPr>
            <a:spLocks noGrp="1"/>
          </p:cNvSpPr>
          <p:nvPr>
            <p:ph type="title"/>
          </p:nvPr>
        </p:nvSpPr>
        <p:spPr>
          <a:xfrm>
            <a:off x="761840" y="1474168"/>
            <a:ext cx="4544762" cy="1401183"/>
          </a:xfrm>
        </p:spPr>
        <p:txBody>
          <a:bodyPr vert="horz" lIns="91440" tIns="45720" rIns="91440" bIns="45720" rtlCol="0" anchor="t">
            <a:normAutofit/>
          </a:bodyPr>
          <a:lstStyle/>
          <a:p>
            <a:r>
              <a:rPr lang="en-US" sz="3200" kern="1200" dirty="0">
                <a:solidFill>
                  <a:schemeClr val="tx1"/>
                </a:solidFill>
                <a:latin typeface="+mj-lt"/>
                <a:ea typeface="+mj-ea"/>
                <a:cs typeface="+mj-cs"/>
              </a:rPr>
              <a:t>Pre-Bid Logistics</a:t>
            </a:r>
          </a:p>
        </p:txBody>
      </p:sp>
      <p:cxnSp>
        <p:nvCxnSpPr>
          <p:cNvPr id="20" name="Straight Connector 19">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C1234B08-609B-7544-B28F-B01E97DF1CED}"/>
              </a:ext>
            </a:extLst>
          </p:cNvPr>
          <p:cNvSpPr>
            <a:spLocks noGrp="1"/>
          </p:cNvSpPr>
          <p:nvPr>
            <p:ph idx="1"/>
          </p:nvPr>
        </p:nvSpPr>
        <p:spPr>
          <a:xfrm>
            <a:off x="761840" y="2551176"/>
            <a:ext cx="4544762" cy="3602935"/>
          </a:xfrm>
        </p:spPr>
        <p:txBody>
          <a:bodyPr vert="horz" lIns="91440" tIns="45720" rIns="91440" bIns="45720" rtlCol="0">
            <a:normAutofit/>
          </a:bodyPr>
          <a:lstStyle/>
          <a:p>
            <a:pPr marL="0"/>
            <a:r>
              <a:rPr lang="en-US" sz="1300" dirty="0">
                <a:latin typeface="+mn-lt"/>
                <a:cs typeface="+mn-cs"/>
              </a:rPr>
              <a:t>First and most important…</a:t>
            </a:r>
          </a:p>
          <a:p>
            <a:r>
              <a:rPr lang="en-US" sz="1300" dirty="0">
                <a:latin typeface="+mn-lt"/>
                <a:cs typeface="+mn-cs"/>
              </a:rPr>
              <a:t>Thank you for being here and for your interest in partnering with the MBTA</a:t>
            </a:r>
          </a:p>
          <a:p>
            <a:r>
              <a:rPr lang="en-US" sz="1300" dirty="0">
                <a:latin typeface="+mn-lt"/>
                <a:cs typeface="+mn-cs"/>
              </a:rPr>
              <a:t>This RFP will be managed via COMMBUYS.  Instructions for log-in and use of COMMBUYS are described in </a:t>
            </a:r>
            <a:r>
              <a:rPr lang="en-US" sz="1300" dirty="0">
                <a:latin typeface="+mn-lt"/>
                <a:cs typeface="+mn-cs"/>
                <a:hlinkClick r:id="rId3"/>
              </a:rPr>
              <a:t>Instructions for Vendors Responding to Bids</a:t>
            </a:r>
            <a:r>
              <a:rPr lang="en-US" sz="1300" dirty="0">
                <a:latin typeface="+mn-lt"/>
                <a:cs typeface="+mn-cs"/>
              </a:rPr>
              <a:t>.</a:t>
            </a:r>
          </a:p>
          <a:p>
            <a:r>
              <a:rPr lang="en-US" sz="1300" dirty="0">
                <a:latin typeface="+mn-lt"/>
                <a:cs typeface="+mn-cs"/>
              </a:rPr>
              <a:t>For COMMBUYS assistance please contact the OSD Help Desk at 888-MA-State (627-8283) or </a:t>
            </a:r>
            <a:r>
              <a:rPr lang="en-US" sz="1300" dirty="0">
                <a:latin typeface="+mn-lt"/>
                <a:cs typeface="+mn-cs"/>
                <a:hlinkClick r:id="rId4"/>
              </a:rPr>
              <a:t>osdhelpdesk@mass.gov</a:t>
            </a:r>
            <a:r>
              <a:rPr lang="en-US" sz="1300" dirty="0">
                <a:latin typeface="+mn-lt"/>
                <a:cs typeface="+mn-cs"/>
              </a:rPr>
              <a:t>.</a:t>
            </a:r>
          </a:p>
          <a:p>
            <a:r>
              <a:rPr kumimoji="0" lang="en-US" sz="1300" b="0" i="0" u="none" strike="noStrike" cap="none" spc="0" normalizeH="0" baseline="0" noProof="0" dirty="0">
                <a:ln>
                  <a:noFill/>
                </a:ln>
                <a:effectLst/>
                <a:uLnTx/>
                <a:uFillTx/>
                <a:latin typeface="+mn-lt"/>
                <a:cs typeface="+mn-cs"/>
              </a:rPr>
              <a:t>This presentation in part or in whole is not meant to take precedence over the RFP documents in RFP 76</a:t>
            </a:r>
            <a:r>
              <a:rPr lang="en-US" sz="1300" dirty="0">
                <a:latin typeface="+mn-lt"/>
                <a:cs typeface="+mn-cs"/>
              </a:rPr>
              <a:t>-26 </a:t>
            </a:r>
            <a:r>
              <a:rPr kumimoji="0" lang="en-US" sz="1300" b="0" i="0" u="none" strike="noStrike" cap="none" spc="0" normalizeH="0" baseline="0" noProof="0" dirty="0">
                <a:ln>
                  <a:noFill/>
                </a:ln>
                <a:effectLst/>
                <a:uLnTx/>
                <a:uFillTx/>
                <a:latin typeface="+mn-lt"/>
                <a:cs typeface="+mn-cs"/>
              </a:rPr>
              <a:t>as posted on COMMBUYS, please refer to COMMBUYS for the most accurate information.</a:t>
            </a:r>
          </a:p>
          <a:p>
            <a:r>
              <a:rPr lang="en-US" sz="1300" dirty="0">
                <a:latin typeface="+mn-lt"/>
                <a:cs typeface="+mn-cs"/>
              </a:rPr>
              <a:t>All communication regarding this bid must be submitted to the MBTA Procurement &amp; Logistics point of contact via COMMBUYS.</a:t>
            </a:r>
          </a:p>
          <a:p>
            <a:endParaRPr kumimoji="0" lang="en-US" sz="1300" b="0" i="0" u="none" strike="noStrike" cap="none" spc="0" normalizeH="0" baseline="0" noProof="0" dirty="0">
              <a:ln>
                <a:noFill/>
              </a:ln>
              <a:effectLst/>
              <a:uLnTx/>
              <a:uFillTx/>
              <a:latin typeface="+mn-lt"/>
              <a:cs typeface="+mn-cs"/>
            </a:endParaRPr>
          </a:p>
          <a:p>
            <a:endParaRPr lang="en-US" sz="1300" dirty="0">
              <a:latin typeface="+mn-lt"/>
              <a:cs typeface="+mn-cs"/>
            </a:endParaRPr>
          </a:p>
          <a:p>
            <a:endParaRPr lang="en-US" sz="1300" dirty="0">
              <a:latin typeface="+mn-lt"/>
              <a:cs typeface="+mn-cs"/>
            </a:endParaRPr>
          </a:p>
          <a:p>
            <a:endParaRPr lang="en-US" sz="1300" dirty="0">
              <a:latin typeface="+mn-lt"/>
              <a:cs typeface="+mn-cs"/>
            </a:endParaRPr>
          </a:p>
        </p:txBody>
      </p:sp>
      <p:pic>
        <p:nvPicPr>
          <p:cNvPr id="15" name="Picture Placeholder 14" descr="Blue Line Train at Aquarium Station">
            <a:extLst>
              <a:ext uri="{FF2B5EF4-FFF2-40B4-BE49-F238E27FC236}">
                <a16:creationId xmlns:a16="http://schemas.microsoft.com/office/drawing/2014/main" id="{7833ADDF-9C82-FF45-A22B-DD47DAC442F6}"/>
              </a:ext>
            </a:extLst>
          </p:cNvPr>
          <p:cNvPicPr>
            <a:picLocks noGrp="1" noChangeAspect="1"/>
          </p:cNvPicPr>
          <p:nvPr>
            <p:ph type="pic" sz="quarter" idx="14"/>
          </p:nvPr>
        </p:nvPicPr>
        <p:blipFill rotWithShape="1">
          <a:blip r:embed="rId5"/>
          <a:srcRect l="14894" r="17513"/>
          <a:stretch/>
        </p:blipFill>
        <p:spPr>
          <a:xfrm>
            <a:off x="6998272" y="1405380"/>
            <a:ext cx="3593308" cy="5316095"/>
          </a:xfrm>
          <a:prstGeom prst="rect">
            <a:avLst/>
          </a:prstGeom>
        </p:spPr>
      </p:pic>
      <p:sp>
        <p:nvSpPr>
          <p:cNvPr id="7" name="Date Placeholder 6">
            <a:extLst>
              <a:ext uri="{FF2B5EF4-FFF2-40B4-BE49-F238E27FC236}">
                <a16:creationId xmlns:a16="http://schemas.microsoft.com/office/drawing/2014/main" id="{14F0BA26-AC86-794A-A4CF-2CE121818B6E}"/>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defRPr/>
            </a:pPr>
            <a:fld id="{FD8D4942-0724-5243-A2C9-385692A49EDF}" type="datetime1">
              <a:rPr lang="en-US">
                <a:solidFill>
                  <a:schemeClr val="tx1">
                    <a:tint val="75000"/>
                  </a:schemeClr>
                </a:solidFill>
                <a:latin typeface="+mn-lt"/>
                <a:cs typeface="+mn-cs"/>
              </a:rPr>
              <a:pPr>
                <a:spcAft>
                  <a:spcPts val="600"/>
                </a:spcAft>
                <a:defRPr/>
              </a:pPr>
              <a:t>7/6/2026</a:t>
            </a:fld>
            <a:endParaRPr lang="en-US">
              <a:solidFill>
                <a:schemeClr val="tx1">
                  <a:tint val="75000"/>
                </a:schemeClr>
              </a:solidFill>
              <a:latin typeface="+mn-lt"/>
              <a:cs typeface="+mn-cs"/>
            </a:endParaRPr>
          </a:p>
        </p:txBody>
      </p:sp>
      <p:sp>
        <p:nvSpPr>
          <p:cNvPr id="8" name="Slide Number Placeholder 7">
            <a:extLst>
              <a:ext uri="{FF2B5EF4-FFF2-40B4-BE49-F238E27FC236}">
                <a16:creationId xmlns:a16="http://schemas.microsoft.com/office/drawing/2014/main" id="{509B76A8-C8B1-7C43-8AFC-6BF718FF317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E13E75AD-A17F-B640-BDFA-33D864DFCB3D}" type="slidenum">
              <a:rPr lang="en-US" smtClean="0">
                <a:solidFill>
                  <a:schemeClr val="tx1">
                    <a:tint val="75000"/>
                  </a:schemeClr>
                </a:solidFill>
                <a:latin typeface="+mn-lt"/>
                <a:cs typeface="+mn-cs"/>
              </a:rPr>
              <a:pPr>
                <a:spcAft>
                  <a:spcPts val="600"/>
                </a:spcAft>
                <a:defRPr/>
              </a:pPr>
              <a:t>3</a:t>
            </a:fld>
            <a:endParaRPr lang="en-US">
              <a:solidFill>
                <a:schemeClr val="tx1">
                  <a:tint val="75000"/>
                </a:schemeClr>
              </a:solidFill>
              <a:latin typeface="+mn-lt"/>
              <a:cs typeface="+mn-cs"/>
            </a:endParaRPr>
          </a:p>
        </p:txBody>
      </p:sp>
    </p:spTree>
    <p:extLst>
      <p:ext uri="{BB962C8B-B14F-4D97-AF65-F5344CB8AC3E}">
        <p14:creationId xmlns:p14="http://schemas.microsoft.com/office/powerpoint/2010/main" val="178088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3ADBB44F-6BA2-6DA4-56E3-99D6CC6514E5}"/>
              </a:ext>
            </a:extLst>
          </p:cNvPr>
          <p:cNvPicPr>
            <a:picLocks noChangeAspect="1"/>
          </p:cNvPicPr>
          <p:nvPr/>
        </p:nvPicPr>
        <p:blipFill rotWithShape="1">
          <a:blip r:embed="rId3"/>
          <a:srcRect l="21756" r="1" b="1"/>
          <a:stretch/>
        </p:blipFill>
        <p:spPr>
          <a:xfrm>
            <a:off x="20" y="10"/>
            <a:ext cx="6204384" cy="5114534"/>
          </a:xfrm>
          <a:custGeom>
            <a:avLst/>
            <a:gdLst/>
            <a:ahLst/>
            <a:cxnLst/>
            <a:rect l="l" t="t" r="r" b="b"/>
            <a:pathLst>
              <a:path w="6204404" h="5114544">
                <a:moveTo>
                  <a:pt x="5659431" y="0"/>
                </a:moveTo>
                <a:lnTo>
                  <a:pt x="6157098" y="0"/>
                </a:lnTo>
                <a:lnTo>
                  <a:pt x="6181355" y="190991"/>
                </a:lnTo>
                <a:cubicBezTo>
                  <a:pt x="6196596" y="341154"/>
                  <a:pt x="6204404" y="493515"/>
                  <a:pt x="6204404" y="647700"/>
                </a:cubicBezTo>
                <a:cubicBezTo>
                  <a:pt x="6204404" y="3114670"/>
                  <a:pt x="4205578" y="5114544"/>
                  <a:pt x="1739900" y="5114544"/>
                </a:cubicBezTo>
                <a:cubicBezTo>
                  <a:pt x="1123481" y="5114544"/>
                  <a:pt x="536240" y="4989552"/>
                  <a:pt x="2114" y="4763518"/>
                </a:cubicBezTo>
                <a:lnTo>
                  <a:pt x="0" y="4762561"/>
                </a:lnTo>
                <a:lnTo>
                  <a:pt x="0" y="4226363"/>
                </a:lnTo>
                <a:lnTo>
                  <a:pt x="15791" y="4234455"/>
                </a:lnTo>
                <a:cubicBezTo>
                  <a:pt x="537360" y="4485921"/>
                  <a:pt x="1122182" y="4626842"/>
                  <a:pt x="1739899" y="4626842"/>
                </a:cubicBezTo>
                <a:cubicBezTo>
                  <a:pt x="3936226" y="4626842"/>
                  <a:pt x="5716700" y="2845319"/>
                  <a:pt x="5716700" y="647700"/>
                </a:cubicBezTo>
                <a:cubicBezTo>
                  <a:pt x="5716700" y="510349"/>
                  <a:pt x="5709745" y="374623"/>
                  <a:pt x="5696169" y="240856"/>
                </a:cubicBezTo>
                <a:close/>
              </a:path>
            </a:pathLst>
          </a:custGeom>
        </p:spPr>
      </p:pic>
      <p:sp>
        <p:nvSpPr>
          <p:cNvPr id="2" name="Title 1">
            <a:extLst>
              <a:ext uri="{FF2B5EF4-FFF2-40B4-BE49-F238E27FC236}">
                <a16:creationId xmlns:a16="http://schemas.microsoft.com/office/drawing/2014/main" id="{BAA1E587-C5FA-A0FF-8549-095B8BF1AECE}"/>
              </a:ext>
            </a:extLst>
          </p:cNvPr>
          <p:cNvSpPr>
            <a:spLocks noGrp="1"/>
          </p:cNvSpPr>
          <p:nvPr>
            <p:ph type="title"/>
          </p:nvPr>
        </p:nvSpPr>
        <p:spPr>
          <a:xfrm>
            <a:off x="481014" y="327026"/>
            <a:ext cx="4164011" cy="2611437"/>
          </a:xfrm>
        </p:spPr>
        <p:txBody>
          <a:bodyPr vert="horz" lIns="91440" tIns="45720" rIns="91440" bIns="45720" rtlCol="0" anchor="ctr">
            <a:normAutofit/>
          </a:bodyPr>
          <a:lstStyle/>
          <a:p>
            <a:r>
              <a:rPr lang="en-US" sz="3600" dirty="0">
                <a:solidFill>
                  <a:schemeClr val="tx1"/>
                </a:solidFill>
                <a:latin typeface="+mn-lt"/>
              </a:rPr>
              <a:t>Agenda</a:t>
            </a:r>
          </a:p>
        </p:txBody>
      </p:sp>
      <p:sp>
        <p:nvSpPr>
          <p:cNvPr id="6" name="Date Placeholder 5">
            <a:extLst>
              <a:ext uri="{FF2B5EF4-FFF2-40B4-BE49-F238E27FC236}">
                <a16:creationId xmlns:a16="http://schemas.microsoft.com/office/drawing/2014/main" id="{BF7583FA-CDFF-037C-6A48-BA49BB4C7119}"/>
              </a:ext>
            </a:extLst>
          </p:cNvPr>
          <p:cNvSpPr>
            <a:spLocks noGrp="1"/>
          </p:cNvSpPr>
          <p:nvPr>
            <p:ph type="dt" sz="half" idx="10"/>
          </p:nvPr>
        </p:nvSpPr>
        <p:spPr>
          <a:xfrm>
            <a:off x="481013" y="6356350"/>
            <a:ext cx="2743200" cy="365125"/>
          </a:xfrm>
        </p:spPr>
        <p:txBody>
          <a:bodyPr vert="horz" lIns="91440" tIns="45720" rIns="91440" bIns="45720" rtlCol="0" anchor="ctr">
            <a:normAutofit/>
          </a:bodyPr>
          <a:lstStyle/>
          <a:p>
            <a:pPr>
              <a:spcAft>
                <a:spcPts val="600"/>
              </a:spcAft>
              <a:defRPr/>
            </a:pPr>
            <a:fld id="{B2633CA9-336F-454B-81BA-6B397D31C827}" type="datetime1">
              <a:rPr lang="en-US">
                <a:solidFill>
                  <a:schemeClr val="tx1">
                    <a:lumMod val="75000"/>
                    <a:lumOff val="25000"/>
                  </a:schemeClr>
                </a:solidFill>
                <a:latin typeface="Calibri" panose="020F0502020204030204"/>
                <a:cs typeface="+mn-cs"/>
              </a:rPr>
              <a:pPr>
                <a:spcAft>
                  <a:spcPts val="600"/>
                </a:spcAft>
                <a:defRPr/>
              </a:pPr>
              <a:t>7/6/2026</a:t>
            </a:fld>
            <a:endParaRPr lang="en-US">
              <a:solidFill>
                <a:schemeClr val="tx1">
                  <a:lumMod val="75000"/>
                  <a:lumOff val="25000"/>
                </a:schemeClr>
              </a:solidFill>
              <a:latin typeface="Calibri" panose="020F0502020204030204"/>
              <a:cs typeface="+mn-cs"/>
            </a:endParaRPr>
          </a:p>
        </p:txBody>
      </p:sp>
      <p:sp>
        <p:nvSpPr>
          <p:cNvPr id="4" name="Slide Number Placeholder 3">
            <a:extLst>
              <a:ext uri="{FF2B5EF4-FFF2-40B4-BE49-F238E27FC236}">
                <a16:creationId xmlns:a16="http://schemas.microsoft.com/office/drawing/2014/main" id="{25B13ABE-B886-2798-3D5E-9C713E419120}"/>
              </a:ext>
            </a:extLst>
          </p:cNvPr>
          <p:cNvSpPr>
            <a:spLocks noGrp="1"/>
          </p:cNvSpPr>
          <p:nvPr>
            <p:ph type="sldNum" sz="quarter" idx="12"/>
          </p:nvPr>
        </p:nvSpPr>
        <p:spPr>
          <a:xfrm>
            <a:off x="8966200" y="6356350"/>
            <a:ext cx="2743200" cy="365125"/>
          </a:xfrm>
        </p:spPr>
        <p:txBody>
          <a:bodyPr vert="horz" lIns="91440" tIns="45720" rIns="91440" bIns="45720" rtlCol="0" anchor="ctr">
            <a:normAutofit/>
          </a:bodyPr>
          <a:lstStyle/>
          <a:p>
            <a:pPr>
              <a:spcAft>
                <a:spcPts val="600"/>
              </a:spcAft>
              <a:defRPr/>
            </a:pPr>
            <a:fld id="{E13E75AD-A17F-B640-BDFA-33D864DFCB3D}" type="slidenum">
              <a:rPr lang="en-US">
                <a:solidFill>
                  <a:schemeClr val="tx1">
                    <a:lumMod val="75000"/>
                    <a:lumOff val="25000"/>
                  </a:schemeClr>
                </a:solidFill>
                <a:latin typeface="Calibri" panose="020F0502020204030204"/>
                <a:cs typeface="+mn-cs"/>
              </a:rPr>
              <a:pPr>
                <a:spcAft>
                  <a:spcPts val="600"/>
                </a:spcAft>
                <a:defRPr/>
              </a:pPr>
              <a:t>4</a:t>
            </a:fld>
            <a:endParaRPr lang="en-US">
              <a:solidFill>
                <a:schemeClr val="tx1">
                  <a:lumMod val="75000"/>
                  <a:lumOff val="25000"/>
                </a:schemeClr>
              </a:solidFill>
              <a:latin typeface="Calibri" panose="020F0502020204030204"/>
              <a:cs typeface="+mn-cs"/>
            </a:endParaRPr>
          </a:p>
        </p:txBody>
      </p:sp>
      <p:graphicFrame>
        <p:nvGraphicFramePr>
          <p:cNvPr id="10" name="Content Placeholder 9">
            <a:extLst>
              <a:ext uri="{FF2B5EF4-FFF2-40B4-BE49-F238E27FC236}">
                <a16:creationId xmlns:a16="http://schemas.microsoft.com/office/drawing/2014/main" id="{5F10C489-37D9-6257-FE9D-3D6A74861AA3}"/>
              </a:ext>
            </a:extLst>
          </p:cNvPr>
          <p:cNvGraphicFramePr>
            <a:graphicFrameLocks noGrp="1"/>
          </p:cNvGraphicFramePr>
          <p:nvPr>
            <p:ph idx="1"/>
            <p:extLst>
              <p:ext uri="{D42A27DB-BD31-4B8C-83A1-F6EECF244321}">
                <p14:modId xmlns:p14="http://schemas.microsoft.com/office/powerpoint/2010/main" val="1563656634"/>
              </p:ext>
            </p:extLst>
          </p:nvPr>
        </p:nvGraphicFramePr>
        <p:xfrm>
          <a:off x="6381750" y="2119313"/>
          <a:ext cx="5329236" cy="40576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9044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C8C3900-B8A1-4965-88E6-CBCBFE067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65945"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4712E9-F540-99F2-2FAA-3FB551A52C03}"/>
              </a:ext>
            </a:extLst>
          </p:cNvPr>
          <p:cNvSpPr>
            <a:spLocks noGrp="1"/>
          </p:cNvSpPr>
          <p:nvPr>
            <p:ph type="title"/>
          </p:nvPr>
        </p:nvSpPr>
        <p:spPr>
          <a:xfrm>
            <a:off x="838201" y="624568"/>
            <a:ext cx="3351755" cy="5412920"/>
          </a:xfrm>
        </p:spPr>
        <p:txBody>
          <a:bodyPr vert="horz" lIns="91440" tIns="45720" rIns="91440" bIns="45720" rtlCol="0" anchor="ctr">
            <a:normAutofit/>
          </a:bodyPr>
          <a:lstStyle/>
          <a:p>
            <a:r>
              <a:rPr lang="en-US" sz="4000" kern="1200" dirty="0">
                <a:solidFill>
                  <a:schemeClr val="bg1"/>
                </a:solidFill>
                <a:latin typeface="+mn-lt"/>
              </a:rPr>
              <a:t>Session Expectations</a:t>
            </a:r>
          </a:p>
        </p:txBody>
      </p:sp>
      <p:sp>
        <p:nvSpPr>
          <p:cNvPr id="6" name="Date Placeholder 5">
            <a:extLst>
              <a:ext uri="{FF2B5EF4-FFF2-40B4-BE49-F238E27FC236}">
                <a16:creationId xmlns:a16="http://schemas.microsoft.com/office/drawing/2014/main" id="{492A76A8-9D9C-0272-16C9-798093F6935E}"/>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33CA9-336F-454B-81BA-6B397D31C827}" type="datetime1">
              <a:rPr lang="en-US">
                <a:solidFill>
                  <a:srgbClr val="FFFFFF">
                    <a:alpha val="80000"/>
                  </a:srgbClr>
                </a:solidFill>
                <a:latin typeface="+mn-lt"/>
                <a:cs typeface="+mn-cs"/>
              </a:rPr>
              <a:pPr>
                <a:spcAft>
                  <a:spcPts val="600"/>
                </a:spcAft>
              </a:pPr>
              <a:t>7/6/2026</a:t>
            </a:fld>
            <a:endParaRPr lang="en-US">
              <a:solidFill>
                <a:srgbClr val="FFFFFF">
                  <a:alpha val="80000"/>
                </a:srgbClr>
              </a:solidFill>
              <a:latin typeface="+mn-lt"/>
              <a:cs typeface="+mn-cs"/>
            </a:endParaRPr>
          </a:p>
        </p:txBody>
      </p:sp>
      <p:sp>
        <p:nvSpPr>
          <p:cNvPr id="4" name="Slide Number Placeholder 3">
            <a:extLst>
              <a:ext uri="{FF2B5EF4-FFF2-40B4-BE49-F238E27FC236}">
                <a16:creationId xmlns:a16="http://schemas.microsoft.com/office/drawing/2014/main" id="{933789BC-8EAD-1B39-0E31-A3464523512C}"/>
              </a:ext>
            </a:extLst>
          </p:cNvPr>
          <p:cNvSpPr>
            <a:spLocks noGrp="1"/>
          </p:cNvSpPr>
          <p:nvPr>
            <p:ph type="sldNum" sz="quarter" idx="12"/>
          </p:nvPr>
        </p:nvSpPr>
        <p:spPr>
          <a:xfrm>
            <a:off x="10128250" y="6356350"/>
            <a:ext cx="1225550" cy="365125"/>
          </a:xfrm>
        </p:spPr>
        <p:txBody>
          <a:bodyPr vert="horz" lIns="91440" tIns="45720" rIns="91440" bIns="45720" rtlCol="0" anchor="ctr">
            <a:normAutofit/>
          </a:bodyPr>
          <a:lstStyle/>
          <a:p>
            <a:pPr>
              <a:spcAft>
                <a:spcPts val="600"/>
              </a:spcAft>
            </a:pPr>
            <a:fld id="{E13E75AD-A17F-B640-BDFA-33D864DFCB3D}" type="slidenum">
              <a:rPr lang="en-US" smtClean="0">
                <a:solidFill>
                  <a:schemeClr val="tx1">
                    <a:tint val="75000"/>
                  </a:schemeClr>
                </a:solidFill>
                <a:latin typeface="+mn-lt"/>
                <a:cs typeface="+mn-cs"/>
              </a:rPr>
              <a:pPr>
                <a:spcAft>
                  <a:spcPts val="600"/>
                </a:spcAft>
              </a:pPr>
              <a:t>5</a:t>
            </a:fld>
            <a:endParaRPr lang="en-US">
              <a:solidFill>
                <a:schemeClr val="tx1">
                  <a:tint val="75000"/>
                </a:schemeClr>
              </a:solidFill>
              <a:latin typeface="+mn-lt"/>
              <a:cs typeface="+mn-cs"/>
            </a:endParaRPr>
          </a:p>
        </p:txBody>
      </p:sp>
      <p:graphicFrame>
        <p:nvGraphicFramePr>
          <p:cNvPr id="8" name="Content Placeholder 2">
            <a:extLst>
              <a:ext uri="{FF2B5EF4-FFF2-40B4-BE49-F238E27FC236}">
                <a16:creationId xmlns:a16="http://schemas.microsoft.com/office/drawing/2014/main" id="{80A6F1D8-C793-BC00-80BA-7A24C9CA0F7C}"/>
              </a:ext>
            </a:extLst>
          </p:cNvPr>
          <p:cNvGraphicFramePr>
            <a:graphicFrameLocks noGrp="1"/>
          </p:cNvGraphicFramePr>
          <p:nvPr>
            <p:ph idx="1"/>
            <p:extLst>
              <p:ext uri="{D42A27DB-BD31-4B8C-83A1-F6EECF244321}">
                <p14:modId xmlns:p14="http://schemas.microsoft.com/office/powerpoint/2010/main" val="1290774440"/>
              </p:ext>
            </p:extLst>
          </p:nvPr>
        </p:nvGraphicFramePr>
        <p:xfrm>
          <a:off x="4930816" y="1444400"/>
          <a:ext cx="5961345" cy="541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2880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63B10-B66F-4F44-E9C5-B42C48A6C5E8}"/>
              </a:ext>
            </a:extLst>
          </p:cNvPr>
          <p:cNvSpPr>
            <a:spLocks noGrp="1"/>
          </p:cNvSpPr>
          <p:nvPr>
            <p:ph type="title"/>
          </p:nvPr>
        </p:nvSpPr>
        <p:spPr/>
        <p:txBody>
          <a:bodyPr/>
          <a:lstStyle/>
          <a:p>
            <a:r>
              <a:rPr lang="en-US" dirty="0">
                <a:latin typeface="+mn-lt"/>
              </a:rPr>
              <a:t>RFP 76-26 Integrated Pest Management Plan </a:t>
            </a:r>
          </a:p>
        </p:txBody>
      </p:sp>
      <p:graphicFrame>
        <p:nvGraphicFramePr>
          <p:cNvPr id="8" name="Content Placeholder 7">
            <a:extLst>
              <a:ext uri="{FF2B5EF4-FFF2-40B4-BE49-F238E27FC236}">
                <a16:creationId xmlns:a16="http://schemas.microsoft.com/office/drawing/2014/main" id="{FA11EF30-B152-67AA-1D27-4A53AA33B22A}"/>
              </a:ext>
            </a:extLst>
          </p:cNvPr>
          <p:cNvGraphicFramePr>
            <a:graphicFrameLocks noGrp="1"/>
          </p:cNvGraphicFramePr>
          <p:nvPr>
            <p:ph idx="1"/>
            <p:extLst>
              <p:ext uri="{D42A27DB-BD31-4B8C-83A1-F6EECF244321}">
                <p14:modId xmlns:p14="http://schemas.microsoft.com/office/powerpoint/2010/main" val="2849578568"/>
              </p:ext>
            </p:extLst>
          </p:nvPr>
        </p:nvGraphicFramePr>
        <p:xfrm>
          <a:off x="461639" y="1825625"/>
          <a:ext cx="9969623"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C491CC08-B061-04C3-4E4A-05A97433E977}"/>
              </a:ext>
            </a:extLst>
          </p:cNvPr>
          <p:cNvSpPr>
            <a:spLocks noGrp="1"/>
          </p:cNvSpPr>
          <p:nvPr>
            <p:ph type="sldNum" sz="quarter" idx="12"/>
          </p:nvPr>
        </p:nvSpPr>
        <p:spPr/>
        <p:txBody>
          <a:bodyPr/>
          <a:lstStyle/>
          <a:p>
            <a:fld id="{E13E75AD-A17F-B640-BDFA-33D864DFCB3D}" type="slidenum">
              <a:rPr lang="en-US" smtClean="0"/>
              <a:pPr/>
              <a:t>6</a:t>
            </a:fld>
            <a:endParaRPr lang="en-US" dirty="0"/>
          </a:p>
        </p:txBody>
      </p:sp>
      <p:sp>
        <p:nvSpPr>
          <p:cNvPr id="5" name="Text Placeholder 4">
            <a:extLst>
              <a:ext uri="{FF2B5EF4-FFF2-40B4-BE49-F238E27FC236}">
                <a16:creationId xmlns:a16="http://schemas.microsoft.com/office/drawing/2014/main" id="{77057B0A-37F1-CFD2-AA24-7EDF4627E1E9}"/>
              </a:ext>
            </a:extLst>
          </p:cNvPr>
          <p:cNvSpPr>
            <a:spLocks noGrp="1"/>
          </p:cNvSpPr>
          <p:nvPr>
            <p:ph type="body" sz="quarter" idx="13"/>
          </p:nvPr>
        </p:nvSpPr>
        <p:spPr/>
        <p:txBody>
          <a:bodyPr/>
          <a:lstStyle/>
          <a:p>
            <a:r>
              <a:rPr lang="en-US" dirty="0">
                <a:latin typeface="+mn-lt"/>
              </a:rPr>
              <a:t>Pest Management </a:t>
            </a:r>
          </a:p>
        </p:txBody>
      </p:sp>
      <p:sp>
        <p:nvSpPr>
          <p:cNvPr id="6" name="Date Placeholder 5">
            <a:extLst>
              <a:ext uri="{FF2B5EF4-FFF2-40B4-BE49-F238E27FC236}">
                <a16:creationId xmlns:a16="http://schemas.microsoft.com/office/drawing/2014/main" id="{41A4D411-B324-2568-31BA-047B48E3EA86}"/>
              </a:ext>
            </a:extLst>
          </p:cNvPr>
          <p:cNvSpPr>
            <a:spLocks noGrp="1"/>
          </p:cNvSpPr>
          <p:nvPr>
            <p:ph type="dt" sz="half" idx="10"/>
          </p:nvPr>
        </p:nvSpPr>
        <p:spPr/>
        <p:txBody>
          <a:bodyPr/>
          <a:lstStyle/>
          <a:p>
            <a:fld id="{B2633CA9-336F-454B-81BA-6B397D31C827}" type="datetime1">
              <a:rPr lang="en-US" smtClean="0"/>
              <a:t>7/6/2026</a:t>
            </a:fld>
            <a:endParaRPr lang="en-US" dirty="0"/>
          </a:p>
        </p:txBody>
      </p:sp>
    </p:spTree>
    <p:extLst>
      <p:ext uri="{BB962C8B-B14F-4D97-AF65-F5344CB8AC3E}">
        <p14:creationId xmlns:p14="http://schemas.microsoft.com/office/powerpoint/2010/main" val="217632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7A6F2-78EB-0A49-9855-A5A0B4A07E7B}"/>
              </a:ext>
            </a:extLst>
          </p:cNvPr>
          <p:cNvSpPr>
            <a:spLocks noGrp="1"/>
          </p:cNvSpPr>
          <p:nvPr>
            <p:ph type="title"/>
          </p:nvPr>
        </p:nvSpPr>
        <p:spPr>
          <a:xfrm>
            <a:off x="654516" y="398151"/>
            <a:ext cx="11184556" cy="494698"/>
          </a:xfrm>
        </p:spPr>
        <p:txBody>
          <a:bodyPr>
            <a:normAutofit fontScale="90000"/>
          </a:bodyPr>
          <a:lstStyle/>
          <a:p>
            <a:r>
              <a:rPr lang="en-US" dirty="0"/>
              <a:t> </a:t>
            </a:r>
            <a:r>
              <a:rPr lang="en-US" dirty="0">
                <a:latin typeface="+mn-lt"/>
              </a:rPr>
              <a:t>Product or Services </a:t>
            </a:r>
            <a:br>
              <a:rPr lang="en-US" dirty="0"/>
            </a:br>
            <a:endParaRPr lang="en-US" dirty="0"/>
          </a:p>
        </p:txBody>
      </p:sp>
      <p:sp>
        <p:nvSpPr>
          <p:cNvPr id="3" name="Content Placeholder 2">
            <a:extLst>
              <a:ext uri="{FF2B5EF4-FFF2-40B4-BE49-F238E27FC236}">
                <a16:creationId xmlns:a16="http://schemas.microsoft.com/office/drawing/2014/main" id="{F517E17C-E354-084A-B6A0-17476FBDE6A9}"/>
              </a:ext>
            </a:extLst>
          </p:cNvPr>
          <p:cNvSpPr>
            <a:spLocks noGrp="1"/>
          </p:cNvSpPr>
          <p:nvPr>
            <p:ph idx="1"/>
          </p:nvPr>
        </p:nvSpPr>
        <p:spPr>
          <a:xfrm>
            <a:off x="6635262" y="1734056"/>
            <a:ext cx="5203812" cy="4520440"/>
          </a:xfrm>
        </p:spPr>
        <p:txBody>
          <a:bodyPr>
            <a:normAutofit fontScale="92500" lnSpcReduction="10000"/>
          </a:bodyPr>
          <a:lstStyle/>
          <a:p>
            <a:pPr>
              <a:defRPr sz="2200"/>
            </a:pPr>
            <a:r>
              <a:rPr lang="en-US" sz="1600" dirty="0"/>
              <a:t>Provide Integrated Pest Management (IPM) services across four MBTA zones (Core, Non-Core North, Non-Core West, and Non-Core South).</a:t>
            </a:r>
          </a:p>
          <a:p>
            <a:pPr>
              <a:defRPr sz="2200"/>
            </a:pPr>
            <a:r>
              <a:rPr lang="en-US" sz="1600" dirty="0"/>
              <a:t>Deliver scheduled monthly preventive inspections, monitoring, treatment, and corrective pest control services.</a:t>
            </a:r>
          </a:p>
          <a:p>
            <a:pPr>
              <a:defRPr sz="2200"/>
            </a:pPr>
            <a:r>
              <a:rPr lang="en-US" sz="1600" dirty="0"/>
              <a:t>Control rodents, insects, bed bugs, cockroaches, birds, and other pests, with primary focus on mice and rat populations.</a:t>
            </a:r>
          </a:p>
          <a:p>
            <a:pPr>
              <a:defRPr sz="2200"/>
            </a:pPr>
            <a:r>
              <a:rPr lang="en-US" sz="1600" dirty="0"/>
              <a:t>Develop, implement, maintain, and update a site-specific IPM Plan, including inspections, tolerance thresholds, monitoring, treatment methods, mitigation measures, and preventive maintenance.</a:t>
            </a:r>
          </a:p>
          <a:p>
            <a:pPr>
              <a:defRPr sz="2200"/>
            </a:pPr>
            <a:r>
              <a:rPr lang="en-US" sz="1600" dirty="0"/>
              <a:t>Provide qualified personnel, 24/7/365 emergency contact capability, and maintain compliance with all applicable federal, state, and local regulations.</a:t>
            </a:r>
          </a:p>
          <a:p>
            <a:pPr>
              <a:defRPr sz="2200"/>
            </a:pPr>
            <a:r>
              <a:rPr lang="en-US" sz="1600" dirty="0"/>
              <a:t>Use environmentally responsible treatment methods where practical and maintain Safety Data Sheets (SDS), pesticide documentation, and regulatory notifications.</a:t>
            </a:r>
          </a:p>
          <a:p>
            <a:pPr marL="0" indent="0">
              <a:buNone/>
            </a:pPr>
            <a:endParaRPr lang="en-US" sz="1600" dirty="0"/>
          </a:p>
        </p:txBody>
      </p:sp>
      <p:sp>
        <p:nvSpPr>
          <p:cNvPr id="4" name="Slide Number Placeholder 3">
            <a:extLst>
              <a:ext uri="{FF2B5EF4-FFF2-40B4-BE49-F238E27FC236}">
                <a16:creationId xmlns:a16="http://schemas.microsoft.com/office/drawing/2014/main" id="{2F9073B2-D0A9-BB40-A2B7-3DF8E990772F}"/>
              </a:ext>
            </a:extLst>
          </p:cNvPr>
          <p:cNvSpPr>
            <a:spLocks noGrp="1"/>
          </p:cNvSpPr>
          <p:nvPr>
            <p:ph type="sldNum" sz="quarter" idx="12"/>
          </p:nvPr>
        </p:nvSpPr>
        <p:spPr/>
        <p:txBody>
          <a:bodyPr/>
          <a:lstStyle/>
          <a:p>
            <a:fld id="{E13E75AD-A17F-B640-BDFA-33D864DFCB3D}" type="slidenum">
              <a:rPr lang="en-US" smtClean="0"/>
              <a:pPr/>
              <a:t>7</a:t>
            </a:fld>
            <a:endParaRPr lang="en-US" dirty="0"/>
          </a:p>
        </p:txBody>
      </p:sp>
      <p:sp>
        <p:nvSpPr>
          <p:cNvPr id="5" name="Text Placeholder 4">
            <a:extLst>
              <a:ext uri="{FF2B5EF4-FFF2-40B4-BE49-F238E27FC236}">
                <a16:creationId xmlns:a16="http://schemas.microsoft.com/office/drawing/2014/main" id="{96EF2B74-712A-3A4A-B7EA-6E8AC033284D}"/>
              </a:ext>
            </a:extLst>
          </p:cNvPr>
          <p:cNvSpPr>
            <a:spLocks noGrp="1"/>
          </p:cNvSpPr>
          <p:nvPr>
            <p:ph type="body" sz="quarter" idx="13"/>
          </p:nvPr>
        </p:nvSpPr>
        <p:spPr>
          <a:xfrm>
            <a:off x="654516" y="892849"/>
            <a:ext cx="7873465" cy="346509"/>
          </a:xfrm>
        </p:spPr>
        <p:txBody>
          <a:bodyPr/>
          <a:lstStyle/>
          <a:p>
            <a:r>
              <a:rPr lang="en-US" dirty="0">
                <a:latin typeface="+mn-lt"/>
              </a:rPr>
              <a:t>Pest Control Management </a:t>
            </a:r>
          </a:p>
        </p:txBody>
      </p:sp>
      <p:sp>
        <p:nvSpPr>
          <p:cNvPr id="6" name="Date Placeholder 5">
            <a:extLst>
              <a:ext uri="{FF2B5EF4-FFF2-40B4-BE49-F238E27FC236}">
                <a16:creationId xmlns:a16="http://schemas.microsoft.com/office/drawing/2014/main" id="{6764E335-284C-1444-93FE-B9A6535DD322}"/>
              </a:ext>
            </a:extLst>
          </p:cNvPr>
          <p:cNvSpPr>
            <a:spLocks noGrp="1"/>
          </p:cNvSpPr>
          <p:nvPr>
            <p:ph type="dt" sz="half" idx="10"/>
          </p:nvPr>
        </p:nvSpPr>
        <p:spPr/>
        <p:txBody>
          <a:bodyPr/>
          <a:lstStyle/>
          <a:p>
            <a:fld id="{B2633CA9-336F-454B-81BA-6B397D31C827}" type="datetime1">
              <a:rPr lang="en-US" smtClean="0"/>
              <a:t>7/6/2026</a:t>
            </a:fld>
            <a:endParaRPr lang="en-US" dirty="0"/>
          </a:p>
        </p:txBody>
      </p:sp>
      <p:pic>
        <p:nvPicPr>
          <p:cNvPr id="9" name="Picture Placeholder 8" descr="T Sign at Govgernment Center">
            <a:extLst>
              <a:ext uri="{FF2B5EF4-FFF2-40B4-BE49-F238E27FC236}">
                <a16:creationId xmlns:a16="http://schemas.microsoft.com/office/drawing/2014/main" id="{62E6E8F3-6691-8046-A33E-08F2B31682B2}"/>
              </a:ext>
            </a:extLst>
          </p:cNvPr>
          <p:cNvPicPr>
            <a:picLocks noGrp="1" noChangeAspect="1"/>
          </p:cNvPicPr>
          <p:nvPr>
            <p:ph type="pic" sz="quarter" idx="14"/>
          </p:nvPr>
        </p:nvPicPr>
        <p:blipFill>
          <a:blip r:embed="rId3"/>
          <a:srcRect t="10020" b="10020"/>
          <a:stretch>
            <a:fillRect/>
          </a:stretch>
        </p:blipFill>
        <p:spPr>
          <a:xfrm>
            <a:off x="654516" y="1825624"/>
            <a:ext cx="1679551" cy="1343070"/>
          </a:xfrm>
        </p:spPr>
      </p:pic>
      <p:pic>
        <p:nvPicPr>
          <p:cNvPr id="13" name="Picture 12" descr="New Red Line Train interior">
            <a:extLst>
              <a:ext uri="{FF2B5EF4-FFF2-40B4-BE49-F238E27FC236}">
                <a16:creationId xmlns:a16="http://schemas.microsoft.com/office/drawing/2014/main" id="{334D0CB2-3049-154A-8D19-4E1C7BB5B095}"/>
              </a:ext>
            </a:extLst>
          </p:cNvPr>
          <p:cNvPicPr>
            <a:picLocks noChangeAspect="1"/>
          </p:cNvPicPr>
          <p:nvPr/>
        </p:nvPicPr>
        <p:blipFill rotWithShape="1">
          <a:blip r:embed="rId4"/>
          <a:srcRect l="20914"/>
          <a:stretch/>
        </p:blipFill>
        <p:spPr>
          <a:xfrm>
            <a:off x="654516" y="3311780"/>
            <a:ext cx="3385038" cy="2853470"/>
          </a:xfrm>
          <a:prstGeom prst="rect">
            <a:avLst/>
          </a:prstGeom>
        </p:spPr>
      </p:pic>
      <p:pic>
        <p:nvPicPr>
          <p:cNvPr id="15" name="Picture 14" descr="Bus passengers wearing face masks">
            <a:extLst>
              <a:ext uri="{FF2B5EF4-FFF2-40B4-BE49-F238E27FC236}">
                <a16:creationId xmlns:a16="http://schemas.microsoft.com/office/drawing/2014/main" id="{D320AB01-26E1-CA40-881F-8E35D25856EC}"/>
              </a:ext>
            </a:extLst>
          </p:cNvPr>
          <p:cNvPicPr>
            <a:picLocks noChangeAspect="1"/>
          </p:cNvPicPr>
          <p:nvPr/>
        </p:nvPicPr>
        <p:blipFill rotWithShape="1">
          <a:blip r:embed="rId5"/>
          <a:srcRect l="4557" t="40765" r="17806" b="14066"/>
          <a:stretch/>
        </p:blipFill>
        <p:spPr>
          <a:xfrm>
            <a:off x="2495954" y="1825623"/>
            <a:ext cx="1537813" cy="1343071"/>
          </a:xfrm>
          <a:prstGeom prst="rect">
            <a:avLst/>
          </a:prstGeom>
        </p:spPr>
      </p:pic>
      <p:pic>
        <p:nvPicPr>
          <p:cNvPr id="17" name="Picture 16" descr="Back Bay Station">
            <a:extLst>
              <a:ext uri="{FF2B5EF4-FFF2-40B4-BE49-F238E27FC236}">
                <a16:creationId xmlns:a16="http://schemas.microsoft.com/office/drawing/2014/main" id="{877D3A71-0C78-6140-AE90-4E6A08D9475E}"/>
              </a:ext>
            </a:extLst>
          </p:cNvPr>
          <p:cNvPicPr>
            <a:picLocks noChangeAspect="1"/>
          </p:cNvPicPr>
          <p:nvPr/>
        </p:nvPicPr>
        <p:blipFill rotWithShape="1">
          <a:blip r:embed="rId6"/>
          <a:srcRect l="10736" r="23522" b="15146"/>
          <a:stretch/>
        </p:blipFill>
        <p:spPr>
          <a:xfrm>
            <a:off x="4172208" y="1824781"/>
            <a:ext cx="2225383" cy="1914881"/>
          </a:xfrm>
          <a:prstGeom prst="rect">
            <a:avLst/>
          </a:prstGeom>
        </p:spPr>
      </p:pic>
      <p:pic>
        <p:nvPicPr>
          <p:cNvPr id="19" name="Picture 18" descr="Commuter Rail Train in West Concord">
            <a:extLst>
              <a:ext uri="{FF2B5EF4-FFF2-40B4-BE49-F238E27FC236}">
                <a16:creationId xmlns:a16="http://schemas.microsoft.com/office/drawing/2014/main" id="{47BFCEB8-3050-1D43-B656-0B36B04880E6}"/>
              </a:ext>
            </a:extLst>
          </p:cNvPr>
          <p:cNvPicPr>
            <a:picLocks noChangeAspect="1"/>
          </p:cNvPicPr>
          <p:nvPr/>
        </p:nvPicPr>
        <p:blipFill rotWithShape="1">
          <a:blip r:embed="rId7"/>
          <a:srcRect l="8672" t="12141" r="4688" b="-1"/>
          <a:stretch/>
        </p:blipFill>
        <p:spPr>
          <a:xfrm>
            <a:off x="4172208" y="3908557"/>
            <a:ext cx="2225383" cy="2256693"/>
          </a:xfrm>
          <a:prstGeom prst="rect">
            <a:avLst/>
          </a:prstGeom>
        </p:spPr>
      </p:pic>
    </p:spTree>
    <p:extLst>
      <p:ext uri="{BB962C8B-B14F-4D97-AF65-F5344CB8AC3E}">
        <p14:creationId xmlns:p14="http://schemas.microsoft.com/office/powerpoint/2010/main" val="3682486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0C7F5-F082-EFA8-F7AC-204BC8727957}"/>
              </a:ext>
            </a:extLst>
          </p:cNvPr>
          <p:cNvSpPr>
            <a:spLocks noGrp="1"/>
          </p:cNvSpPr>
          <p:nvPr>
            <p:ph type="title"/>
          </p:nvPr>
        </p:nvSpPr>
        <p:spPr/>
        <p:txBody>
          <a:bodyPr/>
          <a:lstStyle/>
          <a:p>
            <a:r>
              <a:rPr lang="en-US" dirty="0">
                <a:latin typeface="+mn-lt"/>
              </a:rPr>
              <a:t>Product or Services </a:t>
            </a:r>
            <a:endParaRPr lang="en-US" dirty="0"/>
          </a:p>
        </p:txBody>
      </p:sp>
      <p:sp>
        <p:nvSpPr>
          <p:cNvPr id="3" name="Content Placeholder 2">
            <a:extLst>
              <a:ext uri="{FF2B5EF4-FFF2-40B4-BE49-F238E27FC236}">
                <a16:creationId xmlns:a16="http://schemas.microsoft.com/office/drawing/2014/main" id="{3C3C72E8-67CD-3861-322E-208C5E1AEE4A}"/>
              </a:ext>
            </a:extLst>
          </p:cNvPr>
          <p:cNvSpPr>
            <a:spLocks noGrp="1"/>
          </p:cNvSpPr>
          <p:nvPr>
            <p:ph idx="1"/>
          </p:nvPr>
        </p:nvSpPr>
        <p:spPr>
          <a:xfrm>
            <a:off x="528393" y="1580905"/>
            <a:ext cx="5441483" cy="4691879"/>
          </a:xfrm>
          <a:ln>
            <a:solidFill>
              <a:schemeClr val="tx1"/>
            </a:solidFill>
          </a:ln>
        </p:spPr>
        <p:txBody>
          <a:bodyPr>
            <a:noAutofit/>
          </a:bodyPr>
          <a:lstStyle/>
          <a:p>
            <a:pPr>
              <a:defRPr sz="2200"/>
            </a:pPr>
            <a:r>
              <a:rPr lang="en-US" sz="1600" dirty="0"/>
              <a:t>Provide ad hoc services, sustained pest control support, bait station servicing, infestation monitoring, and emergency response (24-hour routine response; 4-hour emergency response).</a:t>
            </a:r>
          </a:p>
          <a:p>
            <a:pPr>
              <a:defRPr sz="2200"/>
            </a:pPr>
            <a:r>
              <a:rPr lang="en-US" sz="1600" dirty="0"/>
              <a:t>Receive and manage work orders through the MBTA Enterprise Asset Management (EAM) system and document completion with supporting evidence.</a:t>
            </a:r>
          </a:p>
          <a:p>
            <a:pPr>
              <a:defRPr sz="2200"/>
            </a:pPr>
            <a:r>
              <a:rPr lang="en-US" sz="1600" dirty="0"/>
              <a:t>Submit Inspection Reports within 24 hours of each service visit detailing findings, treatments, materials used, and recommendations.</a:t>
            </a:r>
          </a:p>
          <a:p>
            <a:pPr>
              <a:defRPr sz="2200"/>
            </a:pPr>
            <a:r>
              <a:rPr lang="en-US" sz="1600" dirty="0"/>
              <a:t>Maintain Operations Logs documenting applications, pesticides, target pests, certified applicators, SDS, and compliance records.</a:t>
            </a:r>
          </a:p>
          <a:p>
            <a:pPr>
              <a:defRPr sz="2200"/>
            </a:pPr>
            <a:r>
              <a:rPr lang="en-US" sz="1600" dirty="0"/>
              <a:t>Prepare and submit a Health and Safety Plan (HASP) prior to commencing work.</a:t>
            </a:r>
          </a:p>
          <a:p>
            <a:pPr>
              <a:defRPr sz="2200"/>
            </a:pPr>
            <a:r>
              <a:rPr lang="en-US" sz="1600" dirty="0"/>
              <a:t>Provide complete project closeout documentation, including inspection records, evaluations, complaints, monitoring logs, and final contract records.</a:t>
            </a:r>
          </a:p>
          <a:p>
            <a:pPr marL="0" indent="0">
              <a:buNone/>
            </a:pPr>
            <a:endParaRPr lang="en-US" sz="1600" dirty="0">
              <a:latin typeface="+mn-lt"/>
              <a:cs typeface="+mn-cs"/>
            </a:endParaRPr>
          </a:p>
        </p:txBody>
      </p:sp>
      <p:sp>
        <p:nvSpPr>
          <p:cNvPr id="4" name="Slide Number Placeholder 3">
            <a:extLst>
              <a:ext uri="{FF2B5EF4-FFF2-40B4-BE49-F238E27FC236}">
                <a16:creationId xmlns:a16="http://schemas.microsoft.com/office/drawing/2014/main" id="{D91D339F-0CE3-6C78-738A-5B4C999414EA}"/>
              </a:ext>
            </a:extLst>
          </p:cNvPr>
          <p:cNvSpPr>
            <a:spLocks noGrp="1"/>
          </p:cNvSpPr>
          <p:nvPr>
            <p:ph type="sldNum" sz="quarter" idx="12"/>
          </p:nvPr>
        </p:nvSpPr>
        <p:spPr/>
        <p:txBody>
          <a:bodyPr/>
          <a:lstStyle/>
          <a:p>
            <a:fld id="{E13E75AD-A17F-B640-BDFA-33D864DFCB3D}" type="slidenum">
              <a:rPr lang="en-US" smtClean="0"/>
              <a:pPr/>
              <a:t>8</a:t>
            </a:fld>
            <a:endParaRPr lang="en-US" dirty="0"/>
          </a:p>
        </p:txBody>
      </p:sp>
      <p:sp>
        <p:nvSpPr>
          <p:cNvPr id="5" name="Text Placeholder 4">
            <a:extLst>
              <a:ext uri="{FF2B5EF4-FFF2-40B4-BE49-F238E27FC236}">
                <a16:creationId xmlns:a16="http://schemas.microsoft.com/office/drawing/2014/main" id="{9809F717-9383-17EB-CC21-226177D7489C}"/>
              </a:ext>
            </a:extLst>
          </p:cNvPr>
          <p:cNvSpPr>
            <a:spLocks noGrp="1"/>
          </p:cNvSpPr>
          <p:nvPr>
            <p:ph type="body" sz="quarter" idx="13"/>
          </p:nvPr>
        </p:nvSpPr>
        <p:spPr/>
        <p:txBody>
          <a:bodyPr/>
          <a:lstStyle/>
          <a:p>
            <a:r>
              <a:rPr lang="en-US" dirty="0">
                <a:latin typeface="+mn-lt"/>
              </a:rPr>
              <a:t>Scope of Work Pest Control Services </a:t>
            </a:r>
          </a:p>
          <a:p>
            <a:endParaRPr lang="en-US" dirty="0"/>
          </a:p>
        </p:txBody>
      </p:sp>
      <p:sp>
        <p:nvSpPr>
          <p:cNvPr id="6" name="Date Placeholder 5">
            <a:extLst>
              <a:ext uri="{FF2B5EF4-FFF2-40B4-BE49-F238E27FC236}">
                <a16:creationId xmlns:a16="http://schemas.microsoft.com/office/drawing/2014/main" id="{46033748-C705-9610-252E-D6314A54E888}"/>
              </a:ext>
            </a:extLst>
          </p:cNvPr>
          <p:cNvSpPr>
            <a:spLocks noGrp="1"/>
          </p:cNvSpPr>
          <p:nvPr>
            <p:ph type="dt" sz="half" idx="10"/>
          </p:nvPr>
        </p:nvSpPr>
        <p:spPr/>
        <p:txBody>
          <a:bodyPr/>
          <a:lstStyle/>
          <a:p>
            <a:fld id="{A7465765-9854-954B-97F7-5BC866A61166}" type="datetime1">
              <a:rPr lang="en-US" smtClean="0"/>
              <a:t>7/6/2026</a:t>
            </a:fld>
            <a:endParaRPr lang="en-US" dirty="0"/>
          </a:p>
        </p:txBody>
      </p:sp>
      <p:sp>
        <p:nvSpPr>
          <p:cNvPr id="10" name="TextBox 9">
            <a:extLst>
              <a:ext uri="{FF2B5EF4-FFF2-40B4-BE49-F238E27FC236}">
                <a16:creationId xmlns:a16="http://schemas.microsoft.com/office/drawing/2014/main" id="{474301D5-CD30-FBBD-F581-3A3417E79B2A}"/>
              </a:ext>
            </a:extLst>
          </p:cNvPr>
          <p:cNvSpPr txBox="1"/>
          <p:nvPr/>
        </p:nvSpPr>
        <p:spPr>
          <a:xfrm>
            <a:off x="6478798" y="1560840"/>
            <a:ext cx="5360276" cy="4247317"/>
          </a:xfrm>
          <a:prstGeom prst="rect">
            <a:avLst/>
          </a:prstGeom>
          <a:noFill/>
          <a:ln>
            <a:solidFill>
              <a:schemeClr val="tx1"/>
            </a:solidFill>
          </a:ln>
        </p:spPr>
        <p:txBody>
          <a:bodyPr wrap="square" rtlCol="0">
            <a:spAutoFit/>
          </a:bodyPr>
          <a:lstStyle/>
          <a:p>
            <a:pPr lvl="0" eaLnBrk="0" fontAlgn="base" hangingPunct="0">
              <a:spcBef>
                <a:spcPct val="0"/>
              </a:spcBef>
              <a:spcAft>
                <a:spcPct val="0"/>
              </a:spcAft>
              <a:buFontTx/>
              <a:buChar char="•"/>
            </a:pPr>
            <a:r>
              <a:rPr lang="en-US" altLang="en-US" dirty="0">
                <a:latin typeface="Arial" panose="020B0604020202020204" pitchFamily="34" charset="0"/>
              </a:rPr>
              <a:t>90-day implementation period before KPI monitoring </a:t>
            </a:r>
          </a:p>
          <a:p>
            <a:pPr lvl="0" eaLnBrk="0" fontAlgn="base" hangingPunct="0">
              <a:spcBef>
                <a:spcPct val="0"/>
              </a:spcBef>
              <a:spcAft>
                <a:spcPct val="0"/>
              </a:spcAft>
              <a:buFontTx/>
              <a:buChar char="•"/>
            </a:pPr>
            <a:r>
              <a:rPr lang="en-US" altLang="en-US" dirty="0">
                <a:latin typeface="Arial" panose="020B0604020202020204" pitchFamily="34" charset="0"/>
              </a:rPr>
              <a:t>Quarterly KPIs: </a:t>
            </a:r>
          </a:p>
          <a:p>
            <a:pPr lvl="0" eaLnBrk="0" fontAlgn="base" hangingPunct="0">
              <a:spcBef>
                <a:spcPct val="0"/>
              </a:spcBef>
              <a:spcAft>
                <a:spcPct val="0"/>
              </a:spcAft>
              <a:buFontTx/>
              <a:buChar char="•"/>
            </a:pPr>
            <a:r>
              <a:rPr lang="en-US" altLang="en-US" dirty="0">
                <a:latin typeface="Arial" panose="020B0604020202020204" pitchFamily="34" charset="0"/>
              </a:rPr>
              <a:t>Routine requests: Response within 24 hours (90% compliance) </a:t>
            </a:r>
          </a:p>
          <a:p>
            <a:pPr lvl="0" eaLnBrk="0" fontAlgn="base" hangingPunct="0">
              <a:spcBef>
                <a:spcPct val="0"/>
              </a:spcBef>
              <a:spcAft>
                <a:spcPct val="0"/>
              </a:spcAft>
              <a:buFontTx/>
              <a:buChar char="•"/>
            </a:pPr>
            <a:r>
              <a:rPr lang="en-US" altLang="en-US" dirty="0">
                <a:latin typeface="Arial" panose="020B0604020202020204" pitchFamily="34" charset="0"/>
              </a:rPr>
              <a:t>Emergency requests: Arrival within 4 hours (90% compliance) </a:t>
            </a:r>
          </a:p>
          <a:p>
            <a:pPr lvl="0" eaLnBrk="0" fontAlgn="base" hangingPunct="0">
              <a:spcBef>
                <a:spcPct val="0"/>
              </a:spcBef>
              <a:spcAft>
                <a:spcPct val="0"/>
              </a:spcAft>
              <a:buFontTx/>
              <a:buChar char="•"/>
            </a:pPr>
            <a:r>
              <a:rPr lang="en-US" altLang="en-US" dirty="0">
                <a:latin typeface="Arial" panose="020B0604020202020204" pitchFamily="34" charset="0"/>
              </a:rPr>
              <a:t>Vendor opportunity to explain KPI exceptions </a:t>
            </a:r>
          </a:p>
          <a:p>
            <a:pPr lvl="0" eaLnBrk="0" fontAlgn="base" hangingPunct="0">
              <a:spcBef>
                <a:spcPct val="0"/>
              </a:spcBef>
              <a:spcAft>
                <a:spcPct val="0"/>
              </a:spcAft>
              <a:buFontTx/>
              <a:buChar char="•"/>
            </a:pPr>
            <a:r>
              <a:rPr lang="en-US" altLang="en-US" dirty="0">
                <a:latin typeface="Arial" panose="020B0604020202020204" pitchFamily="34" charset="0"/>
              </a:rPr>
              <a:t>Progressive performance management: </a:t>
            </a:r>
          </a:p>
          <a:p>
            <a:pPr lvl="0" eaLnBrk="0" fontAlgn="base" hangingPunct="0">
              <a:spcBef>
                <a:spcPct val="0"/>
              </a:spcBef>
              <a:spcAft>
                <a:spcPct val="0"/>
              </a:spcAft>
              <a:buFontTx/>
              <a:buChar char="•"/>
            </a:pPr>
            <a:r>
              <a:rPr lang="en-US" altLang="en-US" dirty="0">
                <a:latin typeface="Arial" panose="020B0604020202020204" pitchFamily="34" charset="0"/>
              </a:rPr>
              <a:t>Written Warning </a:t>
            </a:r>
          </a:p>
          <a:p>
            <a:pPr lvl="0" eaLnBrk="0" fontAlgn="base" hangingPunct="0">
              <a:spcBef>
                <a:spcPct val="0"/>
              </a:spcBef>
              <a:spcAft>
                <a:spcPct val="0"/>
              </a:spcAft>
              <a:buFontTx/>
              <a:buChar char="•"/>
            </a:pPr>
            <a:r>
              <a:rPr lang="en-US" altLang="en-US" dirty="0">
                <a:latin typeface="Arial" panose="020B0604020202020204" pitchFamily="34" charset="0"/>
              </a:rPr>
              <a:t>Corrective Action Plan (CAP) </a:t>
            </a:r>
          </a:p>
          <a:p>
            <a:pPr lvl="0" eaLnBrk="0" fontAlgn="base" hangingPunct="0">
              <a:spcBef>
                <a:spcPct val="0"/>
              </a:spcBef>
              <a:spcAft>
                <a:spcPct val="0"/>
              </a:spcAft>
              <a:buFontTx/>
              <a:buChar char="•"/>
            </a:pPr>
            <a:r>
              <a:rPr lang="en-US" altLang="en-US" dirty="0">
                <a:latin typeface="Arial" panose="020B0604020202020204" pitchFamily="34" charset="0"/>
              </a:rPr>
              <a:t>Financial Damages </a:t>
            </a:r>
          </a:p>
          <a:p>
            <a:pPr lvl="0" eaLnBrk="0" fontAlgn="base" hangingPunct="0">
              <a:spcBef>
                <a:spcPct val="0"/>
              </a:spcBef>
              <a:spcAft>
                <a:spcPct val="0"/>
              </a:spcAft>
              <a:buFontTx/>
              <a:buChar char="•"/>
            </a:pPr>
            <a:r>
              <a:rPr lang="en-US" altLang="en-US" dirty="0">
                <a:latin typeface="Arial" panose="020B0604020202020204" pitchFamily="34" charset="0"/>
              </a:rPr>
              <a:t>Contract Termination for Persistent Nonperformance </a:t>
            </a:r>
          </a:p>
          <a:p>
            <a:pPr lvl="0" eaLnBrk="0" fontAlgn="base" hangingPunct="0">
              <a:spcBef>
                <a:spcPct val="0"/>
              </a:spcBef>
              <a:spcAft>
                <a:spcPct val="0"/>
              </a:spcAft>
              <a:buFontTx/>
              <a:buChar char="•"/>
            </a:pPr>
            <a:r>
              <a:rPr lang="en-US" altLang="en-US" dirty="0">
                <a:latin typeface="Arial" panose="020B0604020202020204" pitchFamily="34" charset="0"/>
              </a:rPr>
              <a:t>CAP submission and reporting requirements </a:t>
            </a:r>
            <a:endParaRPr lang="en-US" dirty="0"/>
          </a:p>
        </p:txBody>
      </p:sp>
    </p:spTree>
    <p:extLst>
      <p:ext uri="{BB962C8B-B14F-4D97-AF65-F5344CB8AC3E}">
        <p14:creationId xmlns:p14="http://schemas.microsoft.com/office/powerpoint/2010/main" val="4007390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4CD38-BE3D-A95B-6D2B-472D6B0C733C}"/>
              </a:ext>
            </a:extLst>
          </p:cNvPr>
          <p:cNvSpPr>
            <a:spLocks noGrp="1"/>
          </p:cNvSpPr>
          <p:nvPr>
            <p:ph type="title"/>
          </p:nvPr>
        </p:nvSpPr>
        <p:spPr/>
        <p:txBody>
          <a:bodyPr/>
          <a:lstStyle/>
          <a:p>
            <a:r>
              <a:rPr lang="en-US" dirty="0"/>
              <a:t>Site Visit Details</a:t>
            </a:r>
          </a:p>
        </p:txBody>
      </p:sp>
      <p:sp>
        <p:nvSpPr>
          <p:cNvPr id="3" name="Content Placeholder 2">
            <a:extLst>
              <a:ext uri="{FF2B5EF4-FFF2-40B4-BE49-F238E27FC236}">
                <a16:creationId xmlns:a16="http://schemas.microsoft.com/office/drawing/2014/main" id="{4B9ECB6E-BAF9-006C-5F92-000941692181}"/>
              </a:ext>
            </a:extLst>
          </p:cNvPr>
          <p:cNvSpPr>
            <a:spLocks noGrp="1"/>
          </p:cNvSpPr>
          <p:nvPr>
            <p:ph idx="1"/>
          </p:nvPr>
        </p:nvSpPr>
        <p:spPr>
          <a:xfrm>
            <a:off x="654518" y="1514729"/>
            <a:ext cx="11004083" cy="4351338"/>
          </a:xfrm>
        </p:spPr>
        <p:txBody>
          <a:bodyPr>
            <a:normAutofit fontScale="25000" lnSpcReduction="20000"/>
          </a:bodyPr>
          <a:lstStyle/>
          <a:p>
            <a:pPr marL="0" indent="0">
              <a:buNone/>
            </a:pPr>
            <a:r>
              <a:rPr lang="en-US" sz="4800" b="1" dirty="0"/>
              <a:t>Site   Visits </a:t>
            </a:r>
            <a:endParaRPr lang="en-US" sz="4800" dirty="0"/>
          </a:p>
          <a:p>
            <a:pPr marL="0" indent="0">
              <a:buNone/>
            </a:pPr>
            <a:r>
              <a:rPr lang="en-US" sz="4800" b="1" dirty="0"/>
              <a:t>Date : July 7, 2026</a:t>
            </a:r>
            <a:endParaRPr lang="en-US" sz="4800" dirty="0"/>
          </a:p>
          <a:p>
            <a:pPr marL="0" indent="0">
              <a:buNone/>
            </a:pPr>
            <a:r>
              <a:rPr lang="en-US" sz="4800" b="1" dirty="0"/>
              <a:t>Time: Starts at 7:00am to 4 :00pm </a:t>
            </a:r>
            <a:endParaRPr lang="en-US" sz="4800" dirty="0"/>
          </a:p>
          <a:p>
            <a:pPr marL="0" indent="0">
              <a:buNone/>
            </a:pPr>
            <a:r>
              <a:rPr lang="en-US" sz="4800" b="1" dirty="0"/>
              <a:t>Place:</a:t>
            </a:r>
            <a:endParaRPr lang="en-US" sz="4800" dirty="0"/>
          </a:p>
          <a:p>
            <a:pPr marL="0" lvl="0" indent="0">
              <a:buNone/>
            </a:pPr>
            <a:r>
              <a:rPr lang="en-US" sz="4800" dirty="0"/>
              <a:t>South Station</a:t>
            </a:r>
          </a:p>
          <a:p>
            <a:pPr marL="0" indent="0">
              <a:buNone/>
            </a:pPr>
            <a:r>
              <a:rPr lang="en-US" sz="4800" dirty="0"/>
              <a:t>1 South Station, Boston, MA 02127 (Longitude 42.352215 Latitude -71.055231) 7am -10am </a:t>
            </a:r>
          </a:p>
          <a:p>
            <a:pPr marL="0" indent="0">
              <a:buNone/>
            </a:pPr>
            <a:r>
              <a:rPr lang="en-US" sz="4800" dirty="0"/>
              <a:t> </a:t>
            </a:r>
          </a:p>
          <a:p>
            <a:pPr marL="0" lvl="0" indent="0">
              <a:buNone/>
            </a:pPr>
            <a:r>
              <a:rPr lang="en-US" sz="4800" dirty="0"/>
              <a:t>Back Bay</a:t>
            </a:r>
          </a:p>
          <a:p>
            <a:pPr marL="0" indent="0">
              <a:buNone/>
            </a:pPr>
            <a:r>
              <a:rPr lang="en-US" sz="4800" dirty="0"/>
              <a:t>145 Dartmouth St., Boston, MA 02116 (Longitude 42.347448 Latitude -71.074783) 11 am to 2pm  </a:t>
            </a:r>
          </a:p>
          <a:p>
            <a:pPr marL="0" indent="0">
              <a:buNone/>
            </a:pPr>
            <a:r>
              <a:rPr lang="en-US" sz="4800" dirty="0"/>
              <a:t> </a:t>
            </a:r>
          </a:p>
          <a:p>
            <a:pPr marL="0" lvl="0" indent="0">
              <a:buNone/>
            </a:pPr>
            <a:r>
              <a:rPr lang="en-US" sz="4800" dirty="0"/>
              <a:t>Aquarium 2 pm to 5 pm </a:t>
            </a:r>
          </a:p>
          <a:p>
            <a:pPr marL="0" indent="0">
              <a:buNone/>
            </a:pPr>
            <a:r>
              <a:rPr lang="en-US" sz="4800" dirty="0"/>
              <a:t>183 State St., Boston, MA 02110 (Longitude 42.359793 Latitude -71.051590)   </a:t>
            </a:r>
          </a:p>
          <a:p>
            <a:pPr marL="0" indent="0">
              <a:buNone/>
            </a:pPr>
            <a:r>
              <a:rPr lang="en-US" sz="4800" dirty="0"/>
              <a:t> </a:t>
            </a:r>
          </a:p>
          <a:p>
            <a:pPr marL="0" indent="0">
              <a:buNone/>
            </a:pPr>
            <a:r>
              <a:rPr lang="en-US" sz="4800" dirty="0"/>
              <a:t> </a:t>
            </a:r>
          </a:p>
          <a:p>
            <a:pPr marL="0" indent="0">
              <a:buNone/>
            </a:pPr>
            <a:r>
              <a:rPr lang="en-US" sz="4800" dirty="0"/>
              <a:t>Site Visit Contacts</a:t>
            </a:r>
          </a:p>
          <a:p>
            <a:pPr marL="0" indent="0">
              <a:buNone/>
            </a:pPr>
            <a:r>
              <a:rPr lang="en-US" sz="4800" u="sng" dirty="0"/>
              <a:t>Mellissa O’Connor – 781-999-2934 Email </a:t>
            </a:r>
            <a:r>
              <a:rPr lang="en-US" sz="4800" u="sng" dirty="0">
                <a:hlinkClick r:id="rId2"/>
              </a:rPr>
              <a:t>moconnor2@mbta.com</a:t>
            </a:r>
            <a:r>
              <a:rPr lang="en-US" sz="4800" u="sng" dirty="0"/>
              <a:t> </a:t>
            </a:r>
            <a:endParaRPr lang="en-US" sz="4800" dirty="0"/>
          </a:p>
          <a:p>
            <a:pPr marL="0" indent="0">
              <a:buNone/>
            </a:pPr>
            <a:r>
              <a:rPr lang="en-US" sz="4800" u="sng" dirty="0"/>
              <a:t>John Carranza -  857-286-8851</a:t>
            </a:r>
            <a:endParaRPr lang="en-US" sz="4800" dirty="0"/>
          </a:p>
          <a:p>
            <a:endParaRPr lang="en-US" dirty="0"/>
          </a:p>
        </p:txBody>
      </p:sp>
      <p:sp>
        <p:nvSpPr>
          <p:cNvPr id="4" name="Slide Number Placeholder 3">
            <a:extLst>
              <a:ext uri="{FF2B5EF4-FFF2-40B4-BE49-F238E27FC236}">
                <a16:creationId xmlns:a16="http://schemas.microsoft.com/office/drawing/2014/main" id="{45B1C8FF-31D8-627A-C3F4-F11EC8A88CDA}"/>
              </a:ext>
            </a:extLst>
          </p:cNvPr>
          <p:cNvSpPr>
            <a:spLocks noGrp="1"/>
          </p:cNvSpPr>
          <p:nvPr>
            <p:ph type="sldNum" sz="quarter" idx="12"/>
          </p:nvPr>
        </p:nvSpPr>
        <p:spPr/>
        <p:txBody>
          <a:bodyPr/>
          <a:lstStyle/>
          <a:p>
            <a:fld id="{E13E75AD-A17F-B640-BDFA-33D864DFCB3D}" type="slidenum">
              <a:rPr lang="en-US" smtClean="0"/>
              <a:pPr/>
              <a:t>9</a:t>
            </a:fld>
            <a:endParaRPr lang="en-US" dirty="0"/>
          </a:p>
        </p:txBody>
      </p:sp>
      <p:sp>
        <p:nvSpPr>
          <p:cNvPr id="5" name="Text Placeholder 4">
            <a:extLst>
              <a:ext uri="{FF2B5EF4-FFF2-40B4-BE49-F238E27FC236}">
                <a16:creationId xmlns:a16="http://schemas.microsoft.com/office/drawing/2014/main" id="{527170C4-7B9F-0786-81E3-89143A6BAF86}"/>
              </a:ext>
            </a:extLst>
          </p:cNvPr>
          <p:cNvSpPr>
            <a:spLocks noGrp="1"/>
          </p:cNvSpPr>
          <p:nvPr>
            <p:ph type="body" sz="quarter" idx="13"/>
          </p:nvPr>
        </p:nvSpPr>
        <p:spPr/>
        <p:txBody>
          <a:bodyPr/>
          <a:lstStyle/>
          <a:p>
            <a:r>
              <a:rPr lang="en-US" dirty="0"/>
              <a:t>Pest Control Management </a:t>
            </a:r>
          </a:p>
        </p:txBody>
      </p:sp>
      <p:sp>
        <p:nvSpPr>
          <p:cNvPr id="6" name="Date Placeholder 5">
            <a:extLst>
              <a:ext uri="{FF2B5EF4-FFF2-40B4-BE49-F238E27FC236}">
                <a16:creationId xmlns:a16="http://schemas.microsoft.com/office/drawing/2014/main" id="{1B07B9E8-760C-B6CA-31DF-469FC97431FA}"/>
              </a:ext>
            </a:extLst>
          </p:cNvPr>
          <p:cNvSpPr>
            <a:spLocks noGrp="1"/>
          </p:cNvSpPr>
          <p:nvPr>
            <p:ph type="dt" sz="half" idx="10"/>
          </p:nvPr>
        </p:nvSpPr>
        <p:spPr/>
        <p:txBody>
          <a:bodyPr/>
          <a:lstStyle/>
          <a:p>
            <a:fld id="{A7465765-9854-954B-97F7-5BC866A61166}" type="datetime1">
              <a:rPr lang="en-US" smtClean="0"/>
              <a:t>7/6/2026</a:t>
            </a:fld>
            <a:endParaRPr lang="en-US" dirty="0"/>
          </a:p>
        </p:txBody>
      </p:sp>
    </p:spTree>
    <p:extLst>
      <p:ext uri="{BB962C8B-B14F-4D97-AF65-F5344CB8AC3E}">
        <p14:creationId xmlns:p14="http://schemas.microsoft.com/office/powerpoint/2010/main" val="71743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3">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B62154-1B81-80FB-0B84-C31E37633A62}"/>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RFP Structure</a:t>
            </a:r>
          </a:p>
        </p:txBody>
      </p:sp>
      <p:sp>
        <p:nvSpPr>
          <p:cNvPr id="6" name="Date Placeholder 5">
            <a:extLst>
              <a:ext uri="{FF2B5EF4-FFF2-40B4-BE49-F238E27FC236}">
                <a16:creationId xmlns:a16="http://schemas.microsoft.com/office/drawing/2014/main" id="{E07BC831-1784-63D0-9D5D-F54EAE246D07}"/>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A7465765-9854-954B-97F7-5BC866A61166}" type="datetime1">
              <a:rPr lang="en-US" smtClean="0">
                <a:solidFill>
                  <a:schemeClr val="tx1">
                    <a:tint val="75000"/>
                  </a:schemeClr>
                </a:solidFill>
                <a:latin typeface="+mn-lt"/>
                <a:cs typeface="+mn-cs"/>
              </a:rPr>
              <a:pPr>
                <a:spcAft>
                  <a:spcPts val="600"/>
                </a:spcAft>
              </a:pPr>
              <a:t>7/6/2026</a:t>
            </a:fld>
            <a:endParaRPr lang="en-US">
              <a:solidFill>
                <a:schemeClr val="tx1">
                  <a:tint val="75000"/>
                </a:schemeClr>
              </a:solidFill>
              <a:latin typeface="+mn-lt"/>
              <a:cs typeface="+mn-cs"/>
            </a:endParaRPr>
          </a:p>
        </p:txBody>
      </p:sp>
      <p:sp>
        <p:nvSpPr>
          <p:cNvPr id="4" name="Slide Number Placeholder 3">
            <a:extLst>
              <a:ext uri="{FF2B5EF4-FFF2-40B4-BE49-F238E27FC236}">
                <a16:creationId xmlns:a16="http://schemas.microsoft.com/office/drawing/2014/main" id="{C684435C-3115-81C5-C439-0BD1628C767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13E75AD-A17F-B640-BDFA-33D864DFCB3D}" type="slidenum">
              <a:rPr lang="en-US" smtClean="0">
                <a:solidFill>
                  <a:schemeClr val="tx1">
                    <a:tint val="75000"/>
                  </a:schemeClr>
                </a:solidFill>
                <a:latin typeface="+mn-lt"/>
                <a:cs typeface="+mn-cs"/>
              </a:rPr>
              <a:pPr>
                <a:spcAft>
                  <a:spcPts val="600"/>
                </a:spcAft>
              </a:pPr>
              <a:t>10</a:t>
            </a:fld>
            <a:endParaRPr lang="en-US">
              <a:solidFill>
                <a:schemeClr val="tx1">
                  <a:tint val="75000"/>
                </a:schemeClr>
              </a:solidFill>
              <a:latin typeface="+mn-lt"/>
              <a:cs typeface="+mn-cs"/>
            </a:endParaRPr>
          </a:p>
        </p:txBody>
      </p:sp>
      <p:graphicFrame>
        <p:nvGraphicFramePr>
          <p:cNvPr id="9" name="Table 8">
            <a:extLst>
              <a:ext uri="{FF2B5EF4-FFF2-40B4-BE49-F238E27FC236}">
                <a16:creationId xmlns:a16="http://schemas.microsoft.com/office/drawing/2014/main" id="{911E986D-D235-1764-BB04-DBD71A5C5C44}"/>
              </a:ext>
            </a:extLst>
          </p:cNvPr>
          <p:cNvGraphicFramePr>
            <a:graphicFrameLocks noGrp="1"/>
          </p:cNvGraphicFramePr>
          <p:nvPr>
            <p:extLst>
              <p:ext uri="{D42A27DB-BD31-4B8C-83A1-F6EECF244321}">
                <p14:modId xmlns:p14="http://schemas.microsoft.com/office/powerpoint/2010/main" val="4044567453"/>
              </p:ext>
            </p:extLst>
          </p:nvPr>
        </p:nvGraphicFramePr>
        <p:xfrm>
          <a:off x="643467" y="2505589"/>
          <a:ext cx="10905070" cy="2982793"/>
        </p:xfrm>
        <a:graphic>
          <a:graphicData uri="http://schemas.openxmlformats.org/drawingml/2006/table">
            <a:tbl>
              <a:tblPr firstRow="1" bandRow="1">
                <a:noFill/>
              </a:tblPr>
              <a:tblGrid>
                <a:gridCol w="909866">
                  <a:extLst>
                    <a:ext uri="{9D8B030D-6E8A-4147-A177-3AD203B41FA5}">
                      <a16:colId xmlns:a16="http://schemas.microsoft.com/office/drawing/2014/main" val="612553995"/>
                    </a:ext>
                  </a:extLst>
                </a:gridCol>
                <a:gridCol w="890118">
                  <a:extLst>
                    <a:ext uri="{9D8B030D-6E8A-4147-A177-3AD203B41FA5}">
                      <a16:colId xmlns:a16="http://schemas.microsoft.com/office/drawing/2014/main" val="167502216"/>
                    </a:ext>
                  </a:extLst>
                </a:gridCol>
                <a:gridCol w="979883">
                  <a:extLst>
                    <a:ext uri="{9D8B030D-6E8A-4147-A177-3AD203B41FA5}">
                      <a16:colId xmlns:a16="http://schemas.microsoft.com/office/drawing/2014/main" val="3394491124"/>
                    </a:ext>
                  </a:extLst>
                </a:gridCol>
                <a:gridCol w="1159415">
                  <a:extLst>
                    <a:ext uri="{9D8B030D-6E8A-4147-A177-3AD203B41FA5}">
                      <a16:colId xmlns:a16="http://schemas.microsoft.com/office/drawing/2014/main" val="3287824012"/>
                    </a:ext>
                  </a:extLst>
                </a:gridCol>
                <a:gridCol w="1252771">
                  <a:extLst>
                    <a:ext uri="{9D8B030D-6E8A-4147-A177-3AD203B41FA5}">
                      <a16:colId xmlns:a16="http://schemas.microsoft.com/office/drawing/2014/main" val="1847028394"/>
                    </a:ext>
                  </a:extLst>
                </a:gridCol>
                <a:gridCol w="1566018">
                  <a:extLst>
                    <a:ext uri="{9D8B030D-6E8A-4147-A177-3AD203B41FA5}">
                      <a16:colId xmlns:a16="http://schemas.microsoft.com/office/drawing/2014/main" val="3009906632"/>
                    </a:ext>
                  </a:extLst>
                </a:gridCol>
                <a:gridCol w="1184549">
                  <a:extLst>
                    <a:ext uri="{9D8B030D-6E8A-4147-A177-3AD203B41FA5}">
                      <a16:colId xmlns:a16="http://schemas.microsoft.com/office/drawing/2014/main" val="1383388127"/>
                    </a:ext>
                  </a:extLst>
                </a:gridCol>
                <a:gridCol w="1114532">
                  <a:extLst>
                    <a:ext uri="{9D8B030D-6E8A-4147-A177-3AD203B41FA5}">
                      <a16:colId xmlns:a16="http://schemas.microsoft.com/office/drawing/2014/main" val="3065367114"/>
                    </a:ext>
                  </a:extLst>
                </a:gridCol>
                <a:gridCol w="1847918">
                  <a:extLst>
                    <a:ext uri="{9D8B030D-6E8A-4147-A177-3AD203B41FA5}">
                      <a16:colId xmlns:a16="http://schemas.microsoft.com/office/drawing/2014/main" val="2692424359"/>
                    </a:ext>
                  </a:extLst>
                </a:gridCol>
              </a:tblGrid>
              <a:tr h="727318">
                <a:tc>
                  <a:txBody>
                    <a:bodyPr/>
                    <a:lstStyle/>
                    <a:p>
                      <a:pPr algn="ctr" rtl="0" fontAlgn="auto">
                        <a:spcBef>
                          <a:spcPts val="0"/>
                        </a:spcBef>
                        <a:spcAft>
                          <a:spcPts val="0"/>
                        </a:spcAft>
                      </a:pPr>
                      <a:r>
                        <a:rPr lang="en-US" sz="900" b="1" i="0" u="none" strike="noStrike" cap="none" spc="0">
                          <a:solidFill>
                            <a:srgbClr val="FFFFFF"/>
                          </a:solidFill>
                          <a:effectLst/>
                          <a:latin typeface="+mn-lt"/>
                        </a:rPr>
                        <a:t>​</a:t>
                      </a:r>
                    </a:p>
                    <a:p>
                      <a:pPr algn="ctr" rtl="0" fontAlgn="base">
                        <a:spcBef>
                          <a:spcPts val="0"/>
                        </a:spcBef>
                        <a:spcAft>
                          <a:spcPts val="0"/>
                        </a:spcAft>
                      </a:pPr>
                      <a:r>
                        <a:rPr lang="en-US" sz="900" b="1" i="0" u="none" strike="noStrike" cap="none" spc="0">
                          <a:solidFill>
                            <a:srgbClr val="FFFFFF"/>
                          </a:solidFill>
                          <a:effectLst/>
                          <a:latin typeface="+mn-lt"/>
                        </a:rPr>
                        <a:t>​</a:t>
                      </a:r>
                    </a:p>
                  </a:txBody>
                  <a:tcPr marL="129263" marR="77558" marT="77558" marB="77558" anchor="b">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Introduction​</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Scope of Work​</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Bidders </a:t>
                      </a:r>
                    </a:p>
                    <a:p>
                      <a:pPr algn="ctr" rtl="0" fontAlgn="base">
                        <a:spcBef>
                          <a:spcPts val="0"/>
                        </a:spcBef>
                        <a:spcAft>
                          <a:spcPts val="0"/>
                        </a:spcAft>
                      </a:pPr>
                      <a:r>
                        <a:rPr lang="en-US" sz="900" b="1" i="0" u="none" strike="noStrike" cap="none" spc="0">
                          <a:solidFill>
                            <a:srgbClr val="FFFFFF"/>
                          </a:solidFill>
                          <a:effectLst/>
                          <a:latin typeface="+mn-lt"/>
                        </a:rPr>
                        <a:t>Instructions &amp; Procurement </a:t>
                      </a:r>
                    </a:p>
                    <a:p>
                      <a:pPr algn="ctr" rtl="0" fontAlgn="base">
                        <a:spcBef>
                          <a:spcPts val="0"/>
                        </a:spcBef>
                        <a:spcAft>
                          <a:spcPts val="0"/>
                        </a:spcAft>
                      </a:pPr>
                      <a:r>
                        <a:rPr lang="en-US" sz="900" b="1" i="0" u="none" strike="noStrike" cap="none" spc="0">
                          <a:solidFill>
                            <a:srgbClr val="FFFFFF"/>
                          </a:solidFill>
                          <a:effectLst/>
                          <a:latin typeface="+mn-lt"/>
                        </a:rPr>
                        <a:t>Process​</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Submission of Response​</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Selection </a:t>
                      </a:r>
                    </a:p>
                    <a:p>
                      <a:pPr algn="ctr" rtl="0" fontAlgn="base">
                        <a:spcBef>
                          <a:spcPts val="0"/>
                        </a:spcBef>
                        <a:spcAft>
                          <a:spcPts val="0"/>
                        </a:spcAft>
                      </a:pPr>
                      <a:r>
                        <a:rPr lang="en-US" sz="900" b="1" i="0" u="none" strike="noStrike" cap="none" spc="0">
                          <a:solidFill>
                            <a:srgbClr val="FFFFFF"/>
                          </a:solidFill>
                          <a:effectLst/>
                          <a:latin typeface="+mn-lt"/>
                        </a:rPr>
                        <a:t>Process &amp; Evaluation​</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Contract </a:t>
                      </a:r>
                    </a:p>
                    <a:p>
                      <a:pPr algn="ctr" rtl="0" fontAlgn="base">
                        <a:spcBef>
                          <a:spcPts val="0"/>
                        </a:spcBef>
                        <a:spcAft>
                          <a:spcPts val="0"/>
                        </a:spcAft>
                      </a:pPr>
                      <a:r>
                        <a:rPr lang="en-US" sz="900" b="1" i="0" u="none" strike="noStrike" cap="none" spc="0">
                          <a:solidFill>
                            <a:srgbClr val="FFFFFF"/>
                          </a:solidFill>
                          <a:effectLst/>
                          <a:latin typeface="+mn-lt"/>
                        </a:rPr>
                        <a:t>Terms </a:t>
                      </a:r>
                    </a:p>
                    <a:p>
                      <a:pPr algn="ctr" rtl="0" fontAlgn="base">
                        <a:spcBef>
                          <a:spcPts val="0"/>
                        </a:spcBef>
                        <a:spcAft>
                          <a:spcPts val="0"/>
                        </a:spcAft>
                      </a:pPr>
                      <a:r>
                        <a:rPr lang="en-US" sz="900" b="1" i="0" u="none" strike="noStrike" cap="none" spc="0">
                          <a:solidFill>
                            <a:srgbClr val="FFFFFF"/>
                          </a:solidFill>
                          <a:effectLst/>
                          <a:latin typeface="+mn-lt"/>
                        </a:rPr>
                        <a:t>&amp; Conditions​</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Attachments​</a:t>
                      </a:r>
                    </a:p>
                  </a:txBody>
                  <a:tcPr marL="129263" marR="77558" marT="77558" marB="77558" anchor="b">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rtl="0" fontAlgn="base">
                        <a:spcBef>
                          <a:spcPts val="0"/>
                        </a:spcBef>
                        <a:spcAft>
                          <a:spcPts val="0"/>
                        </a:spcAft>
                      </a:pPr>
                      <a:r>
                        <a:rPr lang="en-US" sz="900" b="1" i="0" u="none" strike="noStrike" cap="none" spc="0">
                          <a:solidFill>
                            <a:srgbClr val="FFFFFF"/>
                          </a:solidFill>
                          <a:effectLst/>
                          <a:latin typeface="+mn-lt"/>
                        </a:rPr>
                        <a:t>Response </a:t>
                      </a:r>
                    </a:p>
                    <a:p>
                      <a:pPr algn="ctr" rtl="0" fontAlgn="base">
                        <a:spcBef>
                          <a:spcPts val="0"/>
                        </a:spcBef>
                        <a:spcAft>
                          <a:spcPts val="0"/>
                        </a:spcAft>
                      </a:pPr>
                      <a:r>
                        <a:rPr lang="en-US" sz="900" b="1" i="0" u="none" strike="noStrike" cap="none" spc="0">
                          <a:solidFill>
                            <a:srgbClr val="FFFFFF"/>
                          </a:solidFill>
                          <a:effectLst/>
                          <a:latin typeface="+mn-lt"/>
                        </a:rPr>
                        <a:t>Forms​</a:t>
                      </a:r>
                    </a:p>
                  </a:txBody>
                  <a:tcPr marL="129263" marR="77558" marT="77558" marB="77558" anchor="b">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76938211"/>
                  </a:ext>
                </a:extLst>
              </a:tr>
              <a:tr h="1003079">
                <a:tc>
                  <a:txBody>
                    <a:bodyPr/>
                    <a:lstStyle/>
                    <a:p>
                      <a:pPr algn="ctr" rtl="0" fontAlgn="base">
                        <a:spcBef>
                          <a:spcPts val="0"/>
                        </a:spcBef>
                        <a:spcAft>
                          <a:spcPts val="0"/>
                        </a:spcAft>
                      </a:pPr>
                      <a:r>
                        <a:rPr lang="en-US" sz="900" b="1" i="0" u="none" strike="noStrike" cap="none" spc="0">
                          <a:solidFill>
                            <a:schemeClr val="tx1">
                              <a:lumMod val="85000"/>
                              <a:lumOff val="15000"/>
                            </a:schemeClr>
                          </a:solidFill>
                          <a:effectLst/>
                          <a:latin typeface="+mn-lt"/>
                        </a:rPr>
                        <a:t>Description</a:t>
                      </a:r>
                      <a:r>
                        <a:rPr lang="en-US" sz="900" b="0" i="0" u="none" strike="noStrike" cap="none" spc="0">
                          <a:solidFill>
                            <a:schemeClr val="tx1">
                              <a:lumMod val="85000"/>
                              <a:lumOff val="15000"/>
                            </a:schemeClr>
                          </a:solidFill>
                          <a:effectLst/>
                          <a:latin typeface="+mn-lt"/>
                        </a:rPr>
                        <a:t>​</a:t>
                      </a:r>
                    </a:p>
                  </a:txBody>
                  <a:tcPr marL="129263" marR="77558" marT="77558" marB="77558" anchor="ctr">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Introduction</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of RFP​</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Describes the​</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Scope of Work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Provides overview of procurement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process of RFP and instructions​</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Directs the vendors how and what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documentation to submit with a proposal​</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baseline="0">
                          <a:solidFill>
                            <a:schemeClr val="tx1">
                              <a:lumMod val="85000"/>
                              <a:lumOff val="15000"/>
                            </a:schemeClr>
                          </a:solidFill>
                          <a:effectLst/>
                          <a:latin typeface="+mn-lt"/>
                        </a:rPr>
                        <a:t>Responsiveness</a:t>
                      </a: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baseline="0">
                          <a:solidFill>
                            <a:schemeClr val="tx1">
                              <a:lumMod val="85000"/>
                              <a:lumOff val="15000"/>
                            </a:schemeClr>
                          </a:solidFill>
                          <a:effectLst/>
                          <a:latin typeface="+mn-lt"/>
                        </a:rPr>
                        <a:t> Review and </a:t>
                      </a: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baseline="0">
                          <a:solidFill>
                            <a:schemeClr val="tx1">
                              <a:lumMod val="85000"/>
                              <a:lumOff val="15000"/>
                            </a:schemeClr>
                          </a:solidFill>
                          <a:effectLst/>
                          <a:latin typeface="+mn-lt"/>
                        </a:rPr>
                        <a:t>Evaluation </a:t>
                      </a:r>
                      <a:r>
                        <a:rPr lang="en-US" sz="900" b="0" i="0" u="none" strike="noStrike" cap="none" spc="0">
                          <a:solidFill>
                            <a:schemeClr val="tx1">
                              <a:lumMod val="85000"/>
                              <a:lumOff val="15000"/>
                            </a:schemeClr>
                          </a:solidFill>
                          <a:effectLst/>
                          <a:latin typeface="+mn-lt"/>
                        </a:rPr>
                        <a:t>​</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Contains the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contractual terms by which Bidder is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expected to abide​</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Supporting </a:t>
                      </a: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Documentation  ​</a:t>
                      </a:r>
                    </a:p>
                  </a:txBody>
                  <a:tcPr marL="129263" marR="77558" marT="77558" marB="77558" anchor="ctr">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Required Forms to be included with submission​</a:t>
                      </a:r>
                    </a:p>
                  </a:txBody>
                  <a:tcPr marL="129263" marR="77558" marT="77558" marB="77558" anchor="ctr">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537951530"/>
                  </a:ext>
                </a:extLst>
              </a:tr>
              <a:tr h="1003079">
                <a:tc>
                  <a:txBody>
                    <a:bodyPr/>
                    <a:lstStyle/>
                    <a:p>
                      <a:pPr algn="ctr" rtl="0" fontAlgn="base">
                        <a:spcBef>
                          <a:spcPts val="0"/>
                        </a:spcBef>
                        <a:spcAft>
                          <a:spcPts val="0"/>
                        </a:spcAft>
                      </a:pPr>
                      <a:r>
                        <a:rPr lang="en-US" sz="900" b="1" i="0" u="none" strike="noStrike" cap="none" spc="0">
                          <a:solidFill>
                            <a:schemeClr val="tx1">
                              <a:lumMod val="85000"/>
                              <a:lumOff val="15000"/>
                            </a:schemeClr>
                          </a:solidFill>
                          <a:effectLst/>
                          <a:latin typeface="+mn-lt"/>
                        </a:rPr>
                        <a:t>Key</a:t>
                      </a: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1" i="0" u="none" strike="noStrike" cap="none" spc="0">
                          <a:solidFill>
                            <a:schemeClr val="tx1">
                              <a:lumMod val="85000"/>
                              <a:lumOff val="15000"/>
                            </a:schemeClr>
                          </a:solidFill>
                          <a:effectLst/>
                          <a:latin typeface="+mn-lt"/>
                        </a:rPr>
                        <a:t> Information</a:t>
                      </a:r>
                      <a:r>
                        <a:rPr lang="en-US" sz="900" b="0" i="0" u="none" strike="noStrike" cap="none" spc="0">
                          <a:solidFill>
                            <a:schemeClr val="tx1">
                              <a:lumMod val="85000"/>
                              <a:lumOff val="15000"/>
                            </a:schemeClr>
                          </a:solidFill>
                          <a:effectLst/>
                          <a:latin typeface="+mn-lt"/>
                        </a:rPr>
                        <a:t>​</a:t>
                      </a:r>
                    </a:p>
                  </a:txBody>
                  <a:tcPr marL="129263" marR="77558" marT="77558" marB="77558" anchor="ctr">
                    <a:lnL w="12700" cmpd="sng">
                      <a:no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dirty="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Duration of Contract</a:t>
                      </a: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 (3-Year Term+2 at MBTA discretion )</a:t>
                      </a: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Background</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Scope of  Work</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Deliverables​</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Bid Conference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RFP Calendar​</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Rules of Contact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Insurance </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Submit on</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 Commbuys​</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Technical Proposal</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Price Proposal​</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Pass/Fail Criteria​</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Technical Response Criteria ​</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​Evaluation Approach</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Standard Terms and Conditions​</a:t>
                      </a:r>
                    </a:p>
                    <a:p>
                      <a:pPr algn="ctr" rtl="0" fontAlgn="base">
                        <a:spcBef>
                          <a:spcPts val="0"/>
                        </a:spcBef>
                        <a:spcAft>
                          <a:spcPts val="0"/>
                        </a:spcAft>
                      </a:pPr>
                      <a:r>
                        <a:rPr lang="en-US" sz="900" b="0" i="0" u="none" strike="noStrike" cap="none" spc="0">
                          <a:solidFill>
                            <a:schemeClr val="tx1">
                              <a:lumMod val="85000"/>
                              <a:lumOff val="15000"/>
                            </a:schemeClr>
                          </a:solidFill>
                          <a:effectLst/>
                          <a:latin typeface="+mn-lt"/>
                        </a:rPr>
                        <a:t>​</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dirty="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Forms and Attachments</a:t>
                      </a:r>
                    </a:p>
                  </a:txBody>
                  <a:tcPr marL="129263" marR="77558" marT="77558" marB="77558">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gn="ctr" rtl="0" fontAlgn="base">
                        <a:spcBef>
                          <a:spcPts val="0"/>
                        </a:spcBef>
                        <a:spcAft>
                          <a:spcPts val="0"/>
                        </a:spcAft>
                      </a:pPr>
                      <a:endParaRPr lang="en-US" sz="900" b="0" i="0" u="none" strike="noStrike" cap="none" spc="0" dirty="0">
                        <a:solidFill>
                          <a:schemeClr val="tx1">
                            <a:lumMod val="85000"/>
                            <a:lumOff val="15000"/>
                          </a:schemeClr>
                        </a:solidFill>
                        <a:effectLst/>
                        <a:latin typeface="+mn-lt"/>
                      </a:endParaRP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Form B: Technical Proposal​</a:t>
                      </a: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Price Proposal​</a:t>
                      </a:r>
                      <a:br>
                        <a:rPr lang="en-US" sz="900" b="0" i="0" u="none" strike="noStrike" cap="none" spc="0" dirty="0">
                          <a:solidFill>
                            <a:schemeClr val="tx1">
                              <a:lumMod val="85000"/>
                              <a:lumOff val="15000"/>
                            </a:schemeClr>
                          </a:solidFill>
                          <a:effectLst/>
                          <a:latin typeface="+mn-lt"/>
                        </a:rPr>
                      </a:br>
                      <a:r>
                        <a:rPr lang="en-US" sz="900" b="0" i="0" u="none" strike="noStrike" cap="none" spc="0" dirty="0">
                          <a:solidFill>
                            <a:schemeClr val="tx1">
                              <a:lumMod val="85000"/>
                              <a:lumOff val="15000"/>
                            </a:schemeClr>
                          </a:solidFill>
                          <a:effectLst/>
                          <a:latin typeface="+mn-lt"/>
                        </a:rPr>
                        <a:t>​</a:t>
                      </a:r>
                    </a:p>
                    <a:p>
                      <a:pPr algn="ctr" rtl="0" fontAlgn="base">
                        <a:spcBef>
                          <a:spcPts val="0"/>
                        </a:spcBef>
                        <a:spcAft>
                          <a:spcPts val="0"/>
                        </a:spcAft>
                      </a:pPr>
                      <a:r>
                        <a:rPr lang="en-US" sz="900" b="0" i="0" u="none" strike="noStrike" cap="none" spc="0" dirty="0">
                          <a:solidFill>
                            <a:schemeClr val="tx1">
                              <a:lumMod val="85000"/>
                              <a:lumOff val="15000"/>
                            </a:schemeClr>
                          </a:solidFill>
                          <a:effectLst/>
                          <a:latin typeface="+mn-lt"/>
                        </a:rPr>
                        <a:t>​</a:t>
                      </a:r>
                    </a:p>
                  </a:txBody>
                  <a:tcPr marL="129263" marR="77558" marT="77558" marB="77558">
                    <a:lnL w="38100" cap="flat" cmpd="sng" algn="ctr">
                      <a:solidFill>
                        <a:srgbClr val="FFFFFF"/>
                      </a:solidFill>
                      <a:prstDash val="solid"/>
                    </a:lnL>
                    <a:lnR w="12700" cmpd="sng">
                      <a:noFill/>
                      <a:prstDash val="solid"/>
                    </a:lnR>
                    <a:lnT w="38100" cap="flat" cmpd="sng" algn="ctr">
                      <a:solidFill>
                        <a:srgbClr val="FFFFFF"/>
                      </a:solidFill>
                      <a:prstDash val="solid"/>
                    </a:lnT>
                    <a:lnB w="12700" cmpd="sng">
                      <a:noFill/>
                      <a:prstDash val="solid"/>
                    </a:lnB>
                    <a:solidFill>
                      <a:srgbClr val="878E8B">
                        <a:alpha val="30196"/>
                      </a:srgbClr>
                    </a:solidFill>
                  </a:tcPr>
                </a:tc>
                <a:extLst>
                  <a:ext uri="{0D108BD9-81ED-4DB2-BD59-A6C34878D82A}">
                    <a16:rowId xmlns:a16="http://schemas.microsoft.com/office/drawing/2014/main" val="2139341990"/>
                  </a:ext>
                </a:extLst>
              </a:tr>
            </a:tbl>
          </a:graphicData>
        </a:graphic>
      </p:graphicFrame>
    </p:spTree>
    <p:extLst>
      <p:ext uri="{BB962C8B-B14F-4D97-AF65-F5344CB8AC3E}">
        <p14:creationId xmlns:p14="http://schemas.microsoft.com/office/powerpoint/2010/main" val="8396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09AC-09A8-C4C3-477E-82F2F0E3559C}"/>
              </a:ext>
            </a:extLst>
          </p:cNvPr>
          <p:cNvSpPr>
            <a:spLocks noGrp="1"/>
          </p:cNvSpPr>
          <p:nvPr>
            <p:ph type="title"/>
          </p:nvPr>
        </p:nvSpPr>
        <p:spPr/>
        <p:txBody>
          <a:bodyPr/>
          <a:lstStyle/>
          <a:p>
            <a:r>
              <a:rPr lang="en-US" dirty="0">
                <a:latin typeface="+mn-lt"/>
              </a:rPr>
              <a:t>RFP Bid Submission</a:t>
            </a:r>
          </a:p>
        </p:txBody>
      </p:sp>
      <p:graphicFrame>
        <p:nvGraphicFramePr>
          <p:cNvPr id="15" name="Content Placeholder 14">
            <a:extLst>
              <a:ext uri="{FF2B5EF4-FFF2-40B4-BE49-F238E27FC236}">
                <a16:creationId xmlns:a16="http://schemas.microsoft.com/office/drawing/2014/main" id="{0AFF1FDF-7118-CEF4-9168-9567E061BC32}"/>
              </a:ext>
            </a:extLst>
          </p:cNvPr>
          <p:cNvGraphicFramePr>
            <a:graphicFrameLocks noGrp="1"/>
          </p:cNvGraphicFramePr>
          <p:nvPr>
            <p:ph idx="1"/>
            <p:extLst>
              <p:ext uri="{D42A27DB-BD31-4B8C-83A1-F6EECF244321}">
                <p14:modId xmlns:p14="http://schemas.microsoft.com/office/powerpoint/2010/main" val="1011821679"/>
              </p:ext>
            </p:extLst>
          </p:nvPr>
        </p:nvGraphicFramePr>
        <p:xfrm>
          <a:off x="905522" y="2325949"/>
          <a:ext cx="5992428" cy="3134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F16BC6C2-5F6D-E254-1DEC-8346775DFDB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13E75AD-A17F-B640-BDFA-33D864DFCB3D}" type="slidenum">
              <a:rPr kumimoji="0" lang="en-US" sz="1200" b="0" i="0" u="none" strike="noStrike" kern="1200" cap="none" spc="0" normalizeH="0" baseline="0" noProof="0" smtClean="0">
                <a:ln>
                  <a:noFill/>
                </a:ln>
                <a:solidFill>
                  <a:prstClr val="white">
                    <a:lumMod val="50000"/>
                  </a:prstClr>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endParaRPr>
          </a:p>
        </p:txBody>
      </p:sp>
      <p:sp>
        <p:nvSpPr>
          <p:cNvPr id="5" name="Text Placeholder 4">
            <a:extLst>
              <a:ext uri="{FF2B5EF4-FFF2-40B4-BE49-F238E27FC236}">
                <a16:creationId xmlns:a16="http://schemas.microsoft.com/office/drawing/2014/main" id="{7593FE26-0CC5-4B1A-A09C-062A80649D66}"/>
              </a:ext>
            </a:extLst>
          </p:cNvPr>
          <p:cNvSpPr>
            <a:spLocks noGrp="1"/>
          </p:cNvSpPr>
          <p:nvPr>
            <p:ph type="body" sz="quarter" idx="13"/>
          </p:nvPr>
        </p:nvSpPr>
        <p:spPr/>
        <p:txBody>
          <a:bodyPr>
            <a:normAutofit fontScale="92500" lnSpcReduction="20000"/>
          </a:bodyPr>
          <a:lstStyle/>
          <a:p>
            <a:pPr>
              <a:spcBef>
                <a:spcPct val="0"/>
              </a:spcBef>
            </a:pPr>
            <a:r>
              <a:rPr lang="en-US" sz="2800" dirty="0">
                <a:latin typeface="+mn-lt"/>
              </a:rPr>
              <a:t>RFP 76-26 Pest Control Management </a:t>
            </a:r>
            <a:endParaRPr lang="en-US" sz="1800" b="1" dirty="0">
              <a:solidFill>
                <a:schemeClr val="tx1"/>
              </a:solidFill>
              <a:highlight>
                <a:srgbClr val="FFFF00"/>
              </a:highlight>
              <a:latin typeface="+mn-lt"/>
              <a:ea typeface="+mj-ea"/>
            </a:endParaRPr>
          </a:p>
        </p:txBody>
      </p:sp>
      <p:sp>
        <p:nvSpPr>
          <p:cNvPr id="6" name="Date Placeholder 5">
            <a:extLst>
              <a:ext uri="{FF2B5EF4-FFF2-40B4-BE49-F238E27FC236}">
                <a16:creationId xmlns:a16="http://schemas.microsoft.com/office/drawing/2014/main" id="{361BB111-3A26-D86D-27F1-692B0A23DD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7465765-9854-954B-97F7-5BC866A61166}" type="datetime1">
              <a:rPr kumimoji="0" lang="en-US" sz="1200" b="0" i="0" u="none" strike="noStrike" kern="1200" cap="none" spc="0" normalizeH="0" baseline="0" noProof="0" smtClean="0">
                <a:ln>
                  <a:noFill/>
                </a:ln>
                <a:solidFill>
                  <a:prstClr val="white">
                    <a:lumMod val="50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7/6/2026</a:t>
            </a:fld>
            <a:endParaRPr kumimoji="0" lang="en-US" sz="12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4623C412-C9FC-A95F-EC3B-5BC0D5A7DF52}"/>
              </a:ext>
            </a:extLst>
          </p:cNvPr>
          <p:cNvSpPr txBox="1"/>
          <p:nvPr/>
        </p:nvSpPr>
        <p:spPr>
          <a:xfrm>
            <a:off x="654518" y="1775534"/>
            <a:ext cx="658603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Arial" panose="020B0604020202020204" pitchFamily="34" charset="0"/>
              </a:rPr>
              <a:t>Submission</a:t>
            </a:r>
            <a:r>
              <a:rPr kumimoji="0" lang="en-US" sz="3200" b="0" i="0" u="none" strike="noStrike" kern="1200" cap="none" spc="0" normalizeH="0" baseline="0" noProof="0" dirty="0">
                <a:ln>
                  <a:noFill/>
                </a:ln>
                <a:solidFill>
                  <a:prstClr val="black"/>
                </a:solidFill>
                <a:effectLst/>
                <a:uLnTx/>
                <a:uFillTx/>
                <a:ea typeface="+mn-ea"/>
                <a:cs typeface="+mn-cs"/>
              </a:rPr>
              <a:t> of Response</a:t>
            </a:r>
          </a:p>
        </p:txBody>
      </p:sp>
      <p:sp>
        <p:nvSpPr>
          <p:cNvPr id="10" name="TextBox 9">
            <a:extLst>
              <a:ext uri="{FF2B5EF4-FFF2-40B4-BE49-F238E27FC236}">
                <a16:creationId xmlns:a16="http://schemas.microsoft.com/office/drawing/2014/main" id="{05FCCBF5-786F-1148-ECD5-1679863A9706}"/>
              </a:ext>
            </a:extLst>
          </p:cNvPr>
          <p:cNvSpPr txBox="1"/>
          <p:nvPr/>
        </p:nvSpPr>
        <p:spPr>
          <a:xfrm>
            <a:off x="1626093" y="3581400"/>
            <a:ext cx="18473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87168EC7-70F8-BE81-E275-8C906A019BAA}"/>
              </a:ext>
            </a:extLst>
          </p:cNvPr>
          <p:cNvSpPr txBox="1"/>
          <p:nvPr/>
        </p:nvSpPr>
        <p:spPr>
          <a:xfrm>
            <a:off x="328473" y="5565041"/>
            <a:ext cx="81995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The specific requirements for submissions of the </a:t>
            </a:r>
            <a:r>
              <a:rPr kumimoji="0" lang="en-US" sz="1400" b="1" i="1" u="none" strike="noStrike" kern="1200" cap="none" spc="0" normalizeH="0" baseline="0" noProof="0" dirty="0">
                <a:ln>
                  <a:noFill/>
                </a:ln>
                <a:solidFill>
                  <a:prstClr val="black"/>
                </a:solidFill>
                <a:effectLst/>
                <a:uLnTx/>
                <a:uFillTx/>
                <a:ea typeface="+mn-ea"/>
                <a:cs typeface="Arial" panose="020B0604020202020204" pitchFamily="34" charset="0"/>
              </a:rPr>
              <a:t>Technical Response </a:t>
            </a: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are included in </a:t>
            </a:r>
            <a:r>
              <a:rPr kumimoji="0" lang="en-US" sz="1400" b="1" i="1" u="none" strike="noStrike" kern="1200" cap="none" spc="0" normalizeH="0" baseline="0" noProof="0" dirty="0">
                <a:ln>
                  <a:noFill/>
                </a:ln>
                <a:solidFill>
                  <a:prstClr val="black"/>
                </a:solidFill>
                <a:effectLst/>
                <a:uLnTx/>
                <a:uFillTx/>
                <a:ea typeface="+mn-ea"/>
                <a:cs typeface="Arial" panose="020B0604020202020204" pitchFamily="34" charset="0"/>
              </a:rPr>
              <a:t>Form B</a:t>
            </a: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The specific requirements for submission of the </a:t>
            </a:r>
            <a:r>
              <a:rPr kumimoji="0" lang="en-US" sz="1400" b="1" i="1" u="none" strike="noStrike" kern="1200" cap="none" spc="0" normalizeH="0" baseline="0" noProof="0" dirty="0">
                <a:ln>
                  <a:noFill/>
                </a:ln>
                <a:solidFill>
                  <a:prstClr val="black"/>
                </a:solidFill>
                <a:effectLst/>
                <a:uLnTx/>
                <a:uFillTx/>
                <a:ea typeface="+mn-ea"/>
                <a:cs typeface="Arial" panose="020B0604020202020204" pitchFamily="34" charset="0"/>
              </a:rPr>
              <a:t>Price Response </a:t>
            </a: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are included in </a:t>
            </a:r>
            <a:r>
              <a:rPr kumimoji="0" lang="en-US" sz="1400" b="1" i="1" u="none" strike="noStrike" kern="1200" cap="none" spc="0" normalizeH="0" baseline="0" noProof="0" dirty="0">
                <a:ln>
                  <a:noFill/>
                </a:ln>
                <a:solidFill>
                  <a:prstClr val="black"/>
                </a:solidFill>
                <a:effectLst/>
                <a:uLnTx/>
                <a:uFillTx/>
                <a:ea typeface="+mn-ea"/>
                <a:cs typeface="Arial" panose="020B0604020202020204" pitchFamily="34" charset="0"/>
              </a:rPr>
              <a:t>Form D</a:t>
            </a:r>
            <a:r>
              <a:rPr kumimoji="0" lang="en-US" sz="1400" b="0" i="1" u="none" strike="noStrike" kern="1200" cap="none" spc="0" normalizeH="0" baseline="0" noProof="0" dirty="0">
                <a:ln>
                  <a:noFill/>
                </a:ln>
                <a:solidFill>
                  <a:prstClr val="black"/>
                </a:solidFill>
                <a:effectLst/>
                <a:uLnTx/>
                <a:uFillTx/>
                <a:ea typeface="+mn-ea"/>
                <a:cs typeface="Arial" panose="020B0604020202020204" pitchFamily="34" charset="0"/>
              </a:rPr>
              <a:t>.</a:t>
            </a:r>
          </a:p>
        </p:txBody>
      </p:sp>
      <p:pic>
        <p:nvPicPr>
          <p:cNvPr id="14" name="Picture 13" descr="Metallic spheres connected in mesh">
            <a:extLst>
              <a:ext uri="{FF2B5EF4-FFF2-40B4-BE49-F238E27FC236}">
                <a16:creationId xmlns:a16="http://schemas.microsoft.com/office/drawing/2014/main" id="{09740083-FB48-CBD3-BA70-9C726ACCED69}"/>
              </a:ext>
            </a:extLst>
          </p:cNvPr>
          <p:cNvPicPr>
            <a:picLocks noChangeAspect="1"/>
          </p:cNvPicPr>
          <p:nvPr/>
        </p:nvPicPr>
        <p:blipFill>
          <a:blip r:embed="rId8"/>
          <a:stretch>
            <a:fillRect/>
          </a:stretch>
        </p:blipFill>
        <p:spPr>
          <a:xfrm>
            <a:off x="7732311" y="2331297"/>
            <a:ext cx="3554167" cy="2368866"/>
          </a:xfrm>
          <a:prstGeom prst="rect">
            <a:avLst/>
          </a:prstGeom>
        </p:spPr>
      </p:pic>
    </p:spTree>
    <p:extLst>
      <p:ext uri="{BB962C8B-B14F-4D97-AF65-F5344CB8AC3E}">
        <p14:creationId xmlns:p14="http://schemas.microsoft.com/office/powerpoint/2010/main" val="225843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15D14-4419-0A18-2F70-F678F9C13B57}"/>
              </a:ext>
            </a:extLst>
          </p:cNvPr>
          <p:cNvSpPr>
            <a:spLocks noGrp="1"/>
          </p:cNvSpPr>
          <p:nvPr>
            <p:ph type="title"/>
          </p:nvPr>
        </p:nvSpPr>
        <p:spPr/>
        <p:txBody>
          <a:bodyPr/>
          <a:lstStyle/>
          <a:p>
            <a:r>
              <a:rPr lang="en-US" dirty="0">
                <a:latin typeface="+mn-lt"/>
              </a:rPr>
              <a:t>Bidder Evaluation Criteria</a:t>
            </a:r>
            <a:endParaRPr lang="en-US" dirty="0"/>
          </a:p>
        </p:txBody>
      </p:sp>
      <p:graphicFrame>
        <p:nvGraphicFramePr>
          <p:cNvPr id="8" name="Content Placeholder 7">
            <a:extLst>
              <a:ext uri="{FF2B5EF4-FFF2-40B4-BE49-F238E27FC236}">
                <a16:creationId xmlns:a16="http://schemas.microsoft.com/office/drawing/2014/main" id="{29906E08-77B9-56F1-E13B-4125D7837497}"/>
              </a:ext>
            </a:extLst>
          </p:cNvPr>
          <p:cNvGraphicFramePr>
            <a:graphicFrameLocks noGrp="1"/>
          </p:cNvGraphicFramePr>
          <p:nvPr>
            <p:ph idx="1"/>
            <p:extLst>
              <p:ext uri="{D42A27DB-BD31-4B8C-83A1-F6EECF244321}">
                <p14:modId xmlns:p14="http://schemas.microsoft.com/office/powerpoint/2010/main" val="3513988475"/>
              </p:ext>
            </p:extLst>
          </p:nvPr>
        </p:nvGraphicFramePr>
        <p:xfrm>
          <a:off x="5608691" y="2629542"/>
          <a:ext cx="5441950" cy="25390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A8308968-7921-AA5F-ED29-8E26FCBAC2CA}"/>
              </a:ext>
            </a:extLst>
          </p:cNvPr>
          <p:cNvSpPr>
            <a:spLocks noGrp="1"/>
          </p:cNvSpPr>
          <p:nvPr>
            <p:ph type="sldNum" sz="quarter" idx="12"/>
          </p:nvPr>
        </p:nvSpPr>
        <p:spPr/>
        <p:txBody>
          <a:bodyPr/>
          <a:lstStyle/>
          <a:p>
            <a:fld id="{E13E75AD-A17F-B640-BDFA-33D864DFCB3D}" type="slidenum">
              <a:rPr lang="en-US" smtClean="0"/>
              <a:pPr/>
              <a:t>12</a:t>
            </a:fld>
            <a:endParaRPr lang="en-US" dirty="0"/>
          </a:p>
        </p:txBody>
      </p:sp>
      <p:sp>
        <p:nvSpPr>
          <p:cNvPr id="5" name="Text Placeholder 4">
            <a:extLst>
              <a:ext uri="{FF2B5EF4-FFF2-40B4-BE49-F238E27FC236}">
                <a16:creationId xmlns:a16="http://schemas.microsoft.com/office/drawing/2014/main" id="{F30FC65D-AC2B-E00A-D28F-5F4A90018C3A}"/>
              </a:ext>
            </a:extLst>
          </p:cNvPr>
          <p:cNvSpPr>
            <a:spLocks noGrp="1"/>
          </p:cNvSpPr>
          <p:nvPr>
            <p:ph type="body" sz="quarter" idx="13"/>
          </p:nvPr>
        </p:nvSpPr>
        <p:spPr/>
        <p:txBody>
          <a:bodyPr/>
          <a:lstStyle/>
          <a:p>
            <a:r>
              <a:rPr lang="en-US" dirty="0">
                <a:latin typeface="+mn-lt"/>
              </a:rPr>
              <a:t>Bidder must complete all required forms and submit all other required forms listed in the RFP</a:t>
            </a:r>
          </a:p>
          <a:p>
            <a:endParaRPr lang="en-US" dirty="0"/>
          </a:p>
        </p:txBody>
      </p:sp>
      <p:sp>
        <p:nvSpPr>
          <p:cNvPr id="6" name="Date Placeholder 5">
            <a:extLst>
              <a:ext uri="{FF2B5EF4-FFF2-40B4-BE49-F238E27FC236}">
                <a16:creationId xmlns:a16="http://schemas.microsoft.com/office/drawing/2014/main" id="{E211ACDB-7181-11E2-DE96-AE695D6F2BE6}"/>
              </a:ext>
            </a:extLst>
          </p:cNvPr>
          <p:cNvSpPr>
            <a:spLocks noGrp="1"/>
          </p:cNvSpPr>
          <p:nvPr>
            <p:ph type="dt" sz="half" idx="10"/>
          </p:nvPr>
        </p:nvSpPr>
        <p:spPr/>
        <p:txBody>
          <a:bodyPr/>
          <a:lstStyle/>
          <a:p>
            <a:fld id="{A7465765-9854-954B-97F7-5BC866A61166}" type="datetime1">
              <a:rPr lang="en-US" smtClean="0"/>
              <a:t>7/6/2026</a:t>
            </a:fld>
            <a:endParaRPr lang="en-US" dirty="0"/>
          </a:p>
        </p:txBody>
      </p:sp>
      <p:sp>
        <p:nvSpPr>
          <p:cNvPr id="10" name="TextBox 9">
            <a:extLst>
              <a:ext uri="{FF2B5EF4-FFF2-40B4-BE49-F238E27FC236}">
                <a16:creationId xmlns:a16="http://schemas.microsoft.com/office/drawing/2014/main" id="{0914966F-AC62-62E8-D300-D9484E44CA8F}"/>
              </a:ext>
            </a:extLst>
          </p:cNvPr>
          <p:cNvSpPr txBox="1"/>
          <p:nvPr/>
        </p:nvSpPr>
        <p:spPr>
          <a:xfrm>
            <a:off x="654516" y="1505831"/>
            <a:ext cx="11184555" cy="646331"/>
          </a:xfrm>
          <a:prstGeom prst="rect">
            <a:avLst/>
          </a:prstGeom>
          <a:noFill/>
        </p:spPr>
        <p:txBody>
          <a:bodyPr wrap="square">
            <a:spAutoFit/>
          </a:bodyPr>
          <a:lstStyle/>
          <a:p>
            <a:pPr lvl="0"/>
            <a:r>
              <a:rPr lang="en-US" sz="1800" dirty="0"/>
              <a:t>The MBTA will evaluate each Response based on a combination of Pass/Fail Criteria, Technical Evaluation Criteria and Price Responses to determine the </a:t>
            </a:r>
            <a:r>
              <a:rPr lang="en-US" sz="1800" b="1" dirty="0"/>
              <a:t>Best Value</a:t>
            </a:r>
            <a:r>
              <a:rPr lang="en-US" sz="1800" dirty="0"/>
              <a:t> for the Authority.</a:t>
            </a:r>
          </a:p>
        </p:txBody>
      </p:sp>
      <p:sp>
        <p:nvSpPr>
          <p:cNvPr id="11" name="TextBox 10">
            <a:extLst>
              <a:ext uri="{FF2B5EF4-FFF2-40B4-BE49-F238E27FC236}">
                <a16:creationId xmlns:a16="http://schemas.microsoft.com/office/drawing/2014/main" id="{A8180CDE-812E-527E-AF1B-C1BD698E6212}"/>
              </a:ext>
            </a:extLst>
          </p:cNvPr>
          <p:cNvSpPr txBox="1"/>
          <p:nvPr/>
        </p:nvSpPr>
        <p:spPr>
          <a:xfrm>
            <a:off x="947374" y="2629542"/>
            <a:ext cx="4021584" cy="3693319"/>
          </a:xfrm>
          <a:prstGeom prst="rect">
            <a:avLst/>
          </a:prstGeom>
          <a:noFill/>
        </p:spPr>
        <p:txBody>
          <a:bodyPr wrap="square" rtlCol="0">
            <a:spAutoFit/>
          </a:bodyPr>
          <a:lstStyle/>
          <a:p>
            <a:pPr lvl="0"/>
            <a:r>
              <a:rPr lang="en-US" sz="1800" dirty="0"/>
              <a:t>All </a:t>
            </a:r>
            <a:r>
              <a:rPr lang="en-US" sz="1800" b="1" dirty="0"/>
              <a:t>Responses  </a:t>
            </a:r>
            <a:r>
              <a:rPr lang="en-US" sz="1800" dirty="0"/>
              <a:t>will be reviewed for:</a:t>
            </a:r>
          </a:p>
          <a:p>
            <a:pPr lvl="0"/>
            <a:endParaRPr lang="en-US" sz="1800" dirty="0"/>
          </a:p>
          <a:p>
            <a:pPr marL="285750" lvl="0" indent="-285750">
              <a:buFont typeface="Wingdings" panose="05000000000000000000" pitchFamily="2" charset="2"/>
              <a:buChar char="ü"/>
            </a:pPr>
            <a:r>
              <a:rPr lang="en-US" sz="1800" dirty="0"/>
              <a:t>The responsiveness of the Bidder to the requirements set forth in the RFP.</a:t>
            </a:r>
          </a:p>
          <a:p>
            <a:pPr marL="285750" lvl="0" indent="-285750">
              <a:buFont typeface="Wingdings" panose="05000000000000000000" pitchFamily="2" charset="2"/>
              <a:buChar char="ü"/>
            </a:pPr>
            <a:endParaRPr lang="en-US" sz="1800" dirty="0"/>
          </a:p>
          <a:p>
            <a:pPr marL="285750" indent="-285750">
              <a:buFont typeface="Wingdings" panose="05000000000000000000" pitchFamily="2" charset="2"/>
              <a:buChar char="ü"/>
            </a:pPr>
            <a:r>
              <a:rPr lang="en-US" sz="1800" dirty="0"/>
              <a:t>Conformance to the RFP instructions regarding organization and format.</a:t>
            </a:r>
          </a:p>
          <a:p>
            <a:pPr marL="285750" indent="-285750">
              <a:buFont typeface="Wingdings" panose="05000000000000000000" pitchFamily="2" charset="2"/>
              <a:buChar char="ü"/>
            </a:pPr>
            <a:endParaRPr lang="en-US" sz="1800" dirty="0"/>
          </a:p>
          <a:p>
            <a:pPr marL="285750" indent="-285750">
              <a:buFont typeface="Wingdings" panose="05000000000000000000" pitchFamily="2" charset="2"/>
              <a:buChar char="ü"/>
            </a:pPr>
            <a:r>
              <a:rPr lang="en-US" sz="1800" dirty="0"/>
              <a:t>Deficiencies and minor informalities, apparent clerical mistakes which are unrelated to the substantive content of the Response for clarification.</a:t>
            </a:r>
          </a:p>
          <a:p>
            <a:pPr lvl="0"/>
            <a:endParaRPr lang="en-US" sz="1800" dirty="0">
              <a:solidFill>
                <a:schemeClr val="accent1">
                  <a:lumMod val="50000"/>
                </a:schemeClr>
              </a:solidFill>
            </a:endParaRPr>
          </a:p>
        </p:txBody>
      </p:sp>
    </p:spTree>
    <p:extLst>
      <p:ext uri="{BB962C8B-B14F-4D97-AF65-F5344CB8AC3E}">
        <p14:creationId xmlns:p14="http://schemas.microsoft.com/office/powerpoint/2010/main" val="3716397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03C1A-0DFC-6CB4-DD58-38DDECC5B442}"/>
              </a:ext>
            </a:extLst>
          </p:cNvPr>
          <p:cNvSpPr>
            <a:spLocks noGrp="1"/>
          </p:cNvSpPr>
          <p:nvPr>
            <p:ph type="title"/>
          </p:nvPr>
        </p:nvSpPr>
        <p:spPr/>
        <p:txBody>
          <a:bodyPr/>
          <a:lstStyle/>
          <a:p>
            <a:r>
              <a:rPr lang="en-US" dirty="0">
                <a:latin typeface="+mn-lt"/>
              </a:rPr>
              <a:t>Basis of Award</a:t>
            </a:r>
          </a:p>
        </p:txBody>
      </p:sp>
      <p:sp>
        <p:nvSpPr>
          <p:cNvPr id="3" name="Content Placeholder 2">
            <a:extLst>
              <a:ext uri="{FF2B5EF4-FFF2-40B4-BE49-F238E27FC236}">
                <a16:creationId xmlns:a16="http://schemas.microsoft.com/office/drawing/2014/main" id="{9CB74D40-C91C-8CC4-AB08-22725176F6FC}"/>
              </a:ext>
            </a:extLst>
          </p:cNvPr>
          <p:cNvSpPr>
            <a:spLocks noGrp="1"/>
          </p:cNvSpPr>
          <p:nvPr>
            <p:ph idx="1"/>
          </p:nvPr>
        </p:nvSpPr>
        <p:spPr>
          <a:xfrm>
            <a:off x="654517" y="1825624"/>
            <a:ext cx="6791312" cy="3181381"/>
          </a:xfrm>
        </p:spPr>
        <p:txBody>
          <a:bodyPr>
            <a:normAutofit fontScale="92500" lnSpcReduction="20000"/>
          </a:bodyPr>
          <a:lstStyle/>
          <a:p>
            <a:pPr marR="0" algn="just">
              <a:spcBef>
                <a:spcPts val="600"/>
              </a:spcBef>
              <a:spcAft>
                <a:spcPts val="600"/>
              </a:spcAft>
            </a:pPr>
            <a:r>
              <a:rPr lang="x-none" sz="2000" dirty="0">
                <a:effectLst/>
                <a:latin typeface="+mn-lt"/>
                <a:ea typeface="Times New Roman" panose="02020603050405020304" pitchFamily="18" charset="0"/>
              </a:rPr>
              <a:t>Bidder</a:t>
            </a:r>
            <a:r>
              <a:rPr lang="en-US" sz="2000" dirty="0">
                <a:effectLst/>
                <a:latin typeface="+mn-lt"/>
                <a:ea typeface="Times New Roman" panose="02020603050405020304" pitchFamily="18" charset="0"/>
              </a:rPr>
              <a:t>s</a:t>
            </a:r>
            <a:r>
              <a:rPr lang="x-none" sz="2000" dirty="0">
                <a:effectLst/>
                <a:latin typeface="+mn-lt"/>
                <a:ea typeface="Times New Roman" panose="02020603050405020304" pitchFamily="18" charset="0"/>
              </a:rPr>
              <a:t> </a:t>
            </a:r>
            <a:r>
              <a:rPr lang="en-US" sz="2000" dirty="0">
                <a:effectLst/>
                <a:latin typeface="+mn-lt"/>
                <a:ea typeface="Times New Roman" panose="02020603050405020304" pitchFamily="18" charset="0"/>
              </a:rPr>
              <a:t>are</a:t>
            </a:r>
            <a:r>
              <a:rPr lang="x-none" sz="2000" dirty="0">
                <a:effectLst/>
                <a:latin typeface="+mn-lt"/>
                <a:ea typeface="Times New Roman" panose="02020603050405020304" pitchFamily="18" charset="0"/>
              </a:rPr>
              <a:t> advised that the MBTA </a:t>
            </a:r>
            <a:r>
              <a:rPr lang="en-US" sz="2000" dirty="0">
                <a:effectLst/>
                <a:latin typeface="+mn-lt"/>
                <a:ea typeface="Times New Roman" panose="02020603050405020304" pitchFamily="18" charset="0"/>
              </a:rPr>
              <a:t>is not </a:t>
            </a:r>
            <a:r>
              <a:rPr lang="x-none" sz="2000" dirty="0">
                <a:effectLst/>
                <a:latin typeface="+mn-lt"/>
                <a:ea typeface="Times New Roman" panose="02020603050405020304" pitchFamily="18" charset="0"/>
              </a:rPr>
              <a:t>bound to accept the lowest priced Response or the Response with the highest </a:t>
            </a:r>
            <a:r>
              <a:rPr lang="en-US" sz="2000" dirty="0">
                <a:effectLst/>
                <a:latin typeface="+mn-lt"/>
                <a:ea typeface="Times New Roman" panose="02020603050405020304" pitchFamily="18" charset="0"/>
              </a:rPr>
              <a:t>T</a:t>
            </a:r>
            <a:r>
              <a:rPr lang="x-none" sz="2000" dirty="0">
                <a:effectLst/>
                <a:latin typeface="+mn-lt"/>
                <a:ea typeface="Times New Roman" panose="02020603050405020304" pitchFamily="18" charset="0"/>
              </a:rPr>
              <a:t>echnical </a:t>
            </a:r>
            <a:r>
              <a:rPr lang="en-US" sz="2000" dirty="0">
                <a:effectLst/>
                <a:latin typeface="+mn-lt"/>
                <a:ea typeface="Times New Roman" panose="02020603050405020304" pitchFamily="18" charset="0"/>
              </a:rPr>
              <a:t>Response </a:t>
            </a:r>
            <a:r>
              <a:rPr lang="x-none" sz="2000" dirty="0">
                <a:effectLst/>
                <a:latin typeface="+mn-lt"/>
                <a:ea typeface="Times New Roman" panose="02020603050405020304" pitchFamily="18" charset="0"/>
              </a:rPr>
              <a:t>Score. </a:t>
            </a:r>
            <a:endParaRPr lang="en-US" sz="2000" dirty="0">
              <a:effectLst/>
              <a:latin typeface="+mn-lt"/>
              <a:ea typeface="Times New Roman" panose="02020603050405020304" pitchFamily="18" charset="0"/>
            </a:endParaRPr>
          </a:p>
          <a:p>
            <a:pPr marR="0" algn="just">
              <a:spcBef>
                <a:spcPts val="600"/>
              </a:spcBef>
              <a:spcAft>
                <a:spcPts val="600"/>
              </a:spcAft>
            </a:pPr>
            <a:r>
              <a:rPr lang="x-none" sz="2000" dirty="0">
                <a:effectLst/>
                <a:latin typeface="+mn-lt"/>
                <a:ea typeface="Times New Roman" panose="02020603050405020304" pitchFamily="18" charset="0"/>
              </a:rPr>
              <a:t>The selection will be made on a </a:t>
            </a:r>
            <a:r>
              <a:rPr lang="x-none" sz="2000" b="1" dirty="0">
                <a:effectLst/>
                <a:latin typeface="+mn-lt"/>
                <a:ea typeface="Times New Roman" panose="02020603050405020304" pitchFamily="18" charset="0"/>
              </a:rPr>
              <a:t>best-value basis</a:t>
            </a:r>
            <a:r>
              <a:rPr lang="x-none" sz="2000" dirty="0">
                <a:effectLst/>
                <a:latin typeface="+mn-lt"/>
                <a:ea typeface="Times New Roman" panose="02020603050405020304" pitchFamily="18" charset="0"/>
              </a:rPr>
              <a:t>, evaluating price along with other factors. </a:t>
            </a:r>
            <a:endParaRPr lang="en-US" sz="2000" dirty="0">
              <a:effectLst/>
              <a:latin typeface="+mn-lt"/>
              <a:ea typeface="Times New Roman" panose="02020603050405020304" pitchFamily="18" charset="0"/>
            </a:endParaRPr>
          </a:p>
          <a:p>
            <a:pPr marR="0" algn="just">
              <a:spcBef>
                <a:spcPts val="600"/>
              </a:spcBef>
              <a:spcAft>
                <a:spcPts val="600"/>
              </a:spcAft>
            </a:pPr>
            <a:r>
              <a:rPr lang="en-US" sz="2000" dirty="0">
                <a:latin typeface="+mn-lt"/>
                <a:ea typeface="Times New Roman" panose="02020603050405020304" pitchFamily="18" charset="0"/>
              </a:rPr>
              <a:t>Each criterion will be evaluated considering all the information included in the Bidder Response related to the criterion, as well as other information gathered from references, presentation, and on-site visits if requested.</a:t>
            </a:r>
            <a:endParaRPr lang="en-US" sz="2000" dirty="0">
              <a:effectLst/>
              <a:latin typeface="+mn-lt"/>
              <a:ea typeface="Times New Roman" panose="02020603050405020304" pitchFamily="18" charset="0"/>
            </a:endParaRPr>
          </a:p>
          <a:p>
            <a:pPr marR="0" algn="just">
              <a:spcBef>
                <a:spcPts val="600"/>
              </a:spcBef>
              <a:spcAft>
                <a:spcPts val="600"/>
              </a:spcAft>
            </a:pPr>
            <a:r>
              <a:rPr lang="en-US" sz="2000" dirty="0">
                <a:latin typeface="+mn-lt"/>
                <a:ea typeface="Times New Roman" panose="02020603050405020304" pitchFamily="18" charset="0"/>
              </a:rPr>
              <a:t>Responses will also be evaluated based on the Supplier Diversity Criteria which will account for 25% of the overall technical scoring.</a:t>
            </a:r>
            <a:endParaRPr lang="en-US" sz="2000" dirty="0">
              <a:effectLst/>
              <a:latin typeface="+mn-lt"/>
              <a:ea typeface="Times New Roman" panose="02020603050405020304" pitchFamily="18" charset="0"/>
            </a:endParaRPr>
          </a:p>
          <a:p>
            <a:pPr marR="0" algn="just">
              <a:spcBef>
                <a:spcPts val="600"/>
              </a:spcBef>
              <a:spcAft>
                <a:spcPts val="600"/>
              </a:spcAft>
            </a:pPr>
            <a:endParaRPr lang="en-US" sz="2000" dirty="0">
              <a:effectLst/>
              <a:latin typeface="+mn-lt"/>
              <a:ea typeface="Times New Roman" panose="02020603050405020304" pitchFamily="18" charset="0"/>
            </a:endParaRPr>
          </a:p>
        </p:txBody>
      </p:sp>
      <p:sp>
        <p:nvSpPr>
          <p:cNvPr id="4" name="Slide Number Placeholder 3">
            <a:extLst>
              <a:ext uri="{FF2B5EF4-FFF2-40B4-BE49-F238E27FC236}">
                <a16:creationId xmlns:a16="http://schemas.microsoft.com/office/drawing/2014/main" id="{37553C52-602A-3E0F-6EF4-C5BD19FE26EE}"/>
              </a:ext>
            </a:extLst>
          </p:cNvPr>
          <p:cNvSpPr>
            <a:spLocks noGrp="1"/>
          </p:cNvSpPr>
          <p:nvPr>
            <p:ph type="sldNum" sz="quarter" idx="12"/>
          </p:nvPr>
        </p:nvSpPr>
        <p:spPr/>
        <p:txBody>
          <a:bodyPr/>
          <a:lstStyle/>
          <a:p>
            <a:fld id="{E13E75AD-A17F-B640-BDFA-33D864DFCB3D}" type="slidenum">
              <a:rPr lang="en-US" smtClean="0"/>
              <a:pPr/>
              <a:t>13</a:t>
            </a:fld>
            <a:endParaRPr lang="en-US" dirty="0"/>
          </a:p>
        </p:txBody>
      </p:sp>
      <p:sp>
        <p:nvSpPr>
          <p:cNvPr id="5" name="Text Placeholder 4">
            <a:extLst>
              <a:ext uri="{FF2B5EF4-FFF2-40B4-BE49-F238E27FC236}">
                <a16:creationId xmlns:a16="http://schemas.microsoft.com/office/drawing/2014/main" id="{A2058583-C410-DA00-8621-2B3FB5B2192B}"/>
              </a:ext>
            </a:extLst>
          </p:cNvPr>
          <p:cNvSpPr>
            <a:spLocks noGrp="1"/>
          </p:cNvSpPr>
          <p:nvPr>
            <p:ph type="body" sz="quarter" idx="13"/>
          </p:nvPr>
        </p:nvSpPr>
        <p:spPr/>
        <p:txBody>
          <a:bodyPr/>
          <a:lstStyle/>
          <a:p>
            <a:r>
              <a:rPr lang="en-US" dirty="0">
                <a:latin typeface="+mn-lt"/>
              </a:rPr>
              <a:t>Best – Value Proposal</a:t>
            </a:r>
          </a:p>
        </p:txBody>
      </p:sp>
      <p:sp>
        <p:nvSpPr>
          <p:cNvPr id="6" name="Date Placeholder 5">
            <a:extLst>
              <a:ext uri="{FF2B5EF4-FFF2-40B4-BE49-F238E27FC236}">
                <a16:creationId xmlns:a16="http://schemas.microsoft.com/office/drawing/2014/main" id="{FD0F183C-8AAC-2F15-FC6C-16801B0BE1D9}"/>
              </a:ext>
            </a:extLst>
          </p:cNvPr>
          <p:cNvSpPr>
            <a:spLocks noGrp="1"/>
          </p:cNvSpPr>
          <p:nvPr>
            <p:ph type="dt" sz="half" idx="10"/>
          </p:nvPr>
        </p:nvSpPr>
        <p:spPr/>
        <p:txBody>
          <a:bodyPr/>
          <a:lstStyle/>
          <a:p>
            <a:fld id="{A7465765-9854-954B-97F7-5BC866A61166}" type="datetime1">
              <a:rPr lang="en-US" smtClean="0"/>
              <a:t>7/6/2026</a:t>
            </a:fld>
            <a:endParaRPr lang="en-US" dirty="0"/>
          </a:p>
        </p:txBody>
      </p:sp>
      <p:pic>
        <p:nvPicPr>
          <p:cNvPr id="10" name="Picture 9" descr="Filling out forms on a table">
            <a:extLst>
              <a:ext uri="{FF2B5EF4-FFF2-40B4-BE49-F238E27FC236}">
                <a16:creationId xmlns:a16="http://schemas.microsoft.com/office/drawing/2014/main" id="{CA6E37BA-66E2-8067-043A-075A5AB4E50A}"/>
              </a:ext>
            </a:extLst>
          </p:cNvPr>
          <p:cNvPicPr>
            <a:picLocks noChangeAspect="1"/>
          </p:cNvPicPr>
          <p:nvPr/>
        </p:nvPicPr>
        <p:blipFill>
          <a:blip r:embed="rId3"/>
          <a:stretch>
            <a:fillRect/>
          </a:stretch>
        </p:blipFill>
        <p:spPr>
          <a:xfrm>
            <a:off x="8200694" y="2491990"/>
            <a:ext cx="3228475" cy="2630516"/>
          </a:xfrm>
          <a:prstGeom prst="rect">
            <a:avLst/>
          </a:prstGeom>
        </p:spPr>
      </p:pic>
    </p:spTree>
    <p:extLst>
      <p:ext uri="{BB962C8B-B14F-4D97-AF65-F5344CB8AC3E}">
        <p14:creationId xmlns:p14="http://schemas.microsoft.com/office/powerpoint/2010/main" val="18957037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8C699-621E-43D0-FD01-72D0BCEDC487}"/>
              </a:ext>
            </a:extLst>
          </p:cNvPr>
          <p:cNvSpPr>
            <a:spLocks noGrp="1"/>
          </p:cNvSpPr>
          <p:nvPr>
            <p:ph type="title"/>
          </p:nvPr>
        </p:nvSpPr>
        <p:spPr/>
        <p:txBody>
          <a:bodyPr/>
          <a:lstStyle/>
          <a:p>
            <a:r>
              <a:rPr lang="en-US" dirty="0">
                <a:latin typeface="+mn-lt"/>
              </a:rPr>
              <a:t>Performance Measures or Key Performance Indicators</a:t>
            </a:r>
          </a:p>
        </p:txBody>
      </p:sp>
      <p:sp>
        <p:nvSpPr>
          <p:cNvPr id="3" name="Content Placeholder 2">
            <a:extLst>
              <a:ext uri="{FF2B5EF4-FFF2-40B4-BE49-F238E27FC236}">
                <a16:creationId xmlns:a16="http://schemas.microsoft.com/office/drawing/2014/main" id="{F80FFA70-1ADB-6263-80F0-990AE99415F8}"/>
              </a:ext>
            </a:extLst>
          </p:cNvPr>
          <p:cNvSpPr>
            <a:spLocks noGrp="1"/>
          </p:cNvSpPr>
          <p:nvPr>
            <p:ph idx="1"/>
          </p:nvPr>
        </p:nvSpPr>
        <p:spPr/>
        <p:txBody>
          <a:bodyPr/>
          <a:lstStyle/>
          <a:p>
            <a:pPr marL="342900" indent="-342900">
              <a:spcAft>
                <a:spcPts val="1200"/>
              </a:spcAft>
              <a:buFont typeface="Arial" panose="020B0604020202020204" pitchFamily="34" charset="0"/>
              <a:buChar char="•"/>
            </a:pPr>
            <a:r>
              <a:rPr lang="en-US" sz="2800" dirty="0">
                <a:solidFill>
                  <a:schemeClr val="bg1">
                    <a:lumMod val="50000"/>
                  </a:schemeClr>
                </a:solidFill>
                <a:latin typeface="+mn-lt"/>
                <a:cs typeface="Calibri"/>
              </a:rPr>
              <a:t>Vendors will be required to comply with Performance Measurements or Key Performance Indicators as outlined in the RFP.</a:t>
            </a:r>
          </a:p>
          <a:p>
            <a:pPr marL="342900" indent="-342900">
              <a:spcAft>
                <a:spcPts val="1200"/>
              </a:spcAft>
              <a:buFont typeface="Arial" panose="020B0604020202020204" pitchFamily="34" charset="0"/>
              <a:buChar char="•"/>
            </a:pPr>
            <a:r>
              <a:rPr lang="en-US" sz="2800" dirty="0">
                <a:solidFill>
                  <a:schemeClr val="bg1">
                    <a:lumMod val="50000"/>
                  </a:schemeClr>
                </a:solidFill>
                <a:latin typeface="+mn-lt"/>
                <a:cs typeface="Calibri"/>
              </a:rPr>
              <a:t>Supplier Diversity Requirements.</a:t>
            </a:r>
          </a:p>
          <a:p>
            <a:pPr marL="342900" indent="-342900">
              <a:spcAft>
                <a:spcPts val="1200"/>
              </a:spcAft>
              <a:buFont typeface="Arial" panose="020B0604020202020204" pitchFamily="34" charset="0"/>
              <a:buChar char="•"/>
            </a:pPr>
            <a:endParaRPr lang="en-US" sz="2800" dirty="0">
              <a:solidFill>
                <a:schemeClr val="bg1">
                  <a:lumMod val="50000"/>
                </a:schemeClr>
              </a:solidFill>
              <a:latin typeface="Calibri" pitchFamily="34" charset="0"/>
              <a:cs typeface="Calibri" pitchFamily="34" charset="0"/>
            </a:endParaRPr>
          </a:p>
          <a:p>
            <a:endParaRPr lang="en-US" dirty="0"/>
          </a:p>
        </p:txBody>
      </p:sp>
      <p:sp>
        <p:nvSpPr>
          <p:cNvPr id="4" name="Slide Number Placeholder 3">
            <a:extLst>
              <a:ext uri="{FF2B5EF4-FFF2-40B4-BE49-F238E27FC236}">
                <a16:creationId xmlns:a16="http://schemas.microsoft.com/office/drawing/2014/main" id="{7DE0D2DF-EC6F-4D0C-E100-8C6509EA5640}"/>
              </a:ext>
            </a:extLst>
          </p:cNvPr>
          <p:cNvSpPr>
            <a:spLocks noGrp="1"/>
          </p:cNvSpPr>
          <p:nvPr>
            <p:ph type="sldNum" sz="quarter" idx="12"/>
          </p:nvPr>
        </p:nvSpPr>
        <p:spPr/>
        <p:txBody>
          <a:bodyPr/>
          <a:lstStyle/>
          <a:p>
            <a:fld id="{E13E75AD-A17F-B640-BDFA-33D864DFCB3D}" type="slidenum">
              <a:rPr lang="en-US" smtClean="0"/>
              <a:pPr/>
              <a:t>14</a:t>
            </a:fld>
            <a:endParaRPr lang="en-US" dirty="0"/>
          </a:p>
        </p:txBody>
      </p:sp>
      <p:sp>
        <p:nvSpPr>
          <p:cNvPr id="5" name="Text Placeholder 4">
            <a:extLst>
              <a:ext uri="{FF2B5EF4-FFF2-40B4-BE49-F238E27FC236}">
                <a16:creationId xmlns:a16="http://schemas.microsoft.com/office/drawing/2014/main" id="{91BE6914-D310-7626-CC4D-3D07766131F3}"/>
              </a:ext>
            </a:extLst>
          </p:cNvPr>
          <p:cNvSpPr>
            <a:spLocks noGrp="1"/>
          </p:cNvSpPr>
          <p:nvPr>
            <p:ph type="body" sz="quarter" idx="13"/>
          </p:nvPr>
        </p:nvSpPr>
        <p:spPr/>
        <p:txBody>
          <a:bodyPr/>
          <a:lstStyle/>
          <a:p>
            <a:r>
              <a:rPr lang="en-US" sz="1600" dirty="0">
                <a:solidFill>
                  <a:schemeClr val="bg1">
                    <a:lumMod val="50000"/>
                  </a:schemeClr>
                </a:solidFill>
                <a:latin typeface="+mn-lt"/>
              </a:rPr>
              <a:t>Vendors’ performance after contract award will be measured as follows:</a:t>
            </a:r>
            <a:endParaRPr lang="en-US" sz="1600" dirty="0">
              <a:latin typeface="+mn-lt"/>
            </a:endParaRPr>
          </a:p>
          <a:p>
            <a:endParaRPr lang="en-US" dirty="0"/>
          </a:p>
        </p:txBody>
      </p:sp>
      <p:sp>
        <p:nvSpPr>
          <p:cNvPr id="6" name="Date Placeholder 5">
            <a:extLst>
              <a:ext uri="{FF2B5EF4-FFF2-40B4-BE49-F238E27FC236}">
                <a16:creationId xmlns:a16="http://schemas.microsoft.com/office/drawing/2014/main" id="{5799D778-0BE9-72A2-DF79-9DD5810EFC91}"/>
              </a:ext>
            </a:extLst>
          </p:cNvPr>
          <p:cNvSpPr>
            <a:spLocks noGrp="1"/>
          </p:cNvSpPr>
          <p:nvPr>
            <p:ph type="dt" sz="half" idx="10"/>
          </p:nvPr>
        </p:nvSpPr>
        <p:spPr/>
        <p:txBody>
          <a:bodyPr/>
          <a:lstStyle/>
          <a:p>
            <a:fld id="{A7465765-9854-954B-97F7-5BC866A61166}" type="datetime1">
              <a:rPr lang="en-US" smtClean="0"/>
              <a:t>7/6/2026</a:t>
            </a:fld>
            <a:endParaRPr lang="en-US" dirty="0"/>
          </a:p>
        </p:txBody>
      </p:sp>
      <p:pic>
        <p:nvPicPr>
          <p:cNvPr id="9" name="Picture Placeholder 8" descr="Angled shot of pen on a graph">
            <a:extLst>
              <a:ext uri="{FF2B5EF4-FFF2-40B4-BE49-F238E27FC236}">
                <a16:creationId xmlns:a16="http://schemas.microsoft.com/office/drawing/2014/main" id="{1DF1A129-2F43-6255-53B4-B49114EABAE0}"/>
              </a:ext>
            </a:extLst>
          </p:cNvPr>
          <p:cNvPicPr>
            <a:picLocks noGrp="1" noChangeAspect="1"/>
          </p:cNvPicPr>
          <p:nvPr>
            <p:ph type="pic" sz="quarter" idx="14"/>
          </p:nvPr>
        </p:nvPicPr>
        <p:blipFill>
          <a:blip r:embed="rId3"/>
          <a:srcRect l="7923" r="7923"/>
          <a:stretch>
            <a:fillRect/>
          </a:stretch>
        </p:blipFill>
        <p:spPr>
          <a:xfrm>
            <a:off x="6427433" y="1840528"/>
            <a:ext cx="4385569" cy="3474550"/>
          </a:xfrm>
        </p:spPr>
      </p:pic>
    </p:spTree>
    <p:extLst>
      <p:ext uri="{BB962C8B-B14F-4D97-AF65-F5344CB8AC3E}">
        <p14:creationId xmlns:p14="http://schemas.microsoft.com/office/powerpoint/2010/main" val="1717549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99585-55D5-096B-98FF-CC3F099563E4}"/>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a:solidFill>
                  <a:schemeClr val="tx1"/>
                </a:solidFill>
                <a:latin typeface="+mj-lt"/>
                <a:cs typeface="+mj-cs"/>
              </a:rPr>
              <a:t>What Makes a Compliant Proposal Response?</a:t>
            </a:r>
          </a:p>
        </p:txBody>
      </p:sp>
      <p:pic>
        <p:nvPicPr>
          <p:cNvPr id="9" name="Picture Placeholder 8" descr="People attending a meeting">
            <a:extLst>
              <a:ext uri="{FF2B5EF4-FFF2-40B4-BE49-F238E27FC236}">
                <a16:creationId xmlns:a16="http://schemas.microsoft.com/office/drawing/2014/main" id="{641EB642-E84B-2248-9299-66D928A9AC67}"/>
              </a:ext>
            </a:extLst>
          </p:cNvPr>
          <p:cNvPicPr>
            <a:picLocks noGrp="1" noChangeAspect="1"/>
          </p:cNvPicPr>
          <p:nvPr>
            <p:ph type="pic" sz="quarter" idx="14"/>
          </p:nvPr>
        </p:nvPicPr>
        <p:blipFill rotWithShape="1">
          <a:blip r:embed="rId3"/>
          <a:srcRect t="25996" b="28409"/>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5BA372F3-D784-3B89-1248-87A17D542B42}"/>
              </a:ext>
            </a:extLst>
          </p:cNvPr>
          <p:cNvSpPr>
            <a:spLocks noGrp="1"/>
          </p:cNvSpPr>
          <p:nvPr>
            <p:ph idx="1"/>
          </p:nvPr>
        </p:nvSpPr>
        <p:spPr>
          <a:xfrm>
            <a:off x="4223982" y="3752850"/>
            <a:ext cx="7485413" cy="2452687"/>
          </a:xfrm>
        </p:spPr>
        <p:txBody>
          <a:bodyPr vert="horz" lIns="91440" tIns="45720" rIns="91440" bIns="45720" rtlCol="0" anchor="ctr">
            <a:normAutofit/>
          </a:bodyPr>
          <a:lstStyle/>
          <a:p>
            <a:pPr marL="285750">
              <a:spcAft>
                <a:spcPts val="600"/>
              </a:spcAft>
            </a:pPr>
            <a:r>
              <a:rPr lang="en-US" sz="1800" dirty="0">
                <a:latin typeface="+mn-lt"/>
                <a:cs typeface="+mn-cs"/>
              </a:rPr>
              <a:t>Be sure to read the RFP.</a:t>
            </a:r>
          </a:p>
          <a:p>
            <a:pPr marL="285750">
              <a:spcAft>
                <a:spcPts val="600"/>
              </a:spcAft>
            </a:pPr>
            <a:r>
              <a:rPr lang="en-US" sz="1800" dirty="0">
                <a:latin typeface="+mn-lt"/>
                <a:cs typeface="+mn-cs"/>
              </a:rPr>
              <a:t>Pay attention to the mandatory requirements.</a:t>
            </a:r>
          </a:p>
          <a:p>
            <a:pPr marL="285750">
              <a:spcAft>
                <a:spcPts val="600"/>
              </a:spcAft>
            </a:pPr>
            <a:r>
              <a:rPr lang="en-US" sz="1800" dirty="0">
                <a:latin typeface="+mn-lt"/>
                <a:cs typeface="+mn-cs"/>
              </a:rPr>
              <a:t>Note maximum page limits (see Form B).</a:t>
            </a:r>
          </a:p>
          <a:p>
            <a:pPr marL="285750">
              <a:spcAft>
                <a:spcPts val="600"/>
              </a:spcAft>
            </a:pPr>
            <a:r>
              <a:rPr lang="en-US" sz="1800" dirty="0">
                <a:latin typeface="+mn-lt"/>
                <a:cs typeface="+mn-cs"/>
              </a:rPr>
              <a:t>Ensure all required documents are submitted.</a:t>
            </a:r>
          </a:p>
          <a:p>
            <a:pPr marL="285750">
              <a:spcAft>
                <a:spcPts val="600"/>
              </a:spcAft>
            </a:pPr>
            <a:r>
              <a:rPr lang="en-US" sz="1800" dirty="0">
                <a:latin typeface="+mn-lt"/>
                <a:cs typeface="+mn-cs"/>
              </a:rPr>
              <a:t>Complete the bidders’ response forms in their entirety.</a:t>
            </a:r>
          </a:p>
        </p:txBody>
      </p:sp>
      <p:sp>
        <p:nvSpPr>
          <p:cNvPr id="6" name="Date Placeholder 5">
            <a:extLst>
              <a:ext uri="{FF2B5EF4-FFF2-40B4-BE49-F238E27FC236}">
                <a16:creationId xmlns:a16="http://schemas.microsoft.com/office/drawing/2014/main" id="{9EBB69C7-45AF-209E-D79B-2623C19CEF47}"/>
              </a:ext>
            </a:extLst>
          </p:cNvPr>
          <p:cNvSpPr>
            <a:spLocks noGrp="1"/>
          </p:cNvSpPr>
          <p:nvPr>
            <p:ph type="dt" sz="half" idx="10"/>
          </p:nvPr>
        </p:nvSpPr>
        <p:spPr>
          <a:xfrm>
            <a:off x="481013" y="6356350"/>
            <a:ext cx="2743200" cy="365125"/>
          </a:xfrm>
        </p:spPr>
        <p:txBody>
          <a:bodyPr vert="horz" lIns="91440" tIns="45720" rIns="91440" bIns="45720" rtlCol="0" anchor="ctr">
            <a:normAutofit/>
          </a:bodyPr>
          <a:lstStyle/>
          <a:p>
            <a:pPr>
              <a:spcAft>
                <a:spcPts val="600"/>
              </a:spcAft>
              <a:defRPr/>
            </a:pPr>
            <a:fld id="{A7465765-9854-954B-97F7-5BC866A61166}" type="datetime1">
              <a:rPr lang="en-US">
                <a:solidFill>
                  <a:schemeClr val="tx1">
                    <a:lumMod val="75000"/>
                    <a:lumOff val="25000"/>
                  </a:schemeClr>
                </a:solidFill>
                <a:latin typeface="Calibri" panose="020F0502020204030204"/>
                <a:cs typeface="+mn-cs"/>
              </a:rPr>
              <a:pPr>
                <a:spcAft>
                  <a:spcPts val="600"/>
                </a:spcAft>
                <a:defRPr/>
              </a:pPr>
              <a:t>7/6/2026</a:t>
            </a:fld>
            <a:endParaRPr lang="en-US">
              <a:solidFill>
                <a:schemeClr val="tx1">
                  <a:lumMod val="75000"/>
                  <a:lumOff val="25000"/>
                </a:schemeClr>
              </a:solidFill>
              <a:latin typeface="Calibri" panose="020F0502020204030204"/>
              <a:cs typeface="+mn-cs"/>
            </a:endParaRPr>
          </a:p>
        </p:txBody>
      </p:sp>
      <p:sp>
        <p:nvSpPr>
          <p:cNvPr id="4" name="Slide Number Placeholder 3">
            <a:extLst>
              <a:ext uri="{FF2B5EF4-FFF2-40B4-BE49-F238E27FC236}">
                <a16:creationId xmlns:a16="http://schemas.microsoft.com/office/drawing/2014/main" id="{8E4212D3-921E-7AF6-9021-A812A47EE895}"/>
              </a:ext>
            </a:extLst>
          </p:cNvPr>
          <p:cNvSpPr>
            <a:spLocks noGrp="1"/>
          </p:cNvSpPr>
          <p:nvPr>
            <p:ph type="sldNum" sz="quarter" idx="12"/>
          </p:nvPr>
        </p:nvSpPr>
        <p:spPr>
          <a:xfrm>
            <a:off x="8864600" y="6356350"/>
            <a:ext cx="2743200" cy="365125"/>
          </a:xfrm>
        </p:spPr>
        <p:txBody>
          <a:bodyPr vert="horz" lIns="91440" tIns="45720" rIns="91440" bIns="45720" rtlCol="0" anchor="ctr">
            <a:normAutofit/>
          </a:bodyPr>
          <a:lstStyle/>
          <a:p>
            <a:pPr>
              <a:spcAft>
                <a:spcPts val="600"/>
              </a:spcAft>
              <a:defRPr/>
            </a:pPr>
            <a:fld id="{E13E75AD-A17F-B640-BDFA-33D864DFCB3D}" type="slidenum">
              <a:rPr lang="en-US">
                <a:solidFill>
                  <a:schemeClr val="tx1">
                    <a:lumMod val="75000"/>
                    <a:lumOff val="25000"/>
                  </a:schemeClr>
                </a:solidFill>
                <a:latin typeface="Calibri" panose="020F0502020204030204"/>
                <a:cs typeface="+mn-cs"/>
              </a:rPr>
              <a:pPr>
                <a:spcAft>
                  <a:spcPts val="600"/>
                </a:spcAft>
                <a:defRPr/>
              </a:pPr>
              <a:t>15</a:t>
            </a:fld>
            <a:endParaRPr lang="en-US">
              <a:solidFill>
                <a:schemeClr val="tx1">
                  <a:lumMod val="75000"/>
                  <a:lumOff val="25000"/>
                </a:schemeClr>
              </a:solidFill>
              <a:latin typeface="Calibri" panose="020F0502020204030204"/>
              <a:cs typeface="+mn-cs"/>
            </a:endParaRPr>
          </a:p>
        </p:txBody>
      </p:sp>
    </p:spTree>
    <p:extLst>
      <p:ext uri="{BB962C8B-B14F-4D97-AF65-F5344CB8AC3E}">
        <p14:creationId xmlns:p14="http://schemas.microsoft.com/office/powerpoint/2010/main" val="2275002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0B705-434B-EB49-4C7E-78DC56871DF6}"/>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ormAutofit/>
          </a:bodyPr>
          <a:lstStyle/>
          <a:p>
            <a:pPr algn="ctr"/>
            <a:r>
              <a:rPr lang="en-US" sz="2600" kern="1200">
                <a:solidFill>
                  <a:schemeClr val="bg1"/>
                </a:solidFill>
                <a:latin typeface="+mj-lt"/>
                <a:ea typeface="+mj-ea"/>
                <a:cs typeface="+mj-cs"/>
              </a:rPr>
              <a:t>Important Dates</a:t>
            </a:r>
          </a:p>
        </p:txBody>
      </p:sp>
      <p:sp>
        <p:nvSpPr>
          <p:cNvPr id="6" name="Date Placeholder 5">
            <a:extLst>
              <a:ext uri="{FF2B5EF4-FFF2-40B4-BE49-F238E27FC236}">
                <a16:creationId xmlns:a16="http://schemas.microsoft.com/office/drawing/2014/main" id="{01A8A0F6-787D-5983-F05B-6DDAAE6F2693}"/>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A7465765-9854-954B-97F7-5BC866A61166}" type="datetime1">
              <a:rPr lang="en-US">
                <a:solidFill>
                  <a:schemeClr val="tx1">
                    <a:tint val="75000"/>
                  </a:schemeClr>
                </a:solidFill>
                <a:latin typeface="+mn-lt"/>
                <a:cs typeface="+mn-cs"/>
              </a:rPr>
              <a:pPr>
                <a:spcAft>
                  <a:spcPts val="600"/>
                </a:spcAft>
              </a:pPr>
              <a:t>7/6/2026</a:t>
            </a:fld>
            <a:endParaRPr lang="en-US">
              <a:solidFill>
                <a:schemeClr val="tx1">
                  <a:tint val="75000"/>
                </a:schemeClr>
              </a:solidFill>
              <a:latin typeface="+mn-lt"/>
              <a:cs typeface="+mn-cs"/>
            </a:endParaRPr>
          </a:p>
        </p:txBody>
      </p:sp>
      <p:sp>
        <p:nvSpPr>
          <p:cNvPr id="4" name="Slide Number Placeholder 3">
            <a:extLst>
              <a:ext uri="{FF2B5EF4-FFF2-40B4-BE49-F238E27FC236}">
                <a16:creationId xmlns:a16="http://schemas.microsoft.com/office/drawing/2014/main" id="{B4CFAE76-4D6A-A67F-CA2A-388A7ABA7E3E}"/>
              </a:ext>
            </a:extLst>
          </p:cNvPr>
          <p:cNvSpPr>
            <a:spLocks noGrp="1"/>
          </p:cNvSpPr>
          <p:nvPr>
            <p:ph type="sldNum" sz="quarter" idx="12"/>
          </p:nvPr>
        </p:nvSpPr>
        <p:spPr>
          <a:xfrm>
            <a:off x="9679020" y="6356350"/>
            <a:ext cx="1674779" cy="365125"/>
          </a:xfrm>
        </p:spPr>
        <p:txBody>
          <a:bodyPr vert="horz" lIns="91440" tIns="45720" rIns="91440" bIns="45720" rtlCol="0" anchor="ctr">
            <a:normAutofit/>
          </a:bodyPr>
          <a:lstStyle/>
          <a:p>
            <a:pPr>
              <a:spcAft>
                <a:spcPts val="600"/>
              </a:spcAft>
            </a:pPr>
            <a:fld id="{E13E75AD-A17F-B640-BDFA-33D864DFCB3D}" type="slidenum">
              <a:rPr lang="en-US">
                <a:solidFill>
                  <a:schemeClr val="tx1">
                    <a:tint val="75000"/>
                  </a:schemeClr>
                </a:solidFill>
                <a:latin typeface="+mn-lt"/>
                <a:cs typeface="+mn-cs"/>
              </a:rPr>
              <a:pPr>
                <a:spcAft>
                  <a:spcPts val="600"/>
                </a:spcAft>
              </a:pPr>
              <a:t>16</a:t>
            </a:fld>
            <a:endParaRPr lang="en-US">
              <a:solidFill>
                <a:schemeClr val="tx1">
                  <a:tint val="75000"/>
                </a:schemeClr>
              </a:solidFill>
              <a:latin typeface="+mn-lt"/>
              <a:cs typeface="+mn-cs"/>
            </a:endParaRPr>
          </a:p>
        </p:txBody>
      </p:sp>
      <p:sp>
        <p:nvSpPr>
          <p:cNvPr id="8" name="Picture Placeholder 6">
            <a:extLst>
              <a:ext uri="{FF2B5EF4-FFF2-40B4-BE49-F238E27FC236}">
                <a16:creationId xmlns:a16="http://schemas.microsoft.com/office/drawing/2014/main" id="{CE951D06-CBFE-AA83-BA73-CBA1B8C1ABEF}"/>
              </a:ext>
            </a:extLst>
          </p:cNvPr>
          <p:cNvSpPr txBox="1">
            <a:spLocks/>
          </p:cNvSpPr>
          <p:nvPr/>
        </p:nvSpPr>
        <p:spPr>
          <a:xfrm>
            <a:off x="6499225" y="1978025"/>
            <a:ext cx="5492249" cy="4351338"/>
          </a:xfrm>
          <a:prstGeom prst="rect">
            <a:avLst/>
          </a:prstGeom>
        </p:spPr>
        <p:txBody>
          <a:bodyPr/>
          <a:lstStyle/>
          <a:p>
            <a:endParaRPr lang="en-US"/>
          </a:p>
        </p:txBody>
      </p:sp>
      <p:graphicFrame>
        <p:nvGraphicFramePr>
          <p:cNvPr id="9" name="Table 9">
            <a:extLst>
              <a:ext uri="{FF2B5EF4-FFF2-40B4-BE49-F238E27FC236}">
                <a16:creationId xmlns:a16="http://schemas.microsoft.com/office/drawing/2014/main" id="{7340A53D-5C1B-3CCD-44B7-D00D4D35DA11}"/>
              </a:ext>
            </a:extLst>
          </p:cNvPr>
          <p:cNvGraphicFramePr>
            <a:graphicFrameLocks noGrp="1"/>
          </p:cNvGraphicFramePr>
          <p:nvPr>
            <p:ph idx="1"/>
            <p:extLst>
              <p:ext uri="{D42A27DB-BD31-4B8C-83A1-F6EECF244321}">
                <p14:modId xmlns:p14="http://schemas.microsoft.com/office/powerpoint/2010/main" val="710086023"/>
              </p:ext>
            </p:extLst>
          </p:nvPr>
        </p:nvGraphicFramePr>
        <p:xfrm>
          <a:off x="4038600" y="1537491"/>
          <a:ext cx="7812025" cy="3779634"/>
        </p:xfrm>
        <a:graphic>
          <a:graphicData uri="http://schemas.openxmlformats.org/drawingml/2006/table">
            <a:tbl>
              <a:tblPr firstRow="1" bandRow="1">
                <a:noFill/>
                <a:tableStyleId>{5C22544A-7EE6-4342-B048-85BDC9FD1C3A}</a:tableStyleId>
              </a:tblPr>
              <a:tblGrid>
                <a:gridCol w="4566499">
                  <a:extLst>
                    <a:ext uri="{9D8B030D-6E8A-4147-A177-3AD203B41FA5}">
                      <a16:colId xmlns:a16="http://schemas.microsoft.com/office/drawing/2014/main" val="2003535962"/>
                    </a:ext>
                  </a:extLst>
                </a:gridCol>
                <a:gridCol w="1709333">
                  <a:extLst>
                    <a:ext uri="{9D8B030D-6E8A-4147-A177-3AD203B41FA5}">
                      <a16:colId xmlns:a16="http://schemas.microsoft.com/office/drawing/2014/main" val="852351252"/>
                    </a:ext>
                  </a:extLst>
                </a:gridCol>
                <a:gridCol w="1536193">
                  <a:extLst>
                    <a:ext uri="{9D8B030D-6E8A-4147-A177-3AD203B41FA5}">
                      <a16:colId xmlns:a16="http://schemas.microsoft.com/office/drawing/2014/main" val="2857082735"/>
                    </a:ext>
                  </a:extLst>
                </a:gridCol>
              </a:tblGrid>
              <a:tr h="518058">
                <a:tc gridSpan="3">
                  <a:txBody>
                    <a:bodyPr/>
                    <a:lstStyle/>
                    <a:p>
                      <a:pPr marL="457200" marR="0" lvl="1" algn="ctr">
                        <a:spcBef>
                          <a:spcPts val="0"/>
                        </a:spcBef>
                        <a:spcAft>
                          <a:spcPts val="600"/>
                        </a:spcAft>
                      </a:pPr>
                      <a:r>
                        <a:rPr lang="en-US" sz="1700" b="1" cap="none" spc="0">
                          <a:solidFill>
                            <a:schemeClr val="bg1"/>
                          </a:solidFill>
                          <a:effectLst/>
                          <a:latin typeface="+mn-lt"/>
                          <a:ea typeface="Times New Roman" panose="02020603050405020304" pitchFamily="18" charset="0"/>
                          <a:cs typeface="Arial" panose="020B0604020202020204" pitchFamily="34" charset="0"/>
                        </a:rPr>
                        <a:t> RFP CALENDAR</a:t>
                      </a:r>
                    </a:p>
                  </a:txBody>
                  <a:tcPr marL="76614" marR="54724" marT="109449" marB="109449" anchor="ctr">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tx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19312567"/>
                  </a:ext>
                </a:extLst>
              </a:tr>
              <a:tr h="372126">
                <a:tc>
                  <a:txBody>
                    <a:bodyPr/>
                    <a:lstStyle/>
                    <a:p>
                      <a:pPr marL="457200" marR="0" lvl="1" algn="ctr">
                        <a:spcBef>
                          <a:spcPts val="0"/>
                        </a:spcBef>
                        <a:spcAft>
                          <a:spcPts val="600"/>
                        </a:spcAft>
                      </a:pPr>
                      <a:r>
                        <a:rPr lang="en-US" sz="1400" b="1" cap="none" spc="0">
                          <a:solidFill>
                            <a:schemeClr val="tx1"/>
                          </a:solidFill>
                          <a:effectLst/>
                          <a:latin typeface="+mn-lt"/>
                          <a:ea typeface="Times New Roman" panose="02020603050405020304" pitchFamily="18" charset="0"/>
                          <a:cs typeface="Arial" panose="020B0604020202020204" pitchFamily="34" charset="0"/>
                        </a:rPr>
                        <a:t>Procurement Activity</a:t>
                      </a:r>
                      <a:endParaRPr lang="en-US" sz="1400" cap="none" spc="0">
                        <a:solidFill>
                          <a:schemeClr val="tx1"/>
                        </a:solidFill>
                        <a:effectLst/>
                        <a:latin typeface="+mn-lt"/>
                        <a:ea typeface="Times New Roman" panose="02020603050405020304" pitchFamily="18" charset="0"/>
                        <a:cs typeface="Arial" panose="020B0604020202020204" pitchFamily="34" charset="0"/>
                      </a:endParaRP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600"/>
                        </a:spcAft>
                      </a:pPr>
                      <a:r>
                        <a:rPr lang="en-US" sz="1400" b="1" cap="none" spc="0">
                          <a:solidFill>
                            <a:schemeClr val="tx1"/>
                          </a:solidFill>
                          <a:effectLst/>
                          <a:latin typeface="+mn-lt"/>
                          <a:ea typeface="Times New Roman" panose="02020603050405020304" pitchFamily="18" charset="0"/>
                          <a:cs typeface="Arial" panose="020B0604020202020204" pitchFamily="34" charset="0"/>
                        </a:rPr>
                        <a:t>Date</a:t>
                      </a:r>
                      <a:endParaRPr lang="en-US" sz="1400" cap="none" spc="0">
                        <a:solidFill>
                          <a:schemeClr val="tx1"/>
                        </a:solidFill>
                        <a:effectLst/>
                        <a:latin typeface="+mn-lt"/>
                        <a:ea typeface="Times New Roman" panose="02020603050405020304" pitchFamily="18" charset="0"/>
                        <a:cs typeface="Arial" panose="020B0604020202020204" pitchFamily="34" charset="0"/>
                      </a:endParaRP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600"/>
                        </a:spcAft>
                      </a:pPr>
                      <a:r>
                        <a:rPr lang="en-US" sz="1400" b="1" cap="none" spc="0">
                          <a:solidFill>
                            <a:schemeClr val="tx1"/>
                          </a:solidFill>
                          <a:effectLst/>
                          <a:latin typeface="+mn-lt"/>
                          <a:ea typeface="Times New Roman" panose="02020603050405020304" pitchFamily="18" charset="0"/>
                          <a:cs typeface="Arial" panose="020B0604020202020204" pitchFamily="34" charset="0"/>
                        </a:rPr>
                        <a:t>Time</a:t>
                      </a:r>
                      <a:endParaRPr lang="en-US" sz="1400" cap="none" spc="0">
                        <a:solidFill>
                          <a:schemeClr val="tx1"/>
                        </a:solidFill>
                        <a:effectLst/>
                        <a:latin typeface="+mn-lt"/>
                        <a:ea typeface="Times New Roman" panose="02020603050405020304" pitchFamily="18" charset="0"/>
                        <a:cs typeface="Arial" panose="020B0604020202020204" pitchFamily="34" charset="0"/>
                      </a:endParaRP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978947245"/>
                  </a:ext>
                </a:extLst>
              </a:tr>
              <a:tr h="372126">
                <a:tc>
                  <a:txBody>
                    <a:bodyPr/>
                    <a:lstStyle/>
                    <a:p>
                      <a:pPr marL="457200" marR="0" lvl="1" algn="l">
                        <a:spcBef>
                          <a:spcPts val="0"/>
                        </a:spcBef>
                        <a:spcAft>
                          <a:spcPts val="60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RFP issued</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29/6/2026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a:solidFill>
                            <a:schemeClr val="tx1"/>
                          </a:solidFill>
                          <a:effectLst/>
                          <a:highlight>
                            <a:srgbClr val="FFFF00"/>
                          </a:highlight>
                          <a:latin typeface="+mn-lt"/>
                          <a:ea typeface="Times New Roman" panose="02020603050405020304" pitchFamily="18" charset="0"/>
                          <a:cs typeface="Arial" panose="020B0604020202020204" pitchFamily="34" charset="0"/>
                        </a:rPr>
                        <a:t> </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2566880815"/>
                  </a:ext>
                </a:extLst>
              </a:tr>
              <a:tr h="591024">
                <a:tc>
                  <a:txBody>
                    <a:bodyPr/>
                    <a:lstStyle/>
                    <a:p>
                      <a:pPr marL="457200" marR="0" lvl="1" algn="l">
                        <a:spcBef>
                          <a:spcPts val="0"/>
                        </a:spcBef>
                        <a:spcAft>
                          <a:spcPts val="600"/>
                        </a:spcAft>
                      </a:pPr>
                      <a:r>
                        <a:rPr lang="en-US" sz="1400" cap="none" spc="0">
                          <a:solidFill>
                            <a:schemeClr val="tx1"/>
                          </a:solidFill>
                          <a:effectLst/>
                          <a:latin typeface="+mn-lt"/>
                          <a:ea typeface="Times New Roman" panose="02020603050405020304" pitchFamily="18" charset="0"/>
                          <a:cs typeface="Arial" panose="020B0604020202020204" pitchFamily="34" charset="0"/>
                        </a:rPr>
                        <a:t>Deadline for submission of Bidder questions via COMMBUYS Q&amp;A</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07/16/2026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2:30 p.m.</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202847310"/>
                  </a:ext>
                </a:extLst>
              </a:tr>
              <a:tr h="591024">
                <a:tc>
                  <a:txBody>
                    <a:bodyPr/>
                    <a:lstStyle/>
                    <a:p>
                      <a:pPr marL="457200" marR="0" lvl="1" algn="l">
                        <a:spcBef>
                          <a:spcPts val="0"/>
                        </a:spcBef>
                        <a:spcAft>
                          <a:spcPts val="600"/>
                        </a:spcAft>
                      </a:pPr>
                      <a:r>
                        <a:rPr lang="en-US" sz="1400" cap="none" spc="0">
                          <a:solidFill>
                            <a:schemeClr val="tx1"/>
                          </a:solidFill>
                          <a:effectLst/>
                          <a:latin typeface="+mn-lt"/>
                          <a:ea typeface="Times New Roman" panose="02020603050405020304" pitchFamily="18" charset="0"/>
                          <a:cs typeface="Arial" panose="020B0604020202020204" pitchFamily="34" charset="0"/>
                        </a:rPr>
                        <a:t>Official Answers for Bid Q&amp;A published by MBTA on COMMBUYS</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07/20/2026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4:00 p.m.</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875277861"/>
                  </a:ext>
                </a:extLst>
              </a:tr>
              <a:tr h="591024">
                <a:tc>
                  <a:txBody>
                    <a:bodyPr/>
                    <a:lstStyle/>
                    <a:p>
                      <a:pPr marL="457200" marR="0" lvl="1" algn="l">
                        <a:spcBef>
                          <a:spcPts val="0"/>
                        </a:spcBef>
                        <a:spcAft>
                          <a:spcPts val="600"/>
                        </a:spcAft>
                      </a:pPr>
                      <a:r>
                        <a:rPr lang="en-US" sz="1400" cap="none" spc="0">
                          <a:solidFill>
                            <a:schemeClr val="tx1"/>
                          </a:solidFill>
                          <a:effectLst/>
                          <a:latin typeface="+mn-lt"/>
                          <a:ea typeface="Times New Roman" panose="02020603050405020304" pitchFamily="18" charset="0"/>
                          <a:cs typeface="Arial" panose="020B0604020202020204" pitchFamily="34" charset="0"/>
                        </a:rPr>
                        <a:t>Response Due Date</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07/27/2026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4:00 p.m.</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27683690"/>
                  </a:ext>
                </a:extLst>
              </a:tr>
              <a:tr h="372126">
                <a:tc>
                  <a:txBody>
                    <a:bodyPr/>
                    <a:lstStyle/>
                    <a:p>
                      <a:pPr marL="457200" marR="0" lvl="1" algn="l">
                        <a:spcBef>
                          <a:spcPts val="0"/>
                        </a:spcBef>
                        <a:spcAft>
                          <a:spcPts val="600"/>
                        </a:spcAft>
                      </a:pPr>
                      <a:r>
                        <a:rPr lang="en-US" sz="1400" b="1" cap="none" spc="0">
                          <a:solidFill>
                            <a:schemeClr val="tx1"/>
                          </a:solidFill>
                          <a:effectLst/>
                          <a:latin typeface="+mn-lt"/>
                          <a:ea typeface="Times New Roman" panose="02020603050405020304" pitchFamily="18" charset="0"/>
                          <a:cs typeface="Arial" panose="020B0604020202020204" pitchFamily="34" charset="0"/>
                        </a:rPr>
                        <a:t>Contract Execution (estimated)</a:t>
                      </a:r>
                      <a:endParaRPr lang="en-US" sz="1400" cap="none" spc="0">
                        <a:solidFill>
                          <a:schemeClr val="tx1"/>
                        </a:solidFill>
                        <a:effectLst/>
                        <a:latin typeface="+mn-lt"/>
                        <a:ea typeface="Times New Roman" panose="02020603050405020304" pitchFamily="18" charset="0"/>
                        <a:cs typeface="Arial" panose="020B0604020202020204" pitchFamily="34" charset="0"/>
                      </a:endParaRP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Aug 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457200" marR="0" lvl="1" algn="ctr">
                        <a:spcBef>
                          <a:spcPts val="0"/>
                        </a:spcBef>
                        <a:spcAft>
                          <a:spcPts val="0"/>
                        </a:spcAft>
                      </a:pPr>
                      <a:r>
                        <a:rPr lang="en-US" sz="1400" cap="none" spc="0">
                          <a:solidFill>
                            <a:schemeClr val="tx1"/>
                          </a:solidFill>
                          <a:effectLst/>
                          <a:latin typeface="+mn-lt"/>
                          <a:ea typeface="Times New Roman" panose="02020603050405020304" pitchFamily="18" charset="0"/>
                          <a:cs typeface="Arial" panose="020B0604020202020204" pitchFamily="34" charset="0"/>
                        </a:rPr>
                        <a:t>N/A </a:t>
                      </a:r>
                    </a:p>
                  </a:txBody>
                  <a:tcPr marL="76614" marR="54724" marT="0" marB="109449"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531634939"/>
                  </a:ext>
                </a:extLst>
              </a:tr>
              <a:tr h="372126">
                <a:tc>
                  <a:txBody>
                    <a:bodyPr/>
                    <a:lstStyle/>
                    <a:p>
                      <a:pPr marL="457200" marR="0" lvl="1" algn="l">
                        <a:spcBef>
                          <a:spcPts val="0"/>
                        </a:spcBef>
                        <a:spcAft>
                          <a:spcPts val="600"/>
                        </a:spcAft>
                      </a:pPr>
                      <a:r>
                        <a:rPr lang="en-US" sz="1400" b="1" cap="none" spc="0">
                          <a:solidFill>
                            <a:schemeClr val="tx1"/>
                          </a:solidFill>
                          <a:effectLst/>
                          <a:latin typeface="+mn-lt"/>
                          <a:ea typeface="Times New Roman" panose="02020603050405020304" pitchFamily="18" charset="0"/>
                          <a:cs typeface="Arial" panose="020B0604020202020204" pitchFamily="34" charset="0"/>
                        </a:rPr>
                        <a:t>Service Start Date (estimated)</a:t>
                      </a:r>
                      <a:endParaRPr lang="en-US" sz="1400" cap="none" spc="0">
                        <a:solidFill>
                          <a:schemeClr val="tx1"/>
                        </a:solidFill>
                        <a:effectLst/>
                        <a:latin typeface="+mn-lt"/>
                        <a:ea typeface="Times New Roman" panose="02020603050405020304" pitchFamily="18" charset="0"/>
                        <a:cs typeface="Arial" panose="020B0604020202020204" pitchFamily="34" charset="0"/>
                      </a:endParaRP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1</a:t>
                      </a:r>
                      <a:r>
                        <a:rPr lang="en-US" sz="1400" cap="none" spc="0" baseline="30000" dirty="0">
                          <a:solidFill>
                            <a:schemeClr val="tx1"/>
                          </a:solidFill>
                          <a:effectLst/>
                          <a:latin typeface="+mn-lt"/>
                          <a:ea typeface="Times New Roman" panose="02020603050405020304" pitchFamily="18" charset="0"/>
                          <a:cs typeface="Arial" panose="020B0604020202020204" pitchFamily="34" charset="0"/>
                        </a:rPr>
                        <a:t>st</a:t>
                      </a:r>
                      <a:r>
                        <a:rPr lang="en-US" sz="1400" cap="none" spc="0" dirty="0">
                          <a:solidFill>
                            <a:schemeClr val="tx1"/>
                          </a:solidFill>
                          <a:effectLst/>
                          <a:latin typeface="+mn-lt"/>
                          <a:ea typeface="Times New Roman" panose="02020603050405020304" pitchFamily="18" charset="0"/>
                          <a:cs typeface="Arial" panose="020B0604020202020204" pitchFamily="34" charset="0"/>
                        </a:rPr>
                        <a:t> Sept 2026</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tc>
                  <a:txBody>
                    <a:bodyPr/>
                    <a:lstStyle/>
                    <a:p>
                      <a:pPr marL="457200" marR="0" lvl="1" algn="ctr">
                        <a:spcBef>
                          <a:spcPts val="0"/>
                        </a:spcBef>
                        <a:spcAft>
                          <a:spcPts val="0"/>
                        </a:spcAft>
                      </a:pPr>
                      <a:r>
                        <a:rPr lang="en-US" sz="1400" cap="none" spc="0" dirty="0">
                          <a:solidFill>
                            <a:schemeClr val="tx1"/>
                          </a:solidFill>
                          <a:effectLst/>
                          <a:latin typeface="+mn-lt"/>
                          <a:ea typeface="Times New Roman" panose="02020603050405020304" pitchFamily="18" charset="0"/>
                          <a:cs typeface="Arial" panose="020B0604020202020204" pitchFamily="34" charset="0"/>
                        </a:rPr>
                        <a:t> N/A</a:t>
                      </a:r>
                    </a:p>
                  </a:txBody>
                  <a:tcPr marL="76614" marR="54724" marT="0" marB="109449"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4167336712"/>
                  </a:ext>
                </a:extLst>
              </a:tr>
            </a:tbl>
          </a:graphicData>
        </a:graphic>
      </p:graphicFrame>
    </p:spTree>
    <p:extLst>
      <p:ext uri="{BB962C8B-B14F-4D97-AF65-F5344CB8AC3E}">
        <p14:creationId xmlns:p14="http://schemas.microsoft.com/office/powerpoint/2010/main" val="116016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6">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8">
            <a:extLst>
              <a:ext uri="{FF2B5EF4-FFF2-40B4-BE49-F238E27FC236}">
                <a16:creationId xmlns:a16="http://schemas.microsoft.com/office/drawing/2014/main" id="{D20AEB5B-DFC7-42B4-9FAA-6B95E01D0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124" y="0"/>
            <a:ext cx="7476877" cy="6858000"/>
          </a:xfrm>
          <a:custGeom>
            <a:avLst/>
            <a:gdLst>
              <a:gd name="connsiteX0" fmla="*/ 637332 w 7476877"/>
              <a:gd name="connsiteY0" fmla="*/ 4332728 h 6858000"/>
              <a:gd name="connsiteX1" fmla="*/ 1576347 w 7476877"/>
              <a:gd name="connsiteY1" fmla="*/ 4332728 h 6858000"/>
              <a:gd name="connsiteX2" fmla="*/ 1720345 w 7476877"/>
              <a:gd name="connsiteY2" fmla="*/ 4419228 h 6858000"/>
              <a:gd name="connsiteX3" fmla="*/ 2190864 w 7476877"/>
              <a:gd name="connsiteY3" fmla="*/ 5245095 h 6858000"/>
              <a:gd name="connsiteX4" fmla="*/ 2190864 w 7476877"/>
              <a:gd name="connsiteY4" fmla="*/ 5413976 h 6858000"/>
              <a:gd name="connsiteX5" fmla="*/ 1720345 w 7476877"/>
              <a:gd name="connsiteY5" fmla="*/ 6239844 h 6858000"/>
              <a:gd name="connsiteX6" fmla="*/ 1576347 w 7476877"/>
              <a:gd name="connsiteY6" fmla="*/ 6326343 h 6858000"/>
              <a:gd name="connsiteX7" fmla="*/ 637332 w 7476877"/>
              <a:gd name="connsiteY7" fmla="*/ 6326343 h 6858000"/>
              <a:gd name="connsiteX8" fmla="*/ 491309 w 7476877"/>
              <a:gd name="connsiteY8" fmla="*/ 6239844 h 6858000"/>
              <a:gd name="connsiteX9" fmla="*/ 22817 w 7476877"/>
              <a:gd name="connsiteY9" fmla="*/ 5413976 h 6858000"/>
              <a:gd name="connsiteX10" fmla="*/ 22817 w 7476877"/>
              <a:gd name="connsiteY10" fmla="*/ 5245095 h 6858000"/>
              <a:gd name="connsiteX11" fmla="*/ 491309 w 7476877"/>
              <a:gd name="connsiteY11" fmla="*/ 4419228 h 6858000"/>
              <a:gd name="connsiteX12" fmla="*/ 637332 w 7476877"/>
              <a:gd name="connsiteY12" fmla="*/ 4332728 h 6858000"/>
              <a:gd name="connsiteX13" fmla="*/ 3853980 w 7476877"/>
              <a:gd name="connsiteY13" fmla="*/ 0 h 6858000"/>
              <a:gd name="connsiteX14" fmla="*/ 5043644 w 7476877"/>
              <a:gd name="connsiteY14" fmla="*/ 0 h 6858000"/>
              <a:gd name="connsiteX15" fmla="*/ 5083740 w 7476877"/>
              <a:gd name="connsiteY15" fmla="*/ 70378 h 6858000"/>
              <a:gd name="connsiteX16" fmla="*/ 5225307 w 7476877"/>
              <a:gd name="connsiteY16" fmla="*/ 318859 h 6858000"/>
              <a:gd name="connsiteX17" fmla="*/ 5225307 w 7476877"/>
              <a:gd name="connsiteY17" fmla="*/ 577503 h 6858000"/>
              <a:gd name="connsiteX18" fmla="*/ 4504695 w 7476877"/>
              <a:gd name="connsiteY18" fmla="*/ 1842337 h 6858000"/>
              <a:gd name="connsiteX19" fmla="*/ 4284162 w 7476877"/>
              <a:gd name="connsiteY19" fmla="*/ 1974811 h 6858000"/>
              <a:gd name="connsiteX20" fmla="*/ 2846045 w 7476877"/>
              <a:gd name="connsiteY20" fmla="*/ 1974811 h 6858000"/>
              <a:gd name="connsiteX21" fmla="*/ 2778342 w 7476877"/>
              <a:gd name="connsiteY21" fmla="*/ 1965645 h 6858000"/>
              <a:gd name="connsiteX22" fmla="*/ 2731777 w 7476877"/>
              <a:gd name="connsiteY22" fmla="*/ 1945746 h 6858000"/>
              <a:gd name="connsiteX23" fmla="*/ 2760233 w 7476877"/>
              <a:gd name="connsiteY23" fmla="*/ 1895581 h 6858000"/>
              <a:gd name="connsiteX24" fmla="*/ 3768459 w 7476877"/>
              <a:gd name="connsiteY24" fmla="*/ 118263 h 6858000"/>
              <a:gd name="connsiteX25" fmla="*/ 3819932 w 7476877"/>
              <a:gd name="connsiteY25" fmla="*/ 39732 h 6858000"/>
              <a:gd name="connsiteX26" fmla="*/ 1880237 w 7476877"/>
              <a:gd name="connsiteY26" fmla="*/ 0 h 6858000"/>
              <a:gd name="connsiteX27" fmla="*/ 2102124 w 7476877"/>
              <a:gd name="connsiteY27" fmla="*/ 0 h 6858000"/>
              <a:gd name="connsiteX28" fmla="*/ 2086946 w 7476877"/>
              <a:gd name="connsiteY28" fmla="*/ 26756 h 6858000"/>
              <a:gd name="connsiteX29" fmla="*/ 1911773 w 7476877"/>
              <a:gd name="connsiteY29" fmla="*/ 335552 h 6858000"/>
              <a:gd name="connsiteX30" fmla="*/ 1911773 w 7476877"/>
              <a:gd name="connsiteY30" fmla="*/ 594199 h 6858000"/>
              <a:gd name="connsiteX31" fmla="*/ 2629280 w 7476877"/>
              <a:gd name="connsiteY31" fmla="*/ 1859030 h 6858000"/>
              <a:gd name="connsiteX32" fmla="*/ 2723627 w 7476877"/>
              <a:gd name="connsiteY32" fmla="*/ 1956020 h 6858000"/>
              <a:gd name="connsiteX33" fmla="*/ 2734544 w 7476877"/>
              <a:gd name="connsiteY33" fmla="*/ 1960685 h 6858000"/>
              <a:gd name="connsiteX34" fmla="*/ 2676021 w 7476877"/>
              <a:gd name="connsiteY34" fmla="*/ 2063851 h 6858000"/>
              <a:gd name="connsiteX35" fmla="*/ 2632495 w 7476877"/>
              <a:gd name="connsiteY35" fmla="*/ 2140578 h 6858000"/>
              <a:gd name="connsiteX36" fmla="*/ 2677641 w 7476877"/>
              <a:gd name="connsiteY36" fmla="*/ 2159871 h 6858000"/>
              <a:gd name="connsiteX37" fmla="*/ 2754009 w 7476877"/>
              <a:gd name="connsiteY37" fmla="*/ 2170210 h 6858000"/>
              <a:gd name="connsiteX38" fmla="*/ 4376198 w 7476877"/>
              <a:gd name="connsiteY38" fmla="*/ 2170210 h 6858000"/>
              <a:gd name="connsiteX39" fmla="*/ 4624956 w 7476877"/>
              <a:gd name="connsiteY39" fmla="*/ 2020780 h 6858000"/>
              <a:gd name="connsiteX40" fmla="*/ 5437803 w 7476877"/>
              <a:gd name="connsiteY40" fmla="*/ 594055 h 6858000"/>
              <a:gd name="connsiteX41" fmla="*/ 5437803 w 7476877"/>
              <a:gd name="connsiteY41" fmla="*/ 302307 h 6858000"/>
              <a:gd name="connsiteX42" fmla="*/ 5294722 w 7476877"/>
              <a:gd name="connsiteY42" fmla="*/ 51168 h 6858000"/>
              <a:gd name="connsiteX43" fmla="*/ 5265570 w 7476877"/>
              <a:gd name="connsiteY43" fmla="*/ 0 h 6858000"/>
              <a:gd name="connsiteX44" fmla="*/ 7476877 w 7476877"/>
              <a:gd name="connsiteY44" fmla="*/ 0 h 6858000"/>
              <a:gd name="connsiteX45" fmla="*/ 7476877 w 7476877"/>
              <a:gd name="connsiteY45" fmla="*/ 6858000 h 6858000"/>
              <a:gd name="connsiteX46" fmla="*/ 3343303 w 7476877"/>
              <a:gd name="connsiteY46" fmla="*/ 6858000 h 6858000"/>
              <a:gd name="connsiteX47" fmla="*/ 3297958 w 7476877"/>
              <a:gd name="connsiteY47" fmla="*/ 6778065 h 6858000"/>
              <a:gd name="connsiteX48" fmla="*/ 1841286 w 7476877"/>
              <a:gd name="connsiteY48" fmla="*/ 4210218 h 6858000"/>
              <a:gd name="connsiteX49" fmla="*/ 1841286 w 7476877"/>
              <a:gd name="connsiteY49" fmla="*/ 3515516 h 6858000"/>
              <a:gd name="connsiteX50" fmla="*/ 2556859 w 7476877"/>
              <a:gd name="connsiteY50" fmla="*/ 2254092 h 6858000"/>
              <a:gd name="connsiteX51" fmla="*/ 2617166 w 7476877"/>
              <a:gd name="connsiteY51" fmla="*/ 2147787 h 6858000"/>
              <a:gd name="connsiteX52" fmla="*/ 2615044 w 7476877"/>
              <a:gd name="connsiteY52" fmla="*/ 2146880 h 6858000"/>
              <a:gd name="connsiteX53" fmla="*/ 2508620 w 7476877"/>
              <a:gd name="connsiteY53" fmla="*/ 2037473 h 6858000"/>
              <a:gd name="connsiteX54" fmla="*/ 1699276 w 7476877"/>
              <a:gd name="connsiteY54" fmla="*/ 610749 h 6858000"/>
              <a:gd name="connsiteX55" fmla="*/ 1699276 w 7476877"/>
              <a:gd name="connsiteY55" fmla="*/ 319000 h 6858000"/>
              <a:gd name="connsiteX56" fmla="*/ 1843322 w 7476877"/>
              <a:gd name="connsiteY56" fmla="*/ 650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6877" h="6858000">
                <a:moveTo>
                  <a:pt x="637332" y="4332728"/>
                </a:moveTo>
                <a:cubicBezTo>
                  <a:pt x="637332" y="4332728"/>
                  <a:pt x="637332" y="4332728"/>
                  <a:pt x="1576347" y="4332728"/>
                </a:cubicBezTo>
                <a:cubicBezTo>
                  <a:pt x="1635163" y="4332728"/>
                  <a:pt x="1691949" y="4365681"/>
                  <a:pt x="1720345" y="4419228"/>
                </a:cubicBezTo>
                <a:cubicBezTo>
                  <a:pt x="1720345" y="4419228"/>
                  <a:pt x="1720345" y="4419228"/>
                  <a:pt x="2190864" y="5245095"/>
                </a:cubicBezTo>
                <a:cubicBezTo>
                  <a:pt x="2221287" y="5296583"/>
                  <a:pt x="2221287" y="5362488"/>
                  <a:pt x="2190864" y="5413976"/>
                </a:cubicBezTo>
                <a:cubicBezTo>
                  <a:pt x="2190864" y="5413976"/>
                  <a:pt x="2190864" y="5413976"/>
                  <a:pt x="1720345" y="6239844"/>
                </a:cubicBezTo>
                <a:cubicBezTo>
                  <a:pt x="1691949" y="6293391"/>
                  <a:pt x="1635163" y="6326343"/>
                  <a:pt x="1576347" y="6326343"/>
                </a:cubicBezTo>
                <a:cubicBezTo>
                  <a:pt x="1576347" y="6326343"/>
                  <a:pt x="1576347" y="6326343"/>
                  <a:pt x="637332" y="6326343"/>
                </a:cubicBezTo>
                <a:cubicBezTo>
                  <a:pt x="576490" y="6326343"/>
                  <a:pt x="521732" y="6293391"/>
                  <a:pt x="491309" y="6239844"/>
                </a:cubicBezTo>
                <a:cubicBezTo>
                  <a:pt x="491309" y="6239844"/>
                  <a:pt x="491309" y="6239844"/>
                  <a:pt x="22817" y="5413976"/>
                </a:cubicBezTo>
                <a:cubicBezTo>
                  <a:pt x="-7605" y="5362488"/>
                  <a:pt x="-7605" y="5296583"/>
                  <a:pt x="22817" y="5245095"/>
                </a:cubicBezTo>
                <a:cubicBezTo>
                  <a:pt x="22817" y="5245095"/>
                  <a:pt x="22817" y="5245095"/>
                  <a:pt x="491309" y="4419228"/>
                </a:cubicBezTo>
                <a:cubicBezTo>
                  <a:pt x="521732" y="4365681"/>
                  <a:pt x="576490" y="4332728"/>
                  <a:pt x="637332" y="4332728"/>
                </a:cubicBezTo>
                <a:close/>
                <a:moveTo>
                  <a:pt x="3853980" y="0"/>
                </a:moveTo>
                <a:lnTo>
                  <a:pt x="5043644" y="0"/>
                </a:lnTo>
                <a:lnTo>
                  <a:pt x="5083740" y="70378"/>
                </a:lnTo>
                <a:cubicBezTo>
                  <a:pt x="5127533" y="147245"/>
                  <a:pt x="5174639" y="229925"/>
                  <a:pt x="5225307" y="318859"/>
                </a:cubicBezTo>
                <a:cubicBezTo>
                  <a:pt x="5271897" y="397715"/>
                  <a:pt x="5271897" y="498649"/>
                  <a:pt x="5225307" y="577503"/>
                </a:cubicBezTo>
                <a:cubicBezTo>
                  <a:pt x="5225307" y="577503"/>
                  <a:pt x="5225307" y="577503"/>
                  <a:pt x="4504695" y="1842337"/>
                </a:cubicBezTo>
                <a:cubicBezTo>
                  <a:pt x="4461209" y="1924345"/>
                  <a:pt x="4374239" y="1974811"/>
                  <a:pt x="4284162" y="1974811"/>
                </a:cubicBezTo>
                <a:cubicBezTo>
                  <a:pt x="4284162" y="1974811"/>
                  <a:pt x="4284162" y="1974811"/>
                  <a:pt x="2846045" y="1974811"/>
                </a:cubicBezTo>
                <a:cubicBezTo>
                  <a:pt x="2822750" y="1974811"/>
                  <a:pt x="2800035" y="1971656"/>
                  <a:pt x="2778342" y="1965645"/>
                </a:cubicBezTo>
                <a:lnTo>
                  <a:pt x="2731777" y="1945746"/>
                </a:lnTo>
                <a:lnTo>
                  <a:pt x="2760233" y="1895581"/>
                </a:lnTo>
                <a:cubicBezTo>
                  <a:pt x="3017539" y="1441999"/>
                  <a:pt x="3346890" y="861413"/>
                  <a:pt x="3768459" y="118263"/>
                </a:cubicBezTo>
                <a:cubicBezTo>
                  <a:pt x="3784101" y="90729"/>
                  <a:pt x="3801308" y="64519"/>
                  <a:pt x="3819932" y="39732"/>
                </a:cubicBezTo>
                <a:close/>
                <a:moveTo>
                  <a:pt x="1880237" y="0"/>
                </a:moveTo>
                <a:lnTo>
                  <a:pt x="2102124" y="0"/>
                </a:lnTo>
                <a:lnTo>
                  <a:pt x="2086946" y="26756"/>
                </a:lnTo>
                <a:cubicBezTo>
                  <a:pt x="1911773" y="335552"/>
                  <a:pt x="1911773" y="335552"/>
                  <a:pt x="1911773" y="335552"/>
                </a:cubicBezTo>
                <a:cubicBezTo>
                  <a:pt x="1865182" y="414408"/>
                  <a:pt x="1865182" y="515344"/>
                  <a:pt x="1911773" y="594199"/>
                </a:cubicBezTo>
                <a:cubicBezTo>
                  <a:pt x="2629280" y="1859030"/>
                  <a:pt x="2629280" y="1859030"/>
                  <a:pt x="2629280" y="1859030"/>
                </a:cubicBezTo>
                <a:cubicBezTo>
                  <a:pt x="2652576" y="1900035"/>
                  <a:pt x="2685189" y="1933154"/>
                  <a:pt x="2723627" y="1956020"/>
                </a:cubicBezTo>
                <a:lnTo>
                  <a:pt x="2734544" y="1960685"/>
                </a:lnTo>
                <a:lnTo>
                  <a:pt x="2676021" y="2063851"/>
                </a:lnTo>
                <a:lnTo>
                  <a:pt x="2632495" y="2140578"/>
                </a:lnTo>
                <a:lnTo>
                  <a:pt x="2677641" y="2159871"/>
                </a:lnTo>
                <a:cubicBezTo>
                  <a:pt x="2702113" y="2166652"/>
                  <a:pt x="2727732" y="2170210"/>
                  <a:pt x="2754009" y="2170210"/>
                </a:cubicBezTo>
                <a:cubicBezTo>
                  <a:pt x="4376198" y="2170210"/>
                  <a:pt x="4376198" y="2170210"/>
                  <a:pt x="4376198" y="2170210"/>
                </a:cubicBezTo>
                <a:cubicBezTo>
                  <a:pt x="4477805" y="2170210"/>
                  <a:pt x="4575904" y="2113286"/>
                  <a:pt x="4624956" y="2020780"/>
                </a:cubicBezTo>
                <a:cubicBezTo>
                  <a:pt x="5437803" y="594055"/>
                  <a:pt x="5437803" y="594055"/>
                  <a:pt x="5437803" y="594055"/>
                </a:cubicBezTo>
                <a:cubicBezTo>
                  <a:pt x="5490358" y="505109"/>
                  <a:pt x="5490358" y="391256"/>
                  <a:pt x="5437803" y="302307"/>
                </a:cubicBezTo>
                <a:cubicBezTo>
                  <a:pt x="5387000" y="213137"/>
                  <a:pt x="5339373" y="129540"/>
                  <a:pt x="5294722" y="51168"/>
                </a:cubicBezTo>
                <a:lnTo>
                  <a:pt x="5265570" y="0"/>
                </a:lnTo>
                <a:lnTo>
                  <a:pt x="7476877" y="0"/>
                </a:lnTo>
                <a:lnTo>
                  <a:pt x="7476877" y="6858000"/>
                </a:lnTo>
                <a:lnTo>
                  <a:pt x="3343303" y="6858000"/>
                </a:lnTo>
                <a:lnTo>
                  <a:pt x="3297958" y="6778065"/>
                </a:lnTo>
                <a:cubicBezTo>
                  <a:pt x="3015657" y="6280421"/>
                  <a:pt x="2563976" y="5484189"/>
                  <a:pt x="1841286" y="4210218"/>
                </a:cubicBezTo>
                <a:cubicBezTo>
                  <a:pt x="1716144" y="3998418"/>
                  <a:pt x="1716144" y="3727316"/>
                  <a:pt x="1841286" y="3515516"/>
                </a:cubicBezTo>
                <a:cubicBezTo>
                  <a:pt x="1841286" y="3515516"/>
                  <a:pt x="1841286" y="3515516"/>
                  <a:pt x="2556859" y="2254092"/>
                </a:cubicBezTo>
                <a:lnTo>
                  <a:pt x="2617166" y="2147787"/>
                </a:lnTo>
                <a:lnTo>
                  <a:pt x="2615044" y="2146880"/>
                </a:lnTo>
                <a:cubicBezTo>
                  <a:pt x="2571686" y="2121084"/>
                  <a:pt x="2534897" y="2083728"/>
                  <a:pt x="2508620" y="2037473"/>
                </a:cubicBezTo>
                <a:cubicBezTo>
                  <a:pt x="2508620" y="2037473"/>
                  <a:pt x="2508620" y="2037473"/>
                  <a:pt x="1699276" y="610749"/>
                </a:cubicBezTo>
                <a:cubicBezTo>
                  <a:pt x="1646720" y="521803"/>
                  <a:pt x="1646720" y="407950"/>
                  <a:pt x="1699276" y="319000"/>
                </a:cubicBezTo>
                <a:cubicBezTo>
                  <a:pt x="1699276" y="319000"/>
                  <a:pt x="1699276" y="319000"/>
                  <a:pt x="1843322" y="65075"/>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48925DC-3848-654E-9821-A9CE898814A8}"/>
              </a:ext>
            </a:extLst>
          </p:cNvPr>
          <p:cNvSpPr>
            <a:spLocks noGrp="1"/>
          </p:cNvSpPr>
          <p:nvPr>
            <p:ph type="ctrTitle"/>
          </p:nvPr>
        </p:nvSpPr>
        <p:spPr>
          <a:xfrm>
            <a:off x="514905" y="2945524"/>
            <a:ext cx="5921406" cy="2274388"/>
          </a:xfrm>
        </p:spPr>
        <p:txBody>
          <a:bodyPr vert="horz" lIns="91440" tIns="45720" rIns="91440" bIns="45720" rtlCol="0" anchor="t">
            <a:normAutofit fontScale="90000"/>
          </a:bodyPr>
          <a:lstStyle/>
          <a:p>
            <a:pPr algn="l"/>
            <a:r>
              <a:rPr lang="en-US" sz="6000" kern="1200" dirty="0">
                <a:solidFill>
                  <a:schemeClr val="tx1"/>
                </a:solidFill>
                <a:latin typeface="+mj-lt"/>
                <a:ea typeface="+mj-ea"/>
                <a:cs typeface="+mj-cs"/>
              </a:rPr>
              <a:t>Overview of Supplier Diversity &amp; Inclusion</a:t>
            </a:r>
          </a:p>
        </p:txBody>
      </p:sp>
      <p:grpSp>
        <p:nvGrpSpPr>
          <p:cNvPr id="36" name="Group 10">
            <a:extLst>
              <a:ext uri="{FF2B5EF4-FFF2-40B4-BE49-F238E27FC236}">
                <a16:creationId xmlns:a16="http://schemas.microsoft.com/office/drawing/2014/main" id="{64B93721-934F-4F1E-A868-0B2BA110D3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960" y="561256"/>
            <a:ext cx="1128382" cy="847206"/>
            <a:chOff x="7393391" y="1075612"/>
            <a:chExt cx="1128382" cy="847206"/>
          </a:xfrm>
        </p:grpSpPr>
        <p:sp>
          <p:nvSpPr>
            <p:cNvPr id="12" name="Freeform 5">
              <a:extLst>
                <a:ext uri="{FF2B5EF4-FFF2-40B4-BE49-F238E27FC236}">
                  <a16:creationId xmlns:a16="http://schemas.microsoft.com/office/drawing/2014/main" id="{99494AF8-52DE-4016-B1B9-5D16974BA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7" name="Freeform 5">
              <a:extLst>
                <a:ext uri="{FF2B5EF4-FFF2-40B4-BE49-F238E27FC236}">
                  <a16:creationId xmlns:a16="http://schemas.microsoft.com/office/drawing/2014/main" id="{C27115E3-8DBD-460F-8EAD-44E126174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682807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5" name="Rectangle 133">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7" name="Rectangle 13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37">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Rectangle 139">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1">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Freeform: Shape 14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6" name="Rectangle 14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8C699-621E-43D0-FD01-72D0BCEDC487}"/>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Supplier Diversity &amp; Inclusion Program</a:t>
            </a:r>
          </a:p>
        </p:txBody>
      </p:sp>
      <p:sp>
        <p:nvSpPr>
          <p:cNvPr id="129" name="Content Placeholder 2">
            <a:extLst>
              <a:ext uri="{FF2B5EF4-FFF2-40B4-BE49-F238E27FC236}">
                <a16:creationId xmlns:a16="http://schemas.microsoft.com/office/drawing/2014/main" id="{F80FFA70-1ADB-6263-80F0-990AE99415F8}"/>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lvl="1" indent="0">
              <a:spcAft>
                <a:spcPts val="1200"/>
              </a:spcAft>
              <a:buNone/>
            </a:pPr>
            <a:endParaRPr lang="en-US" sz="1700" dirty="0">
              <a:latin typeface="+mn-lt"/>
              <a:cs typeface="+mn-cs"/>
            </a:endParaRPr>
          </a:p>
          <a:p>
            <a:pPr marL="342900">
              <a:spcAft>
                <a:spcPts val="1200"/>
              </a:spcAft>
            </a:pPr>
            <a:endParaRPr lang="en-US" sz="1700" dirty="0">
              <a:latin typeface="+mn-lt"/>
              <a:cs typeface="+mn-cs"/>
            </a:endParaRPr>
          </a:p>
          <a:p>
            <a:pPr marL="0" indent="0">
              <a:buNone/>
            </a:pPr>
            <a:r>
              <a:rPr lang="en-US" sz="1700" dirty="0">
                <a:latin typeface="+mn-lt"/>
                <a:cs typeface="+mn-cs"/>
              </a:rPr>
              <a:t>The Commonwealth's Supplier Diversity Program (SDP) promotes business-to-business relationships between awarded Contractors and diverse businesses and non-profit organizations (SDP Partners) certified or recognized by the Supplier Diversity Office (SDO).  The MBTA seeks Proposals that incorporate participation by SDP Partners in as many aspects of the services as possible.</a:t>
            </a:r>
          </a:p>
          <a:p>
            <a:pPr marL="0"/>
            <a:endParaRPr lang="en-US" sz="1700" dirty="0">
              <a:latin typeface="+mn-lt"/>
              <a:cs typeface="+mn-cs"/>
            </a:endParaRPr>
          </a:p>
          <a:p>
            <a:pPr marL="0" indent="0">
              <a:buNone/>
            </a:pPr>
            <a:r>
              <a:rPr lang="en-US" sz="1700" dirty="0">
                <a:latin typeface="+mn-lt"/>
                <a:cs typeface="+mn-cs"/>
              </a:rPr>
              <a:t>Section five of the RFP provides bidders with detailed information and resources relating to:</a:t>
            </a:r>
          </a:p>
          <a:p>
            <a:pPr lvl="1"/>
            <a:r>
              <a:rPr lang="en-US" sz="1700" dirty="0">
                <a:latin typeface="+mn-lt"/>
                <a:cs typeface="+mn-cs"/>
              </a:rPr>
              <a:t>Program background</a:t>
            </a:r>
          </a:p>
          <a:p>
            <a:pPr lvl="1"/>
            <a:r>
              <a:rPr lang="en-US" sz="1700" dirty="0">
                <a:latin typeface="+mn-lt"/>
                <a:cs typeface="+mn-cs"/>
              </a:rPr>
              <a:t>Financial Commitment Requirements</a:t>
            </a:r>
          </a:p>
          <a:p>
            <a:pPr lvl="1"/>
            <a:r>
              <a:rPr lang="en-US" sz="1700" dirty="0">
                <a:latin typeface="+mn-lt"/>
                <a:cs typeface="+mn-cs"/>
              </a:rPr>
              <a:t>Eligible SDP Partner Certification Categories</a:t>
            </a:r>
          </a:p>
          <a:p>
            <a:pPr lvl="1"/>
            <a:r>
              <a:rPr lang="en-US" sz="1700" dirty="0">
                <a:latin typeface="+mn-lt"/>
                <a:cs typeface="+mn-cs"/>
              </a:rPr>
              <a:t>Eligible Types of Business-to-Business Relationships</a:t>
            </a:r>
          </a:p>
          <a:p>
            <a:pPr lvl="1"/>
            <a:r>
              <a:rPr lang="en-US" sz="1700" dirty="0">
                <a:latin typeface="+mn-lt"/>
                <a:cs typeface="+mn-cs"/>
              </a:rPr>
              <a:t>Program Flexibility</a:t>
            </a:r>
          </a:p>
          <a:p>
            <a:pPr lvl="1"/>
            <a:r>
              <a:rPr lang="en-US" sz="1700" dirty="0">
                <a:latin typeface="+mn-lt"/>
                <a:cs typeface="+mn-cs"/>
              </a:rPr>
              <a:t>SDP Spending Reports and Compliance</a:t>
            </a:r>
          </a:p>
        </p:txBody>
      </p:sp>
      <p:sp>
        <p:nvSpPr>
          <p:cNvPr id="6" name="Date Placeholder 5">
            <a:extLst>
              <a:ext uri="{FF2B5EF4-FFF2-40B4-BE49-F238E27FC236}">
                <a16:creationId xmlns:a16="http://schemas.microsoft.com/office/drawing/2014/main" id="{5799D778-0BE9-72A2-DF79-9DD5810EFC91}"/>
              </a:ext>
            </a:extLst>
          </p:cNvPr>
          <p:cNvSpPr>
            <a:spLocks noGrp="1"/>
          </p:cNvSpPr>
          <p:nvPr>
            <p:ph type="dt" sz="half" idx="10"/>
          </p:nvPr>
        </p:nvSpPr>
        <p:spPr>
          <a:xfrm>
            <a:off x="8970264" y="6455664"/>
            <a:ext cx="2743200" cy="365125"/>
          </a:xfrm>
        </p:spPr>
        <p:txBody>
          <a:bodyPr vert="horz" lIns="91440" tIns="45720" rIns="91440" bIns="45720" rtlCol="0" anchor="ctr">
            <a:normAutofit/>
          </a:bodyPr>
          <a:lstStyle/>
          <a:p>
            <a:pPr marR="0" lvl="0" indent="0" algn="r" fontAlgn="auto">
              <a:spcBef>
                <a:spcPts val="0"/>
              </a:spcBef>
              <a:spcAft>
                <a:spcPts val="600"/>
              </a:spcAft>
              <a:buClrTx/>
              <a:buSzTx/>
              <a:buFontTx/>
              <a:buNone/>
              <a:tabLst/>
              <a:defRPr/>
            </a:pPr>
            <a:fld id="{A7465765-9854-954B-97F7-5BC866A61166}" type="datetime1">
              <a:rPr kumimoji="0" lang="en-US" sz="1100" b="0" i="0" u="none" strike="noStrike" cap="none" spc="0" normalizeH="0" baseline="0" noProof="0" smtClean="0">
                <a:ln>
                  <a:noFill/>
                </a:ln>
                <a:solidFill>
                  <a:schemeClr val="tx1">
                    <a:lumMod val="50000"/>
                    <a:lumOff val="50000"/>
                  </a:schemeClr>
                </a:solidFill>
                <a:effectLst/>
                <a:uLnTx/>
                <a:uFillTx/>
                <a:latin typeface="+mn-lt"/>
                <a:cs typeface="+mn-cs"/>
              </a:rPr>
              <a:pPr marR="0" lvl="0" indent="0" algn="r" fontAlgn="auto">
                <a:spcBef>
                  <a:spcPts val="0"/>
                </a:spcBef>
                <a:spcAft>
                  <a:spcPts val="600"/>
                </a:spcAft>
                <a:buClrTx/>
                <a:buSzTx/>
                <a:buFontTx/>
                <a:buNone/>
                <a:tabLst/>
                <a:defRPr/>
              </a:pPr>
              <a:t>7/6/2026</a:t>
            </a:fld>
            <a:endParaRPr kumimoji="0" lang="en-US" sz="1100" b="0" i="0" u="none" strike="noStrike" cap="none" spc="0" normalizeH="0" baseline="0" noProof="0">
              <a:ln>
                <a:noFill/>
              </a:ln>
              <a:solidFill>
                <a:schemeClr val="tx1">
                  <a:lumMod val="50000"/>
                  <a:lumOff val="50000"/>
                </a:schemeClr>
              </a:solidFill>
              <a:effectLst/>
              <a:uLnTx/>
              <a:uFillTx/>
              <a:latin typeface="+mn-lt"/>
              <a:cs typeface="+mn-cs"/>
            </a:endParaRPr>
          </a:p>
        </p:txBody>
      </p:sp>
      <p:sp>
        <p:nvSpPr>
          <p:cNvPr id="4" name="Slide Number Placeholder 3">
            <a:extLst>
              <a:ext uri="{FF2B5EF4-FFF2-40B4-BE49-F238E27FC236}">
                <a16:creationId xmlns:a16="http://schemas.microsoft.com/office/drawing/2014/main" id="{7DE0D2DF-EC6F-4D0C-E100-8C6509EA5640}"/>
              </a:ext>
            </a:extLst>
          </p:cNvPr>
          <p:cNvSpPr>
            <a:spLocks noGrp="1"/>
          </p:cNvSpPr>
          <p:nvPr>
            <p:ph type="sldNum" sz="quarter" idx="12"/>
          </p:nvPr>
        </p:nvSpPr>
        <p:spPr>
          <a:xfrm>
            <a:off x="11704320" y="6455664"/>
            <a:ext cx="448056"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fld id="{E13E75AD-A17F-B640-BDFA-33D864DFCB3D}" type="slidenum">
              <a:rPr kumimoji="0" lang="en-US" sz="1100" b="0" i="0" u="none" strike="noStrike" cap="none" spc="0" normalizeH="0" baseline="0" noProof="0" smtClean="0">
                <a:ln>
                  <a:noFill/>
                </a:ln>
                <a:solidFill>
                  <a:schemeClr val="tx1">
                    <a:lumMod val="50000"/>
                    <a:lumOff val="50000"/>
                  </a:schemeClr>
                </a:solidFill>
                <a:effectLst/>
                <a:uLnTx/>
                <a:uFillTx/>
                <a:latin typeface="+mn-lt"/>
                <a:cs typeface="+mn-cs"/>
              </a:rPr>
              <a:pPr marR="0" lvl="0" indent="0" fontAlgn="auto">
                <a:spcBef>
                  <a:spcPts val="0"/>
                </a:spcBef>
                <a:spcAft>
                  <a:spcPts val="600"/>
                </a:spcAft>
                <a:buClrTx/>
                <a:buSzTx/>
                <a:buFontTx/>
                <a:buNone/>
                <a:tabLst/>
                <a:defRPr/>
              </a:pPr>
              <a:t>18</a:t>
            </a:fld>
            <a:endParaRPr kumimoji="0" lang="en-US" sz="1100" b="0" i="0" u="none" strike="noStrike" cap="none" spc="0" normalizeH="0" baseline="0" noProof="0">
              <a:ln>
                <a:noFill/>
              </a:ln>
              <a:solidFill>
                <a:schemeClr val="tx1">
                  <a:lumMod val="50000"/>
                  <a:lumOff val="50000"/>
                </a:schemeClr>
              </a:solidFill>
              <a:effectLst/>
              <a:uLnTx/>
              <a:uFillTx/>
              <a:latin typeface="+mn-lt"/>
              <a:cs typeface="+mn-cs"/>
            </a:endParaRPr>
          </a:p>
        </p:txBody>
      </p:sp>
    </p:spTree>
    <p:extLst>
      <p:ext uri="{BB962C8B-B14F-4D97-AF65-F5344CB8AC3E}">
        <p14:creationId xmlns:p14="http://schemas.microsoft.com/office/powerpoint/2010/main" val="4122019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0C34-2F94-71A0-119C-D371D225A1F0}"/>
              </a:ext>
            </a:extLst>
          </p:cNvPr>
          <p:cNvSpPr>
            <a:spLocks noGrp="1"/>
          </p:cNvSpPr>
          <p:nvPr>
            <p:ph type="title"/>
          </p:nvPr>
        </p:nvSpPr>
        <p:spPr/>
        <p:txBody>
          <a:bodyPr>
            <a:normAutofit/>
          </a:bodyPr>
          <a:lstStyle/>
          <a:p>
            <a:r>
              <a:rPr lang="en-US" sz="3200" b="1" dirty="0">
                <a:latin typeface="+mn-lt"/>
              </a:rPr>
              <a:t>Key </a:t>
            </a:r>
            <a:r>
              <a:rPr lang="en-US" sz="3200" b="1">
                <a:latin typeface="+mn-lt"/>
              </a:rPr>
              <a:t>Supplier Diversity Contract </a:t>
            </a:r>
            <a:r>
              <a:rPr lang="en-US" sz="3200" b="1" dirty="0">
                <a:latin typeface="+mn-lt"/>
              </a:rPr>
              <a:t>Requirements</a:t>
            </a:r>
            <a:endParaRPr lang="en-US" sz="3200" dirty="0">
              <a:latin typeface="+mn-lt"/>
            </a:endParaRPr>
          </a:p>
        </p:txBody>
      </p:sp>
      <p:sp>
        <p:nvSpPr>
          <p:cNvPr id="3" name="Content Placeholder 2">
            <a:extLst>
              <a:ext uri="{FF2B5EF4-FFF2-40B4-BE49-F238E27FC236}">
                <a16:creationId xmlns:a16="http://schemas.microsoft.com/office/drawing/2014/main" id="{CDF5D144-B1AF-001B-9DEA-F87EE27A4288}"/>
              </a:ext>
            </a:extLst>
          </p:cNvPr>
          <p:cNvSpPr>
            <a:spLocks noGrp="1"/>
          </p:cNvSpPr>
          <p:nvPr>
            <p:ph idx="1"/>
          </p:nvPr>
        </p:nvSpPr>
        <p:spPr>
          <a:xfrm>
            <a:off x="654518" y="1825625"/>
            <a:ext cx="10842066" cy="2977194"/>
          </a:xfrm>
        </p:spPr>
        <p:txBody>
          <a:bodyPr>
            <a:normAutofit/>
          </a:bodyPr>
          <a:lstStyle/>
          <a:p>
            <a:pPr marL="469900" lvl="1" indent="-279400">
              <a:buClr>
                <a:schemeClr val="accent6">
                  <a:lumMod val="75000"/>
                </a:schemeClr>
              </a:buClr>
              <a:buSzPct val="110000"/>
              <a:buFont typeface="Arial" panose="020B0604020202020204" pitchFamily="34" charset="0"/>
              <a:buChar char="•"/>
            </a:pPr>
            <a:r>
              <a:rPr lang="en-US" sz="2800" b="1" dirty="0">
                <a:solidFill>
                  <a:schemeClr val="dk1"/>
                </a:solidFill>
                <a:latin typeface="+mn-lt"/>
              </a:rPr>
              <a:t>Bidders</a:t>
            </a:r>
            <a:r>
              <a:rPr lang="en-US" sz="2800" dirty="0">
                <a:solidFill>
                  <a:schemeClr val="dk1"/>
                </a:solidFill>
                <a:latin typeface="+mn-lt"/>
              </a:rPr>
              <a:t> must propose a </a:t>
            </a:r>
            <a:r>
              <a:rPr lang="en-US" sz="2800">
                <a:solidFill>
                  <a:schemeClr val="dk1"/>
                </a:solidFill>
                <a:latin typeface="+mn-lt"/>
              </a:rPr>
              <a:t>specific commitment to </a:t>
            </a:r>
            <a:r>
              <a:rPr lang="en-US" sz="2800" dirty="0">
                <a:solidFill>
                  <a:schemeClr val="dk1"/>
                </a:solidFill>
                <a:latin typeface="+mn-lt"/>
              </a:rPr>
              <a:t>be spent with certified diverse companies (SDP Partners).</a:t>
            </a:r>
          </a:p>
          <a:p>
            <a:pPr marL="469900" lvl="1" indent="-279400">
              <a:buClr>
                <a:schemeClr val="accent6">
                  <a:lumMod val="75000"/>
                </a:schemeClr>
              </a:buClr>
              <a:buSzPct val="110000"/>
              <a:buFont typeface="Arial" panose="020B0604020202020204" pitchFamily="34" charset="0"/>
              <a:buChar char="•"/>
            </a:pPr>
            <a:endParaRPr lang="en-US" sz="1050" b="1" dirty="0">
              <a:solidFill>
                <a:schemeClr val="dk1"/>
              </a:solidFill>
              <a:latin typeface="+mn-lt"/>
            </a:endParaRPr>
          </a:p>
          <a:p>
            <a:pPr marL="469900" lvl="1" indent="-279400">
              <a:buClr>
                <a:schemeClr val="accent6">
                  <a:lumMod val="75000"/>
                </a:schemeClr>
              </a:buClr>
              <a:buSzPct val="110000"/>
              <a:buFont typeface="Arial" panose="020B0604020202020204" pitchFamily="34" charset="0"/>
              <a:buChar char="•"/>
            </a:pPr>
            <a:r>
              <a:rPr lang="en-US" sz="2800" b="1" dirty="0">
                <a:solidFill>
                  <a:schemeClr val="dk1"/>
                </a:solidFill>
                <a:latin typeface="+mn-lt"/>
              </a:rPr>
              <a:t>Contractors</a:t>
            </a:r>
            <a:r>
              <a:rPr lang="en-US" sz="2800" dirty="0">
                <a:solidFill>
                  <a:schemeClr val="dk1"/>
                </a:solidFill>
                <a:latin typeface="+mn-lt"/>
              </a:rPr>
              <a:t> must report spending with SDP Partner(s) for the duration of the contract.</a:t>
            </a:r>
          </a:p>
          <a:p>
            <a:pPr marL="469900" lvl="1" indent="-279400">
              <a:buClr>
                <a:schemeClr val="accent6">
                  <a:lumMod val="75000"/>
                </a:schemeClr>
              </a:buClr>
              <a:buSzPct val="110000"/>
              <a:buFont typeface="Arial" panose="020B0604020202020204" pitchFamily="34" charset="0"/>
              <a:buChar char="•"/>
            </a:pPr>
            <a:endParaRPr lang="en-US" sz="1050" b="1" dirty="0">
              <a:solidFill>
                <a:schemeClr val="dk1"/>
              </a:solidFill>
              <a:latin typeface="+mn-lt"/>
            </a:endParaRPr>
          </a:p>
          <a:p>
            <a:pPr marL="469900" lvl="1" indent="-279400">
              <a:buClr>
                <a:schemeClr val="accent6">
                  <a:lumMod val="75000"/>
                </a:schemeClr>
              </a:buClr>
              <a:buSzPct val="110000"/>
              <a:buFont typeface="Arial" panose="020B0604020202020204" pitchFamily="34" charset="0"/>
              <a:buChar char="•"/>
            </a:pPr>
            <a:r>
              <a:rPr lang="en-US" sz="2800" b="1" dirty="0">
                <a:solidFill>
                  <a:schemeClr val="dk1"/>
                </a:solidFill>
                <a:latin typeface="+mn-lt"/>
              </a:rPr>
              <a:t>SDP Partners </a:t>
            </a:r>
            <a:r>
              <a:rPr lang="en-US" sz="2800" dirty="0">
                <a:solidFill>
                  <a:schemeClr val="tx1"/>
                </a:solidFill>
                <a:latin typeface="+mn-lt"/>
              </a:rPr>
              <a:t>utilized by Contractors </a:t>
            </a:r>
            <a:r>
              <a:rPr lang="en-US" sz="2800" dirty="0">
                <a:solidFill>
                  <a:schemeClr val="dk1"/>
                </a:solidFill>
                <a:latin typeface="+mn-lt"/>
              </a:rPr>
              <a:t>must be listed in one of the two directories identified in this presentation.</a:t>
            </a:r>
            <a:endParaRPr lang="en-US" sz="2800" dirty="0">
              <a:latin typeface="+mn-lt"/>
              <a:cs typeface="Arial" pitchFamily="34" charset="0"/>
            </a:endParaRPr>
          </a:p>
          <a:p>
            <a:endParaRPr lang="en-US" dirty="0"/>
          </a:p>
        </p:txBody>
      </p:sp>
      <p:sp>
        <p:nvSpPr>
          <p:cNvPr id="4" name="Slide Number Placeholder 3">
            <a:extLst>
              <a:ext uri="{FF2B5EF4-FFF2-40B4-BE49-F238E27FC236}">
                <a16:creationId xmlns:a16="http://schemas.microsoft.com/office/drawing/2014/main" id="{16D7363A-7372-4254-9068-AD81AFC88452}"/>
              </a:ext>
            </a:extLst>
          </p:cNvPr>
          <p:cNvSpPr>
            <a:spLocks noGrp="1"/>
          </p:cNvSpPr>
          <p:nvPr>
            <p:ph type="sldNum" sz="quarter" idx="12"/>
          </p:nvPr>
        </p:nvSpPr>
        <p:spPr/>
        <p:txBody>
          <a:bodyPr/>
          <a:lstStyle/>
          <a:p>
            <a:fld id="{E13E75AD-A17F-B640-BDFA-33D864DFCB3D}" type="slidenum">
              <a:rPr lang="en-US" smtClean="0"/>
              <a:pPr/>
              <a:t>19</a:t>
            </a:fld>
            <a:endParaRPr lang="en-US" dirty="0"/>
          </a:p>
        </p:txBody>
      </p:sp>
      <p:sp>
        <p:nvSpPr>
          <p:cNvPr id="6" name="Date Placeholder 5">
            <a:extLst>
              <a:ext uri="{FF2B5EF4-FFF2-40B4-BE49-F238E27FC236}">
                <a16:creationId xmlns:a16="http://schemas.microsoft.com/office/drawing/2014/main" id="{4B911A50-31AC-62FB-95FB-208E411043EB}"/>
              </a:ext>
            </a:extLst>
          </p:cNvPr>
          <p:cNvSpPr>
            <a:spLocks noGrp="1"/>
          </p:cNvSpPr>
          <p:nvPr>
            <p:ph type="dt" sz="half" idx="10"/>
          </p:nvPr>
        </p:nvSpPr>
        <p:spPr/>
        <p:txBody>
          <a:bodyPr/>
          <a:lstStyle/>
          <a:p>
            <a:fld id="{B2633CA9-336F-454B-81BA-6B397D31C827}" type="datetime1">
              <a:rPr lang="en-US" smtClean="0"/>
              <a:t>7/6/2026</a:t>
            </a:fld>
            <a:endParaRPr lang="en-US" dirty="0"/>
          </a:p>
        </p:txBody>
      </p:sp>
      <p:sp>
        <p:nvSpPr>
          <p:cNvPr id="8" name="TextBox 7">
            <a:extLst>
              <a:ext uri="{FF2B5EF4-FFF2-40B4-BE49-F238E27FC236}">
                <a16:creationId xmlns:a16="http://schemas.microsoft.com/office/drawing/2014/main" id="{A7D37032-121E-8BAD-C4FD-D4B6FD0B9E59}"/>
              </a:ext>
            </a:extLst>
          </p:cNvPr>
          <p:cNvSpPr txBox="1"/>
          <p:nvPr/>
        </p:nvSpPr>
        <p:spPr>
          <a:xfrm>
            <a:off x="2663301" y="5353235"/>
            <a:ext cx="7421731" cy="1107996"/>
          </a:xfrm>
          <a:prstGeom prst="rect">
            <a:avLst/>
          </a:prstGeom>
          <a:solidFill>
            <a:schemeClr val="bg2">
              <a:lumMod val="90000"/>
            </a:schemeClr>
          </a:solidFill>
        </p:spPr>
        <p:txBody>
          <a:bodyPr wrap="square" rtlCol="0">
            <a:spAutoFit/>
          </a:bodyPr>
          <a:lstStyle/>
          <a:p>
            <a:pPr indent="1028700">
              <a:buClr>
                <a:schemeClr val="accent6">
                  <a:lumMod val="75000"/>
                </a:schemeClr>
              </a:buClr>
            </a:pPr>
            <a:r>
              <a:rPr lang="en-US" sz="2200" b="1" dirty="0">
                <a:latin typeface="+mn-lt"/>
                <a:cs typeface="Arial" pitchFamily="34" charset="0"/>
              </a:rPr>
              <a:t>The SDP requirements apply even if your company:</a:t>
            </a:r>
          </a:p>
          <a:p>
            <a:pPr marL="1314450" lvl="1" indent="-285750">
              <a:buClr>
                <a:srgbClr val="E46C0A"/>
              </a:buClr>
              <a:buFont typeface="Arial" panose="020B0604020202020204" pitchFamily="34" charset="0"/>
              <a:buChar char="•"/>
            </a:pPr>
            <a:r>
              <a:rPr lang="en-US" sz="2200" dirty="0">
                <a:latin typeface="+mn-lt"/>
                <a:cs typeface="Arial" pitchFamily="34" charset="0"/>
              </a:rPr>
              <a:t>Does not have SDP Partners at the moment.</a:t>
            </a:r>
          </a:p>
          <a:p>
            <a:pPr marL="1314450" lvl="1" indent="-285750">
              <a:buClr>
                <a:srgbClr val="E46C0A"/>
              </a:buClr>
              <a:buFont typeface="Arial" panose="020B0604020202020204" pitchFamily="34" charset="0"/>
              <a:buChar char="•"/>
            </a:pPr>
            <a:r>
              <a:rPr lang="en-US" sz="2200" dirty="0">
                <a:latin typeface="+mn-lt"/>
                <a:cs typeface="Arial" pitchFamily="34" charset="0"/>
              </a:rPr>
              <a:t>Is a certified diverse business.</a:t>
            </a:r>
          </a:p>
        </p:txBody>
      </p:sp>
      <p:sp>
        <p:nvSpPr>
          <p:cNvPr id="10" name="Shape 1263">
            <a:extLst>
              <a:ext uri="{FF2B5EF4-FFF2-40B4-BE49-F238E27FC236}">
                <a16:creationId xmlns:a16="http://schemas.microsoft.com/office/drawing/2014/main" id="{9CCB8EFB-1B81-F1E9-27EA-8137A6FCC1C6}"/>
              </a:ext>
            </a:extLst>
          </p:cNvPr>
          <p:cNvSpPr/>
          <p:nvPr/>
        </p:nvSpPr>
        <p:spPr>
          <a:xfrm>
            <a:off x="2840853" y="5592932"/>
            <a:ext cx="630315" cy="573848"/>
          </a:xfrm>
          <a:prstGeom prst="ellipse">
            <a:avLst/>
          </a:prstGeom>
          <a:solidFill>
            <a:srgbClr val="00476D"/>
          </a:solidFill>
          <a:ln w="12700">
            <a:miter lim="400000"/>
            <a:tailEnd type="triangle"/>
          </a:ln>
        </p:spPr>
        <p:txBody>
          <a:bodyPr tIns="34290" bIns="34290" anchor="ctr"/>
          <a:lstStyle/>
          <a:p>
            <a:pPr algn="ctr" defTabSz="342900">
              <a:defRPr sz="3600">
                <a:solidFill>
                  <a:srgbClr val="FFFFFF"/>
                </a:solidFill>
                <a:latin typeface="Calibri"/>
                <a:ea typeface="Calibri"/>
                <a:cs typeface="Calibri"/>
                <a:sym typeface="Calibri"/>
              </a:defRPr>
            </a:pPr>
            <a:r>
              <a:rPr lang="en-US" sz="3000" b="1" dirty="0"/>
              <a:t>!</a:t>
            </a:r>
            <a:endParaRPr sz="3000" b="1" dirty="0"/>
          </a:p>
        </p:txBody>
      </p:sp>
    </p:spTree>
    <p:extLst>
      <p:ext uri="{BB962C8B-B14F-4D97-AF65-F5344CB8AC3E}">
        <p14:creationId xmlns:p14="http://schemas.microsoft.com/office/powerpoint/2010/main" val="2171656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5668ED-8729-F24A-CB4D-901B1947B88B}"/>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dirty="0">
                <a:solidFill>
                  <a:schemeClr val="bg1"/>
                </a:solidFill>
                <a:latin typeface="+mj-lt"/>
                <a:ea typeface="+mj-ea"/>
                <a:cs typeface="+mj-cs"/>
              </a:rPr>
              <a:t>Recognized Third-Party Certifying Organizations</a:t>
            </a:r>
          </a:p>
        </p:txBody>
      </p:sp>
      <p:sp>
        <p:nvSpPr>
          <p:cNvPr id="6" name="Date Placeholder 5">
            <a:extLst>
              <a:ext uri="{FF2B5EF4-FFF2-40B4-BE49-F238E27FC236}">
                <a16:creationId xmlns:a16="http://schemas.microsoft.com/office/drawing/2014/main" id="{14AB827B-457B-8DE1-C41B-B048572EBCB2}"/>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B2633CA9-336F-454B-81BA-6B397D31C827}" type="datetime1">
              <a:rPr lang="en-US">
                <a:solidFill>
                  <a:schemeClr val="tx1">
                    <a:tint val="75000"/>
                  </a:schemeClr>
                </a:solidFill>
                <a:latin typeface="+mn-lt"/>
                <a:cs typeface="+mn-cs"/>
              </a:rPr>
              <a:pPr>
                <a:spcAft>
                  <a:spcPts val="600"/>
                </a:spcAft>
              </a:pPr>
              <a:t>7/6/2026</a:t>
            </a:fld>
            <a:endParaRPr lang="en-US">
              <a:solidFill>
                <a:schemeClr val="tx1">
                  <a:tint val="75000"/>
                </a:schemeClr>
              </a:solidFill>
              <a:latin typeface="+mn-lt"/>
              <a:cs typeface="+mn-cs"/>
            </a:endParaRPr>
          </a:p>
        </p:txBody>
      </p:sp>
      <p:sp>
        <p:nvSpPr>
          <p:cNvPr id="4" name="Slide Number Placeholder 3">
            <a:extLst>
              <a:ext uri="{FF2B5EF4-FFF2-40B4-BE49-F238E27FC236}">
                <a16:creationId xmlns:a16="http://schemas.microsoft.com/office/drawing/2014/main" id="{E92AEFA5-07D5-D1F0-E8AC-5A2243961FA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13E75AD-A17F-B640-BDFA-33D864DFCB3D}" type="slidenum">
              <a:rPr lang="en-US">
                <a:solidFill>
                  <a:schemeClr val="tx1">
                    <a:tint val="75000"/>
                  </a:schemeClr>
                </a:solidFill>
                <a:latin typeface="+mn-lt"/>
                <a:cs typeface="+mn-cs"/>
              </a:rPr>
              <a:pPr>
                <a:spcAft>
                  <a:spcPts val="600"/>
                </a:spcAft>
              </a:pPr>
              <a:t>20</a:t>
            </a:fld>
            <a:endParaRPr lang="en-US">
              <a:solidFill>
                <a:schemeClr val="tx1">
                  <a:tint val="75000"/>
                </a:schemeClr>
              </a:solidFill>
              <a:latin typeface="+mn-lt"/>
              <a:cs typeface="+mn-cs"/>
            </a:endParaRPr>
          </a:p>
        </p:txBody>
      </p:sp>
      <p:sp>
        <p:nvSpPr>
          <p:cNvPr id="9" name="TextBox 8">
            <a:extLst>
              <a:ext uri="{FF2B5EF4-FFF2-40B4-BE49-F238E27FC236}">
                <a16:creationId xmlns:a16="http://schemas.microsoft.com/office/drawing/2014/main" id="{6815C9C7-102A-831C-E7EC-527DCB5B2C8A}"/>
              </a:ext>
            </a:extLst>
          </p:cNvPr>
          <p:cNvSpPr txBox="1"/>
          <p:nvPr/>
        </p:nvSpPr>
        <p:spPr>
          <a:xfrm>
            <a:off x="6356412" y="3355759"/>
            <a:ext cx="184731" cy="369332"/>
          </a:xfrm>
          <a:prstGeom prst="rect">
            <a:avLst/>
          </a:prstGeom>
          <a:noFill/>
        </p:spPr>
        <p:txBody>
          <a:bodyPr wrap="square" rtlCol="0">
            <a:spAutoFit/>
          </a:bodyPr>
          <a:lstStyle/>
          <a:p>
            <a:endParaRPr lang="en-US" dirty="0"/>
          </a:p>
        </p:txBody>
      </p:sp>
      <p:graphicFrame>
        <p:nvGraphicFramePr>
          <p:cNvPr id="10" name="Table 9">
            <a:extLst>
              <a:ext uri="{FF2B5EF4-FFF2-40B4-BE49-F238E27FC236}">
                <a16:creationId xmlns:a16="http://schemas.microsoft.com/office/drawing/2014/main" id="{05894A6B-9DC1-3B41-8825-532792F34124}"/>
              </a:ext>
            </a:extLst>
          </p:cNvPr>
          <p:cNvGraphicFramePr>
            <a:graphicFrameLocks noGrp="1"/>
          </p:cNvGraphicFramePr>
          <p:nvPr>
            <p:extLst>
              <p:ext uri="{D42A27DB-BD31-4B8C-83A1-F6EECF244321}">
                <p14:modId xmlns:p14="http://schemas.microsoft.com/office/powerpoint/2010/main" val="2277528791"/>
              </p:ext>
            </p:extLst>
          </p:nvPr>
        </p:nvGraphicFramePr>
        <p:xfrm>
          <a:off x="643467" y="1830328"/>
          <a:ext cx="10905066" cy="4084003"/>
        </p:xfrm>
        <a:graphic>
          <a:graphicData uri="http://schemas.openxmlformats.org/drawingml/2006/table">
            <a:tbl>
              <a:tblPr>
                <a:solidFill>
                  <a:srgbClr val="F2F2F2">
                    <a:alpha val="30196"/>
                  </a:srgbClr>
                </a:solidFill>
                <a:tableStyleId>{9D7B26C5-4107-4FEC-AEDC-1716B250A1EF}</a:tableStyleId>
              </a:tblPr>
              <a:tblGrid>
                <a:gridCol w="8270809">
                  <a:extLst>
                    <a:ext uri="{9D8B030D-6E8A-4147-A177-3AD203B41FA5}">
                      <a16:colId xmlns:a16="http://schemas.microsoft.com/office/drawing/2014/main" val="691437349"/>
                    </a:ext>
                  </a:extLst>
                </a:gridCol>
                <a:gridCol w="2634257">
                  <a:extLst>
                    <a:ext uri="{9D8B030D-6E8A-4147-A177-3AD203B41FA5}">
                      <a16:colId xmlns:a16="http://schemas.microsoft.com/office/drawing/2014/main" val="422692709"/>
                    </a:ext>
                  </a:extLst>
                </a:gridCol>
              </a:tblGrid>
              <a:tr h="583429">
                <a:tc>
                  <a:txBody>
                    <a:bodyPr/>
                    <a:lstStyle/>
                    <a:p>
                      <a:pPr algn="ctr" fontAlgn="ctr"/>
                      <a:r>
                        <a:rPr lang="en-US" sz="1900" b="1" u="none" strike="noStrike" cap="none" spc="0" dirty="0">
                          <a:solidFill>
                            <a:schemeClr val="tx1"/>
                          </a:solidFill>
                          <a:effectLst/>
                        </a:rPr>
                        <a:t>Certifying Organizations</a:t>
                      </a:r>
                      <a:endParaRPr lang="en-US" sz="1900" b="1" i="0" u="none" strike="noStrike" cap="none" spc="0" dirty="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38100" cap="flat" cmpd="sng" algn="ctr">
                      <a:no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ctr" fontAlgn="ctr"/>
                      <a:r>
                        <a:rPr lang="en-US" sz="1900" b="1" u="none" strike="noStrike" cap="none" spc="0" dirty="0">
                          <a:solidFill>
                            <a:schemeClr val="tx1"/>
                          </a:solidFill>
                          <a:effectLst/>
                        </a:rPr>
                        <a:t>Certification Category</a:t>
                      </a:r>
                      <a:endParaRPr lang="en-US" sz="1900" b="1" i="0" u="none" strike="noStrike" cap="none" spc="0" dirty="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38100" cap="flat" cmpd="sng" algn="ctr">
                      <a:no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805937069"/>
                  </a:ext>
                </a:extLst>
              </a:tr>
              <a:tr h="583429">
                <a:tc>
                  <a:txBody>
                    <a:bodyPr/>
                    <a:lstStyle/>
                    <a:p>
                      <a:pPr algn="l" fontAlgn="ctr"/>
                      <a:r>
                        <a:rPr lang="en-US" sz="1900" u="none" strike="noStrike" cap="none" spc="0">
                          <a:solidFill>
                            <a:schemeClr val="tx1"/>
                          </a:solidFill>
                          <a:effectLst/>
                        </a:rPr>
                        <a:t>Greater New England Minority Supplier Development Council (GNEMSDC)</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l" fontAlgn="ctr"/>
                      <a:r>
                        <a:rPr lang="en-US" sz="1900" u="none" strike="noStrike" cap="none" spc="0">
                          <a:solidFill>
                            <a:schemeClr val="tx1"/>
                          </a:solidFill>
                          <a:effectLst/>
                        </a:rPr>
                        <a:t>MBE</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2051259513"/>
                  </a:ext>
                </a:extLst>
              </a:tr>
              <a:tr h="583429">
                <a:tc>
                  <a:txBody>
                    <a:bodyPr/>
                    <a:lstStyle/>
                    <a:p>
                      <a:pPr algn="l" fontAlgn="ctr"/>
                      <a:r>
                        <a:rPr lang="en-US" sz="1900" u="none" strike="noStrike" cap="none" spc="0">
                          <a:solidFill>
                            <a:schemeClr val="tx1"/>
                          </a:solidFill>
                          <a:effectLst/>
                        </a:rPr>
                        <a:t>Center for Women &amp; Enterprise (CWE) (New England – WBENC)</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l" fontAlgn="ctr"/>
                      <a:r>
                        <a:rPr lang="en-US" sz="1900" u="none" strike="noStrike" cap="none" spc="0">
                          <a:solidFill>
                            <a:schemeClr val="tx1"/>
                          </a:solidFill>
                          <a:effectLst/>
                        </a:rPr>
                        <a:t>WBE</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2095275403"/>
                  </a:ext>
                </a:extLst>
              </a:tr>
              <a:tr h="583429">
                <a:tc>
                  <a:txBody>
                    <a:bodyPr/>
                    <a:lstStyle/>
                    <a:p>
                      <a:pPr algn="l" fontAlgn="ctr"/>
                      <a:r>
                        <a:rPr lang="en-US" sz="1900" u="none" strike="noStrike" cap="none" spc="0">
                          <a:solidFill>
                            <a:schemeClr val="tx1"/>
                          </a:solidFill>
                          <a:effectLst/>
                        </a:rPr>
                        <a:t>City of Boston</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l" fontAlgn="ctr"/>
                      <a:r>
                        <a:rPr lang="en-US" sz="1900" u="none" strike="noStrike" cap="none" spc="0">
                          <a:solidFill>
                            <a:schemeClr val="tx1"/>
                          </a:solidFill>
                          <a:effectLst/>
                        </a:rPr>
                        <a:t>MBE/WBE</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717791630"/>
                  </a:ext>
                </a:extLst>
              </a:tr>
              <a:tr h="583429">
                <a:tc>
                  <a:txBody>
                    <a:bodyPr/>
                    <a:lstStyle/>
                    <a:p>
                      <a:pPr algn="l" fontAlgn="ctr"/>
                      <a:r>
                        <a:rPr lang="en-US" sz="1900" u="none" strike="noStrike" cap="none" spc="0">
                          <a:solidFill>
                            <a:schemeClr val="tx1"/>
                          </a:solidFill>
                          <a:effectLst/>
                        </a:rPr>
                        <a:t>VetBiz/U.S. Department of Veterans Affairs</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l" fontAlgn="ctr"/>
                      <a:r>
                        <a:rPr lang="en-US" sz="1900" u="none" strike="noStrike" cap="none" spc="0">
                          <a:solidFill>
                            <a:schemeClr val="tx1"/>
                          </a:solidFill>
                          <a:effectLst/>
                        </a:rPr>
                        <a:t>VOSB/SDVOSB</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2858623956"/>
                  </a:ext>
                </a:extLst>
              </a:tr>
              <a:tr h="583429">
                <a:tc>
                  <a:txBody>
                    <a:bodyPr/>
                    <a:lstStyle/>
                    <a:p>
                      <a:pPr algn="l" fontAlgn="ctr"/>
                      <a:r>
                        <a:rPr lang="en-US" sz="1900" u="none" strike="noStrike" cap="none" spc="0">
                          <a:solidFill>
                            <a:schemeClr val="tx1"/>
                          </a:solidFill>
                          <a:effectLst/>
                        </a:rPr>
                        <a:t>NGLCC – National LGBT Chamber of Commerce</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tc>
                  <a:txBody>
                    <a:bodyPr/>
                    <a:lstStyle/>
                    <a:p>
                      <a:pPr algn="l" fontAlgn="ctr"/>
                      <a:r>
                        <a:rPr lang="en-US" sz="1900" u="none" strike="noStrike" cap="none" spc="0">
                          <a:solidFill>
                            <a:schemeClr val="tx1"/>
                          </a:solidFill>
                          <a:effectLst/>
                        </a:rPr>
                        <a:t>LGBTBE</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6350" cap="flat" cmpd="sng" algn="ctr">
                      <a:solidFill>
                        <a:schemeClr val="tx1">
                          <a:lumMod val="75000"/>
                          <a:lumOff val="25000"/>
                        </a:schemeClr>
                      </a:solidFill>
                      <a:prstDash val="solid"/>
                    </a:lnB>
                    <a:solidFill>
                      <a:srgbClr val="F2F2F2">
                        <a:alpha val="30196"/>
                      </a:srgbClr>
                    </a:solidFill>
                  </a:tcPr>
                </a:tc>
                <a:extLst>
                  <a:ext uri="{0D108BD9-81ED-4DB2-BD59-A6C34878D82A}">
                    <a16:rowId xmlns:a16="http://schemas.microsoft.com/office/drawing/2014/main" val="2575252297"/>
                  </a:ext>
                </a:extLst>
              </a:tr>
              <a:tr h="583429">
                <a:tc>
                  <a:txBody>
                    <a:bodyPr/>
                    <a:lstStyle/>
                    <a:p>
                      <a:pPr algn="l" fontAlgn="ctr"/>
                      <a:r>
                        <a:rPr lang="en-US" sz="1900" u="none" strike="noStrike" cap="none" spc="0">
                          <a:solidFill>
                            <a:schemeClr val="tx1"/>
                          </a:solidFill>
                          <a:effectLst/>
                        </a:rPr>
                        <a:t>Disability: IN (formerly the US Business Leadership Network – USBLN)</a:t>
                      </a:r>
                      <a:endParaRPr lang="en-US" sz="1900" b="0" i="0" u="none" strike="noStrike" cap="none" spc="0">
                        <a:solidFill>
                          <a:schemeClr val="tx1"/>
                        </a:solidFill>
                        <a:effectLst/>
                        <a:latin typeface="Calibri" panose="020F0502020204030204" pitchFamily="34" charset="0"/>
                      </a:endParaRPr>
                    </a:p>
                  </a:txBody>
                  <a:tcPr marL="160237" marR="29801" marT="123259" marB="123259" anchor="ctr">
                    <a:lnL w="38100" cap="flat" cmpd="sng" algn="ctr">
                      <a:noFill/>
                      <a:prstDash val="solid"/>
                    </a:lnL>
                    <a:lnR w="6350" cap="flat" cmpd="sng" algn="ctr">
                      <a:solidFill>
                        <a:schemeClr val="tx1">
                          <a:lumMod val="75000"/>
                          <a:lumOff val="25000"/>
                        </a:schemeClr>
                      </a:solidFill>
                      <a:prstDash val="solid"/>
                    </a:lnR>
                    <a:lnT w="6350" cap="flat" cmpd="sng" algn="ctr">
                      <a:solidFill>
                        <a:schemeClr val="tx1">
                          <a:lumMod val="75000"/>
                          <a:lumOff val="25000"/>
                        </a:schemeClr>
                      </a:solidFill>
                      <a:prstDash val="solid"/>
                    </a:lnT>
                    <a:lnB w="38100" cap="flat" cmpd="sng" algn="ctr">
                      <a:noFill/>
                      <a:prstDash val="solid"/>
                    </a:lnB>
                    <a:solidFill>
                      <a:srgbClr val="F2F2F2">
                        <a:alpha val="30196"/>
                      </a:srgbClr>
                    </a:solidFill>
                  </a:tcPr>
                </a:tc>
                <a:tc>
                  <a:txBody>
                    <a:bodyPr/>
                    <a:lstStyle/>
                    <a:p>
                      <a:pPr algn="l" fontAlgn="ctr"/>
                      <a:r>
                        <a:rPr lang="en-US" sz="1900" u="none" strike="noStrike" cap="none" spc="0" dirty="0">
                          <a:solidFill>
                            <a:schemeClr val="tx1"/>
                          </a:solidFill>
                          <a:effectLst/>
                        </a:rPr>
                        <a:t>DOBE and SDVOBE</a:t>
                      </a:r>
                      <a:endParaRPr lang="en-US" sz="1900" b="0" i="0" u="none" strike="noStrike" cap="none" spc="0" dirty="0">
                        <a:solidFill>
                          <a:schemeClr val="tx1"/>
                        </a:solidFill>
                        <a:effectLst/>
                        <a:latin typeface="Calibri" panose="020F0502020204030204" pitchFamily="34" charset="0"/>
                      </a:endParaRPr>
                    </a:p>
                  </a:txBody>
                  <a:tcPr marL="160237" marR="29801" marT="123259" marB="123259" anchor="ctr">
                    <a:lnL w="6350" cap="flat" cmpd="sng" algn="ctr">
                      <a:solidFill>
                        <a:schemeClr val="tx1">
                          <a:lumMod val="75000"/>
                          <a:lumOff val="25000"/>
                        </a:schemeClr>
                      </a:solidFill>
                      <a:prstDash val="solid"/>
                    </a:lnL>
                    <a:lnR w="38100" cap="flat" cmpd="sng" algn="ctr">
                      <a:noFill/>
                      <a:prstDash val="solid"/>
                    </a:lnR>
                    <a:lnT w="6350" cap="flat" cmpd="sng" algn="ctr">
                      <a:solidFill>
                        <a:schemeClr val="tx1">
                          <a:lumMod val="75000"/>
                          <a:lumOff val="25000"/>
                        </a:schemeClr>
                      </a:solidFill>
                      <a:prstDash val="solid"/>
                    </a:lnT>
                    <a:lnB w="38100" cap="flat" cmpd="sng" algn="ctr">
                      <a:noFill/>
                      <a:prstDash val="solid"/>
                    </a:lnB>
                    <a:solidFill>
                      <a:srgbClr val="F2F2F2">
                        <a:alpha val="30196"/>
                      </a:srgbClr>
                    </a:solidFill>
                  </a:tcPr>
                </a:tc>
                <a:extLst>
                  <a:ext uri="{0D108BD9-81ED-4DB2-BD59-A6C34878D82A}">
                    <a16:rowId xmlns:a16="http://schemas.microsoft.com/office/drawing/2014/main" val="1228210171"/>
                  </a:ext>
                </a:extLst>
              </a:tr>
            </a:tbl>
          </a:graphicData>
        </a:graphic>
      </p:graphicFrame>
    </p:spTree>
    <p:extLst>
      <p:ext uri="{BB962C8B-B14F-4D97-AF65-F5344CB8AC3E}">
        <p14:creationId xmlns:p14="http://schemas.microsoft.com/office/powerpoint/2010/main" val="2952022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0B9FB-D6F5-47C0-8E91-7258B793420D}"/>
              </a:ext>
            </a:extLst>
          </p:cNvPr>
          <p:cNvSpPr>
            <a:spLocks noGrp="1"/>
          </p:cNvSpPr>
          <p:nvPr>
            <p:ph type="title"/>
          </p:nvPr>
        </p:nvSpPr>
        <p:spPr/>
        <p:txBody>
          <a:bodyPr/>
          <a:lstStyle/>
          <a:p>
            <a:r>
              <a:rPr lang="en-US" b="1" dirty="0"/>
              <a:t>Finding Partners</a:t>
            </a:r>
          </a:p>
        </p:txBody>
      </p:sp>
      <p:pic>
        <p:nvPicPr>
          <p:cNvPr id="7" name="Picture 6">
            <a:extLst>
              <a:ext uri="{FF2B5EF4-FFF2-40B4-BE49-F238E27FC236}">
                <a16:creationId xmlns:a16="http://schemas.microsoft.com/office/drawing/2014/main" id="{93AC3CE0-422B-40EF-8769-C2B99C572E63}"/>
              </a:ext>
            </a:extLst>
          </p:cNvPr>
          <p:cNvPicPr>
            <a:picLocks noChangeAspect="1"/>
          </p:cNvPicPr>
          <p:nvPr/>
        </p:nvPicPr>
        <p:blipFill>
          <a:blip r:embed="rId2"/>
          <a:stretch>
            <a:fillRect/>
          </a:stretch>
        </p:blipFill>
        <p:spPr>
          <a:xfrm>
            <a:off x="6432177" y="1258004"/>
            <a:ext cx="3899647" cy="2919949"/>
          </a:xfrm>
          <a:prstGeom prst="rect">
            <a:avLst/>
          </a:prstGeom>
          <a:ln>
            <a:solidFill>
              <a:schemeClr val="bg1">
                <a:lumMod val="75000"/>
              </a:schemeClr>
            </a:solidFill>
          </a:ln>
        </p:spPr>
      </p:pic>
      <p:pic>
        <p:nvPicPr>
          <p:cNvPr id="8" name="Picture 7">
            <a:extLst>
              <a:ext uri="{FF2B5EF4-FFF2-40B4-BE49-F238E27FC236}">
                <a16:creationId xmlns:a16="http://schemas.microsoft.com/office/drawing/2014/main" id="{466AFFB5-AC9D-46C1-B5C4-19823BABE6DB}"/>
              </a:ext>
            </a:extLst>
          </p:cNvPr>
          <p:cNvPicPr>
            <a:picLocks noChangeAspect="1"/>
          </p:cNvPicPr>
          <p:nvPr/>
        </p:nvPicPr>
        <p:blipFill rotWithShape="1">
          <a:blip r:embed="rId3"/>
          <a:srcRect t="3280" b="2408"/>
          <a:stretch/>
        </p:blipFill>
        <p:spPr>
          <a:xfrm>
            <a:off x="7667395" y="3629191"/>
            <a:ext cx="3885601" cy="2836979"/>
          </a:xfrm>
          <a:prstGeom prst="rect">
            <a:avLst/>
          </a:prstGeom>
          <a:ln>
            <a:solidFill>
              <a:schemeClr val="bg1">
                <a:lumMod val="75000"/>
              </a:schemeClr>
            </a:solidFill>
          </a:ln>
        </p:spPr>
      </p:pic>
      <p:sp>
        <p:nvSpPr>
          <p:cNvPr id="9" name="TextBox 8">
            <a:extLst>
              <a:ext uri="{FF2B5EF4-FFF2-40B4-BE49-F238E27FC236}">
                <a16:creationId xmlns:a16="http://schemas.microsoft.com/office/drawing/2014/main" id="{3BBB0FDE-51E8-4B91-AA92-DACDEE567E48}"/>
              </a:ext>
            </a:extLst>
          </p:cNvPr>
          <p:cNvSpPr txBox="1"/>
          <p:nvPr/>
        </p:nvSpPr>
        <p:spPr>
          <a:xfrm>
            <a:off x="1314823" y="1993113"/>
            <a:ext cx="4862550" cy="1233094"/>
          </a:xfrm>
          <a:prstGeom prst="rect">
            <a:avLst/>
          </a:prstGeom>
          <a:noFill/>
        </p:spPr>
        <p:txBody>
          <a:bodyPr wrap="none" rtlCol="0">
            <a:spAutoFit/>
          </a:bodyPr>
          <a:lstStyle/>
          <a:p>
            <a:pPr defTabSz="806867"/>
            <a:r>
              <a:rPr lang="en-US" sz="2118" b="1" dirty="0">
                <a:solidFill>
                  <a:prstClr val="black"/>
                </a:solidFill>
                <a:latin typeface="Calibri"/>
              </a:rPr>
              <a:t>The SDO Directory of Certified Businesses</a:t>
            </a:r>
          </a:p>
          <a:p>
            <a:pPr marL="252146" indent="-252146" defTabSz="806867">
              <a:buClr>
                <a:srgbClr val="FB921C"/>
              </a:buClr>
              <a:buFont typeface="Arial" panose="020B0604020202020204" pitchFamily="34" charset="0"/>
              <a:buChar char="•"/>
            </a:pPr>
            <a:r>
              <a:rPr lang="en-US" sz="1765" dirty="0">
                <a:solidFill>
                  <a:prstClr val="black"/>
                </a:solidFill>
                <a:latin typeface="Calibri"/>
              </a:rPr>
              <a:t>More than 3,700 certified businesses</a:t>
            </a:r>
          </a:p>
          <a:p>
            <a:pPr marL="252146" indent="-252146" defTabSz="806867">
              <a:buClr>
                <a:srgbClr val="FB921C"/>
              </a:buClr>
              <a:buFont typeface="Arial" panose="020B0604020202020204" pitchFamily="34" charset="0"/>
              <a:buChar char="•"/>
            </a:pPr>
            <a:r>
              <a:rPr lang="en-US" sz="1765" dirty="0">
                <a:solidFill>
                  <a:prstClr val="black"/>
                </a:solidFill>
                <a:latin typeface="Calibri"/>
              </a:rPr>
              <a:t>MBE, WBE, VBE, SDVOBE, DOBE, LGBTBE</a:t>
            </a:r>
          </a:p>
          <a:p>
            <a:pPr marL="252146" indent="-252146" defTabSz="806867">
              <a:buClr>
                <a:srgbClr val="FB921C"/>
              </a:buClr>
              <a:buFont typeface="Arial" panose="020B0604020202020204" pitchFamily="34" charset="0"/>
              <a:buChar char="•"/>
            </a:pPr>
            <a:r>
              <a:rPr lang="en-US" sz="1765" dirty="0">
                <a:solidFill>
                  <a:prstClr val="black"/>
                </a:solidFill>
                <a:latin typeface="Calibri"/>
                <a:hlinkClick r:id="rId4"/>
              </a:rPr>
              <a:t>www.mass.gov/sdp</a:t>
            </a:r>
            <a:r>
              <a:rPr lang="en-US" sz="1765" dirty="0">
                <a:solidFill>
                  <a:prstClr val="black"/>
                </a:solidFill>
                <a:latin typeface="Calibri"/>
              </a:rPr>
              <a:t> </a:t>
            </a:r>
          </a:p>
        </p:txBody>
      </p:sp>
      <p:sp>
        <p:nvSpPr>
          <p:cNvPr id="10" name="TextBox 9">
            <a:extLst>
              <a:ext uri="{FF2B5EF4-FFF2-40B4-BE49-F238E27FC236}">
                <a16:creationId xmlns:a16="http://schemas.microsoft.com/office/drawing/2014/main" id="{31BD96CD-DD4C-4E41-B175-67D6E1E7E190}"/>
              </a:ext>
            </a:extLst>
          </p:cNvPr>
          <p:cNvSpPr txBox="1"/>
          <p:nvPr/>
        </p:nvSpPr>
        <p:spPr>
          <a:xfrm>
            <a:off x="1314823" y="3958942"/>
            <a:ext cx="4781177" cy="1559017"/>
          </a:xfrm>
          <a:prstGeom prst="rect">
            <a:avLst/>
          </a:prstGeom>
          <a:noFill/>
        </p:spPr>
        <p:txBody>
          <a:bodyPr wrap="square" rtlCol="0">
            <a:spAutoFit/>
          </a:bodyPr>
          <a:lstStyle/>
          <a:p>
            <a:pPr defTabSz="806867"/>
            <a:r>
              <a:rPr lang="en-US" sz="2118" b="1" dirty="0">
                <a:solidFill>
                  <a:prstClr val="black"/>
                </a:solidFill>
                <a:latin typeface="Calibri"/>
              </a:rPr>
              <a:t>The U.S. Veterans Administration</a:t>
            </a:r>
          </a:p>
          <a:p>
            <a:pPr defTabSz="806867"/>
            <a:r>
              <a:rPr lang="en-US" sz="2118" b="1" dirty="0">
                <a:solidFill>
                  <a:prstClr val="black"/>
                </a:solidFill>
                <a:latin typeface="Calibri"/>
              </a:rPr>
              <a:t>Vendor Information Pages (VIP)</a:t>
            </a:r>
          </a:p>
          <a:p>
            <a:pPr marL="252146" indent="-252146" defTabSz="806867">
              <a:buClr>
                <a:srgbClr val="FB921C"/>
              </a:buClr>
              <a:buFont typeface="Arial" panose="020B0604020202020204" pitchFamily="34" charset="0"/>
              <a:buChar char="•"/>
            </a:pPr>
            <a:r>
              <a:rPr lang="en-US" sz="1765" dirty="0">
                <a:solidFill>
                  <a:prstClr val="black"/>
                </a:solidFill>
                <a:latin typeface="Calibri"/>
              </a:rPr>
              <a:t>More than 14,000 certified businesses</a:t>
            </a:r>
          </a:p>
          <a:p>
            <a:pPr marL="252146" indent="-252146" defTabSz="806867">
              <a:buClr>
                <a:srgbClr val="FB921C"/>
              </a:buClr>
              <a:buFont typeface="Arial" panose="020B0604020202020204" pitchFamily="34" charset="0"/>
              <a:buChar char="•"/>
            </a:pPr>
            <a:r>
              <a:rPr lang="en-US" sz="1765" dirty="0">
                <a:solidFill>
                  <a:prstClr val="black"/>
                </a:solidFill>
                <a:latin typeface="Calibri"/>
              </a:rPr>
              <a:t>VOSB, SDVOSB</a:t>
            </a:r>
          </a:p>
          <a:p>
            <a:pPr marL="252146" indent="-252146" defTabSz="806867">
              <a:buClr>
                <a:srgbClr val="FB921C"/>
              </a:buClr>
              <a:buFont typeface="Arial" panose="020B0604020202020204" pitchFamily="34" charset="0"/>
              <a:buChar char="•"/>
            </a:pPr>
            <a:r>
              <a:rPr lang="en-US" sz="1765" u="sng" dirty="0">
                <a:solidFill>
                  <a:srgbClr val="000000"/>
                </a:solidFill>
                <a:latin typeface="Calibri" panose="020F0502020204030204" pitchFamily="34" charset="0"/>
                <a:ea typeface="Times New Roman" panose="02020603050405020304" pitchFamily="18" charset="0"/>
                <a:hlinkClick r:id="rId5"/>
              </a:rPr>
              <a:t>https://vetbiz.va.gov/basic-search/</a:t>
            </a:r>
            <a:endParaRPr lang="en-US" sz="1765" dirty="0">
              <a:solidFill>
                <a:prstClr val="black"/>
              </a:solidFill>
              <a:latin typeface="Calibri"/>
            </a:endParaRPr>
          </a:p>
        </p:txBody>
      </p:sp>
      <p:pic>
        <p:nvPicPr>
          <p:cNvPr id="11" name="Graphic 10" descr="Badge 1 outline">
            <a:extLst>
              <a:ext uri="{FF2B5EF4-FFF2-40B4-BE49-F238E27FC236}">
                <a16:creationId xmlns:a16="http://schemas.microsoft.com/office/drawing/2014/main" id="{1B0BE97F-D914-443C-ACF4-A6C1A8F81F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48235" y="1993112"/>
            <a:ext cx="806824" cy="806824"/>
          </a:xfrm>
          <a:prstGeom prst="rect">
            <a:avLst/>
          </a:prstGeom>
        </p:spPr>
      </p:pic>
      <p:pic>
        <p:nvPicPr>
          <p:cNvPr id="12" name="Graphic 11" descr="Badge outline">
            <a:extLst>
              <a:ext uri="{FF2B5EF4-FFF2-40B4-BE49-F238E27FC236}">
                <a16:creationId xmlns:a16="http://schemas.microsoft.com/office/drawing/2014/main" id="{28A28C59-507C-411E-8B2E-67F12323E23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48235" y="3966882"/>
            <a:ext cx="806824" cy="806824"/>
          </a:xfrm>
          <a:prstGeom prst="rect">
            <a:avLst/>
          </a:prstGeom>
        </p:spPr>
      </p:pic>
      <p:sp>
        <p:nvSpPr>
          <p:cNvPr id="15" name="Shape 1281">
            <a:extLst>
              <a:ext uri="{FF2B5EF4-FFF2-40B4-BE49-F238E27FC236}">
                <a16:creationId xmlns:a16="http://schemas.microsoft.com/office/drawing/2014/main" id="{4F345D9B-3860-41A8-9CB5-CD53521A403A}"/>
              </a:ext>
            </a:extLst>
          </p:cNvPr>
          <p:cNvSpPr/>
          <p:nvPr/>
        </p:nvSpPr>
        <p:spPr>
          <a:xfrm>
            <a:off x="448235" y="1105811"/>
            <a:ext cx="9076765" cy="468459"/>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defTabSz="806867">
              <a:defRPr sz="3600">
                <a:solidFill>
                  <a:srgbClr val="0A0A0A"/>
                </a:solidFill>
              </a:defRPr>
            </a:pPr>
            <a:r>
              <a:rPr lang="en-US" sz="2647" spc="-44" dirty="0">
                <a:solidFill>
                  <a:srgbClr val="00476D"/>
                </a:solidFill>
                <a:latin typeface="Calibri"/>
              </a:rPr>
              <a:t>Online Directories of Certified Businesses</a:t>
            </a:r>
          </a:p>
        </p:txBody>
      </p:sp>
    </p:spTree>
    <p:extLst>
      <p:ext uri="{BB962C8B-B14F-4D97-AF65-F5344CB8AC3E}">
        <p14:creationId xmlns:p14="http://schemas.microsoft.com/office/powerpoint/2010/main" val="2940424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0B9FB-D6F5-47C0-8E91-7258B793420D}"/>
              </a:ext>
            </a:extLst>
          </p:cNvPr>
          <p:cNvSpPr>
            <a:spLocks noGrp="1"/>
          </p:cNvSpPr>
          <p:nvPr>
            <p:ph type="title"/>
          </p:nvPr>
        </p:nvSpPr>
        <p:spPr/>
        <p:txBody>
          <a:bodyPr/>
          <a:lstStyle/>
          <a:p>
            <a:r>
              <a:rPr lang="en-US" b="1" dirty="0"/>
              <a:t>Finding Eligible Certified Partners</a:t>
            </a:r>
          </a:p>
        </p:txBody>
      </p:sp>
      <p:sp>
        <p:nvSpPr>
          <p:cNvPr id="24" name="Shape 1263">
            <a:extLst>
              <a:ext uri="{FF2B5EF4-FFF2-40B4-BE49-F238E27FC236}">
                <a16:creationId xmlns:a16="http://schemas.microsoft.com/office/drawing/2014/main" id="{FE5A740A-FEDA-4399-AB99-CC663E6ADEEB}"/>
              </a:ext>
            </a:extLst>
          </p:cNvPr>
          <p:cNvSpPr/>
          <p:nvPr/>
        </p:nvSpPr>
        <p:spPr>
          <a:xfrm>
            <a:off x="527290" y="1357859"/>
            <a:ext cx="474379" cy="451189"/>
          </a:xfrm>
          <a:prstGeom prst="ellipse">
            <a:avLst/>
          </a:prstGeom>
          <a:solidFill>
            <a:srgbClr val="00476D"/>
          </a:solidFill>
          <a:ln w="12700">
            <a:miter lim="400000"/>
            <a:tailEnd type="triangle"/>
          </a:ln>
        </p:spPr>
        <p:txBody>
          <a:bodyPr tIns="30256" bIns="30256" anchor="ctr"/>
          <a:lstStyle/>
          <a:p>
            <a:pPr algn="ctr" defTabSz="302575">
              <a:defRPr sz="3600">
                <a:solidFill>
                  <a:srgbClr val="FFFFFF"/>
                </a:solidFill>
                <a:latin typeface="Calibri"/>
                <a:ea typeface="Calibri"/>
                <a:cs typeface="Calibri"/>
                <a:sym typeface="Calibri"/>
              </a:defRPr>
            </a:pPr>
            <a:r>
              <a:rPr lang="en-US" sz="2471" b="1" dirty="0"/>
              <a:t>1</a:t>
            </a:r>
            <a:endParaRPr sz="2471" b="1" dirty="0"/>
          </a:p>
        </p:txBody>
      </p:sp>
      <p:sp>
        <p:nvSpPr>
          <p:cNvPr id="25" name="Shape 1281">
            <a:extLst>
              <a:ext uri="{FF2B5EF4-FFF2-40B4-BE49-F238E27FC236}">
                <a16:creationId xmlns:a16="http://schemas.microsoft.com/office/drawing/2014/main" id="{482D78B0-BF51-4AFD-9A4A-535D2EF6FBD9}"/>
              </a:ext>
            </a:extLst>
          </p:cNvPr>
          <p:cNvSpPr/>
          <p:nvPr/>
        </p:nvSpPr>
        <p:spPr>
          <a:xfrm>
            <a:off x="1003814" y="1657924"/>
            <a:ext cx="7445421" cy="549826"/>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588" b="0" i="1">
                <a:solidFill>
                  <a:schemeClr val="bg1">
                    <a:lumMod val="50000"/>
                  </a:schemeClr>
                </a:solidFill>
                <a:latin typeface="+mn-lt"/>
              </a:rPr>
              <a:t>Download the lists of eligible SDP partners from the SDO and </a:t>
            </a:r>
            <a:r>
              <a:rPr lang="en-US" sz="1588" b="0" i="1" err="1">
                <a:solidFill>
                  <a:schemeClr val="bg1">
                    <a:lumMod val="50000"/>
                  </a:schemeClr>
                </a:solidFill>
                <a:latin typeface="+mn-lt"/>
              </a:rPr>
              <a:t>VetBiz</a:t>
            </a:r>
            <a:r>
              <a:rPr lang="en-US" sz="1588" b="0" i="1">
                <a:solidFill>
                  <a:schemeClr val="bg1">
                    <a:lumMod val="50000"/>
                  </a:schemeClr>
                </a:solidFill>
                <a:latin typeface="+mn-lt"/>
              </a:rPr>
              <a:t> directories</a:t>
            </a:r>
            <a:r>
              <a:rPr lang="en-US" sz="1588" b="0" i="1">
                <a:latin typeface="+mn-lt"/>
              </a:rPr>
              <a:t> </a:t>
            </a:r>
            <a:r>
              <a:rPr lang="en-US" sz="1588" b="0" i="1">
                <a:solidFill>
                  <a:schemeClr val="bg1">
                    <a:lumMod val="50000"/>
                  </a:schemeClr>
                </a:solidFill>
                <a:latin typeface="+mn-lt"/>
              </a:rPr>
              <a:t>and compare your current suppliers to those lists.</a:t>
            </a:r>
            <a:endParaRPr sz="1588" b="0" i="1">
              <a:solidFill>
                <a:schemeClr val="bg1">
                  <a:lumMod val="50000"/>
                </a:schemeClr>
              </a:solidFill>
              <a:latin typeface="+mn-lt"/>
            </a:endParaRPr>
          </a:p>
        </p:txBody>
      </p:sp>
      <p:sp>
        <p:nvSpPr>
          <p:cNvPr id="27" name="Shape 1281">
            <a:extLst>
              <a:ext uri="{FF2B5EF4-FFF2-40B4-BE49-F238E27FC236}">
                <a16:creationId xmlns:a16="http://schemas.microsoft.com/office/drawing/2014/main" id="{F0804FC4-A6FD-460A-BF1A-1EBDB97E4CCD}"/>
              </a:ext>
            </a:extLst>
          </p:cNvPr>
          <p:cNvSpPr/>
          <p:nvPr/>
        </p:nvSpPr>
        <p:spPr>
          <a:xfrm>
            <a:off x="1010531" y="1321056"/>
            <a:ext cx="5115180" cy="359774"/>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941" spc="-44">
                <a:solidFill>
                  <a:srgbClr val="00476C"/>
                </a:solidFill>
                <a:latin typeface="+mn-lt"/>
              </a:rPr>
              <a:t>Find</a:t>
            </a:r>
            <a:r>
              <a:rPr lang="en-US" sz="1941" spc="-44">
                <a:solidFill>
                  <a:srgbClr val="002060"/>
                </a:solidFill>
                <a:latin typeface="+mn-lt"/>
              </a:rPr>
              <a:t> </a:t>
            </a:r>
            <a:r>
              <a:rPr lang="en-US" sz="1941" spc="-44">
                <a:solidFill>
                  <a:srgbClr val="E46C0A"/>
                </a:solidFill>
                <a:latin typeface="+mn-lt"/>
              </a:rPr>
              <a:t>current</a:t>
            </a:r>
            <a:r>
              <a:rPr lang="en-US" sz="1941" spc="-44">
                <a:solidFill>
                  <a:srgbClr val="002060"/>
                </a:solidFill>
                <a:latin typeface="+mn-lt"/>
              </a:rPr>
              <a:t> </a:t>
            </a:r>
            <a:r>
              <a:rPr lang="en-US" sz="1941" spc="-44">
                <a:solidFill>
                  <a:srgbClr val="00476C"/>
                </a:solidFill>
                <a:latin typeface="+mn-lt"/>
              </a:rPr>
              <a:t>suppliers that are </a:t>
            </a:r>
            <a:r>
              <a:rPr lang="en-US" sz="1941" spc="-44">
                <a:solidFill>
                  <a:srgbClr val="E46C0A"/>
                </a:solidFill>
                <a:latin typeface="+mn-lt"/>
              </a:rPr>
              <a:t>certified</a:t>
            </a:r>
            <a:endParaRPr sz="1941" spc="-44">
              <a:solidFill>
                <a:srgbClr val="E46C0A"/>
              </a:solidFill>
              <a:latin typeface="+mn-lt"/>
            </a:endParaRPr>
          </a:p>
        </p:txBody>
      </p:sp>
      <p:sp>
        <p:nvSpPr>
          <p:cNvPr id="30" name="Shape 1281">
            <a:extLst>
              <a:ext uri="{FF2B5EF4-FFF2-40B4-BE49-F238E27FC236}">
                <a16:creationId xmlns:a16="http://schemas.microsoft.com/office/drawing/2014/main" id="{31C39FEF-031F-4780-8746-045A6B52ECE3}"/>
              </a:ext>
            </a:extLst>
          </p:cNvPr>
          <p:cNvSpPr/>
          <p:nvPr/>
        </p:nvSpPr>
        <p:spPr>
          <a:xfrm>
            <a:off x="1018104" y="4370295"/>
            <a:ext cx="7431131" cy="549826"/>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588" b="0" i="1">
                <a:solidFill>
                  <a:schemeClr val="bg1">
                    <a:lumMod val="50000"/>
                  </a:schemeClr>
                </a:solidFill>
                <a:latin typeface="+mn-lt"/>
              </a:rPr>
              <a:t>On an ongoing basis, closely monitor incoming state orders and projects for the potential to hire diverse businesses as subcontractors.</a:t>
            </a:r>
            <a:endParaRPr sz="1588" b="0" i="1">
              <a:solidFill>
                <a:schemeClr val="bg1">
                  <a:lumMod val="50000"/>
                </a:schemeClr>
              </a:solidFill>
              <a:latin typeface="+mn-lt"/>
            </a:endParaRPr>
          </a:p>
        </p:txBody>
      </p:sp>
      <p:sp>
        <p:nvSpPr>
          <p:cNvPr id="31" name="Shape 1281">
            <a:extLst>
              <a:ext uri="{FF2B5EF4-FFF2-40B4-BE49-F238E27FC236}">
                <a16:creationId xmlns:a16="http://schemas.microsoft.com/office/drawing/2014/main" id="{A233CF05-15A3-4C49-BDF3-72C994C6A857}"/>
              </a:ext>
            </a:extLst>
          </p:cNvPr>
          <p:cNvSpPr/>
          <p:nvPr/>
        </p:nvSpPr>
        <p:spPr>
          <a:xfrm>
            <a:off x="1009075" y="3778979"/>
            <a:ext cx="6459886" cy="658446"/>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941" spc="-44">
                <a:solidFill>
                  <a:srgbClr val="00476D"/>
                </a:solidFill>
                <a:latin typeface="+mn-lt"/>
              </a:rPr>
              <a:t>Identify</a:t>
            </a:r>
            <a:r>
              <a:rPr lang="en-US" sz="1941" spc="-44">
                <a:solidFill>
                  <a:srgbClr val="002060"/>
                </a:solidFill>
                <a:latin typeface="+mn-lt"/>
              </a:rPr>
              <a:t> </a:t>
            </a:r>
            <a:r>
              <a:rPr lang="en-US" sz="1941" spc="-44">
                <a:solidFill>
                  <a:srgbClr val="E46C0A"/>
                </a:solidFill>
                <a:latin typeface="+mn-lt"/>
              </a:rPr>
              <a:t>subcontracting needs </a:t>
            </a:r>
            <a:r>
              <a:rPr lang="en-US" sz="1941" spc="-44">
                <a:solidFill>
                  <a:srgbClr val="00476D"/>
                </a:solidFill>
                <a:latin typeface="+mn-lt"/>
              </a:rPr>
              <a:t>that may be met </a:t>
            </a:r>
          </a:p>
          <a:p>
            <a:pPr algn="l">
              <a:defRPr sz="3600">
                <a:solidFill>
                  <a:srgbClr val="0A0A0A"/>
                </a:solidFill>
              </a:defRPr>
            </a:pPr>
            <a:r>
              <a:rPr lang="en-US" sz="1941" spc="-44">
                <a:solidFill>
                  <a:srgbClr val="00476D"/>
                </a:solidFill>
                <a:latin typeface="+mn-lt"/>
              </a:rPr>
              <a:t>by a </a:t>
            </a:r>
            <a:r>
              <a:rPr lang="en-US" sz="1941" spc="-44">
                <a:solidFill>
                  <a:srgbClr val="E46C0A"/>
                </a:solidFill>
                <a:latin typeface="+mn-lt"/>
              </a:rPr>
              <a:t>new</a:t>
            </a:r>
            <a:r>
              <a:rPr lang="en-US" sz="1941" spc="-44">
                <a:solidFill>
                  <a:srgbClr val="002060"/>
                </a:solidFill>
                <a:latin typeface="+mn-lt"/>
              </a:rPr>
              <a:t> </a:t>
            </a:r>
            <a:r>
              <a:rPr lang="en-US" sz="1941" spc="-44">
                <a:solidFill>
                  <a:srgbClr val="00476D"/>
                </a:solidFill>
                <a:latin typeface="+mn-lt"/>
              </a:rPr>
              <a:t>diverse business partner</a:t>
            </a:r>
            <a:endParaRPr sz="1941" spc="-44">
              <a:solidFill>
                <a:srgbClr val="00476D"/>
              </a:solidFill>
              <a:latin typeface="+mn-lt"/>
            </a:endParaRPr>
          </a:p>
        </p:txBody>
      </p:sp>
      <p:sp>
        <p:nvSpPr>
          <p:cNvPr id="35" name="Shape 1281">
            <a:extLst>
              <a:ext uri="{FF2B5EF4-FFF2-40B4-BE49-F238E27FC236}">
                <a16:creationId xmlns:a16="http://schemas.microsoft.com/office/drawing/2014/main" id="{7EC54576-85A8-41B1-9536-C3DFFB0C98FE}"/>
              </a:ext>
            </a:extLst>
          </p:cNvPr>
          <p:cNvSpPr/>
          <p:nvPr/>
        </p:nvSpPr>
        <p:spPr>
          <a:xfrm>
            <a:off x="1003813" y="2823882"/>
            <a:ext cx="7445421" cy="794189"/>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588" b="0" i="1">
                <a:solidFill>
                  <a:schemeClr val="bg1">
                    <a:lumMod val="50000"/>
                  </a:schemeClr>
                </a:solidFill>
                <a:latin typeface="+mn-lt"/>
              </a:rPr>
              <a:t>Survey your suppliers to find diverse companies that are not certified or are certified by an organization other than the Massachusetts SDO. Connect them with the SDO (</a:t>
            </a:r>
            <a:r>
              <a:rPr lang="en-US" sz="1588" b="0" i="1">
                <a:solidFill>
                  <a:srgbClr val="0000FF"/>
                </a:solidFill>
                <a:latin typeface="+mn-lt"/>
                <a:hlinkClick r:id="rId3">
                  <a:extLst>
                    <a:ext uri="{A12FA001-AC4F-418D-AE19-62706E023703}">
                      <ahyp:hlinkClr xmlns:ahyp="http://schemas.microsoft.com/office/drawing/2018/hyperlinkcolor" val="tx"/>
                    </a:ext>
                  </a:extLst>
                </a:hlinkClick>
              </a:rPr>
              <a:t>sdp@mass.gov</a:t>
            </a:r>
            <a:r>
              <a:rPr lang="en-US" sz="1588" b="0" i="1">
                <a:solidFill>
                  <a:schemeClr val="bg1">
                    <a:lumMod val="50000"/>
                  </a:schemeClr>
                </a:solidFill>
                <a:latin typeface="+mn-lt"/>
              </a:rPr>
              <a:t>) and encourage them to get certified.</a:t>
            </a:r>
            <a:endParaRPr sz="1588" b="0" i="1">
              <a:solidFill>
                <a:schemeClr val="bg1">
                  <a:lumMod val="50000"/>
                </a:schemeClr>
              </a:solidFill>
              <a:latin typeface="+mn-lt"/>
            </a:endParaRPr>
          </a:p>
        </p:txBody>
      </p:sp>
      <p:sp>
        <p:nvSpPr>
          <p:cNvPr id="36" name="Shape 1281">
            <a:extLst>
              <a:ext uri="{FF2B5EF4-FFF2-40B4-BE49-F238E27FC236}">
                <a16:creationId xmlns:a16="http://schemas.microsoft.com/office/drawing/2014/main" id="{B5BB832A-7D52-48B9-9CC5-ACB1A8E72FD1}"/>
              </a:ext>
            </a:extLst>
          </p:cNvPr>
          <p:cNvSpPr/>
          <p:nvPr/>
        </p:nvSpPr>
        <p:spPr>
          <a:xfrm>
            <a:off x="1009075" y="2464056"/>
            <a:ext cx="4481808" cy="359774"/>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941" spc="-44">
                <a:solidFill>
                  <a:srgbClr val="00476D"/>
                </a:solidFill>
                <a:latin typeface="+mn-lt"/>
              </a:rPr>
              <a:t>Find</a:t>
            </a:r>
            <a:r>
              <a:rPr lang="en-US" sz="1941" spc="-44">
                <a:solidFill>
                  <a:srgbClr val="002060"/>
                </a:solidFill>
                <a:latin typeface="+mn-lt"/>
              </a:rPr>
              <a:t> </a:t>
            </a:r>
            <a:r>
              <a:rPr lang="en-US" sz="1941" spc="-44">
                <a:solidFill>
                  <a:srgbClr val="E46C0A"/>
                </a:solidFill>
                <a:latin typeface="+mn-lt"/>
              </a:rPr>
              <a:t>current</a:t>
            </a:r>
            <a:r>
              <a:rPr lang="en-US" sz="1941" spc="-44">
                <a:solidFill>
                  <a:srgbClr val="002060"/>
                </a:solidFill>
                <a:latin typeface="+mn-lt"/>
              </a:rPr>
              <a:t> </a:t>
            </a:r>
            <a:r>
              <a:rPr lang="en-US" sz="1941" spc="-44">
                <a:solidFill>
                  <a:srgbClr val="00476D"/>
                </a:solidFill>
                <a:latin typeface="+mn-lt"/>
              </a:rPr>
              <a:t>suppliers that </a:t>
            </a:r>
            <a:r>
              <a:rPr lang="en-US" sz="1941" spc="-44">
                <a:solidFill>
                  <a:srgbClr val="E46C0A"/>
                </a:solidFill>
                <a:latin typeface="+mn-lt"/>
              </a:rPr>
              <a:t>may be certified</a:t>
            </a:r>
            <a:endParaRPr sz="1941" spc="-44">
              <a:solidFill>
                <a:srgbClr val="E46C0A"/>
              </a:solidFill>
              <a:latin typeface="+mn-lt"/>
            </a:endParaRPr>
          </a:p>
        </p:txBody>
      </p:sp>
      <p:sp>
        <p:nvSpPr>
          <p:cNvPr id="39" name="Shape 1281">
            <a:extLst>
              <a:ext uri="{FF2B5EF4-FFF2-40B4-BE49-F238E27FC236}">
                <a16:creationId xmlns:a16="http://schemas.microsoft.com/office/drawing/2014/main" id="{31C51A64-0022-4223-B215-7EE6C79EA3A1}"/>
              </a:ext>
            </a:extLst>
          </p:cNvPr>
          <p:cNvSpPr/>
          <p:nvPr/>
        </p:nvSpPr>
        <p:spPr>
          <a:xfrm>
            <a:off x="1018103" y="5825386"/>
            <a:ext cx="7431131" cy="549826"/>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588" b="0" i="1">
                <a:solidFill>
                  <a:schemeClr val="bg1">
                    <a:lumMod val="50000"/>
                  </a:schemeClr>
                </a:solidFill>
                <a:latin typeface="+mn-lt"/>
              </a:rPr>
              <a:t>On an ongoing basis, review your company’s business needs, including one-time purchases, to find areas where you may include new diverse suppliers.</a:t>
            </a:r>
            <a:endParaRPr sz="1588" b="0" i="1">
              <a:solidFill>
                <a:schemeClr val="bg1">
                  <a:lumMod val="50000"/>
                </a:schemeClr>
              </a:solidFill>
              <a:latin typeface="+mn-lt"/>
            </a:endParaRPr>
          </a:p>
        </p:txBody>
      </p:sp>
      <p:sp>
        <p:nvSpPr>
          <p:cNvPr id="40" name="Shape 1281">
            <a:extLst>
              <a:ext uri="{FF2B5EF4-FFF2-40B4-BE49-F238E27FC236}">
                <a16:creationId xmlns:a16="http://schemas.microsoft.com/office/drawing/2014/main" id="{5B227960-634B-4DAE-9980-A387810DFE6C}"/>
              </a:ext>
            </a:extLst>
          </p:cNvPr>
          <p:cNvSpPr/>
          <p:nvPr/>
        </p:nvSpPr>
        <p:spPr>
          <a:xfrm>
            <a:off x="1010531" y="5220269"/>
            <a:ext cx="6458430" cy="658446"/>
          </a:xfrm>
          <a:prstGeom prst="rect">
            <a:avLst/>
          </a:prstGeom>
          <a:ln w="12700">
            <a:miter lim="400000"/>
          </a:ln>
          <a:extLst>
            <a:ext uri="{C572A759-6A51-4108-AA02-DFA0A04FC94B}">
              <ma14:wrappingTextBoxFlag xmlns:ma14="http://schemas.microsoft.com/office/mac/drawingml/2011/main" xmlns="" val="1"/>
            </a:ext>
          </a:extLst>
        </p:spPr>
        <p:txBody>
          <a:bodyPr wrap="square" tIns="30256" bIns="30256">
            <a:spAutoFit/>
          </a:bodyPr>
          <a:lstStyle>
            <a:lvl1pPr algn="r" defTabSz="914400">
              <a:defRPr sz="2400" b="1">
                <a:solidFill>
                  <a:srgbClr val="878787"/>
                </a:solidFill>
                <a:latin typeface="Helvetica"/>
                <a:ea typeface="Helvetica"/>
                <a:cs typeface="Helvetica"/>
                <a:sym typeface="Helvetica"/>
              </a:defRPr>
            </a:lvl1pPr>
          </a:lstStyle>
          <a:p>
            <a:pPr algn="l">
              <a:defRPr sz="3600">
                <a:solidFill>
                  <a:srgbClr val="0A0A0A"/>
                </a:solidFill>
              </a:defRPr>
            </a:pPr>
            <a:r>
              <a:rPr lang="en-US" sz="1941" spc="-44">
                <a:solidFill>
                  <a:srgbClr val="00476D"/>
                </a:solidFill>
                <a:latin typeface="+mn-lt"/>
              </a:rPr>
              <a:t>Identify</a:t>
            </a:r>
            <a:r>
              <a:rPr lang="en-US" sz="1941" spc="-44">
                <a:solidFill>
                  <a:srgbClr val="002060"/>
                </a:solidFill>
                <a:latin typeface="+mn-lt"/>
              </a:rPr>
              <a:t> </a:t>
            </a:r>
            <a:r>
              <a:rPr lang="en-US" sz="1941" spc="-44">
                <a:solidFill>
                  <a:srgbClr val="E46C0A"/>
                </a:solidFill>
                <a:latin typeface="+mn-lt"/>
              </a:rPr>
              <a:t>general business needs </a:t>
            </a:r>
            <a:r>
              <a:rPr lang="en-US" sz="1941" spc="-44">
                <a:solidFill>
                  <a:srgbClr val="00476D"/>
                </a:solidFill>
                <a:latin typeface="+mn-lt"/>
              </a:rPr>
              <a:t>that may be met </a:t>
            </a:r>
          </a:p>
          <a:p>
            <a:pPr algn="l">
              <a:defRPr sz="3600">
                <a:solidFill>
                  <a:srgbClr val="0A0A0A"/>
                </a:solidFill>
              </a:defRPr>
            </a:pPr>
            <a:r>
              <a:rPr lang="en-US" sz="1941" spc="-44">
                <a:solidFill>
                  <a:srgbClr val="00476D"/>
                </a:solidFill>
                <a:latin typeface="+mn-lt"/>
              </a:rPr>
              <a:t>by a</a:t>
            </a:r>
            <a:r>
              <a:rPr lang="en-US" sz="1941" spc="-44">
                <a:solidFill>
                  <a:srgbClr val="002060"/>
                </a:solidFill>
                <a:latin typeface="+mn-lt"/>
              </a:rPr>
              <a:t> </a:t>
            </a:r>
            <a:r>
              <a:rPr lang="en-US" sz="1941" spc="-44">
                <a:solidFill>
                  <a:srgbClr val="E46C0A"/>
                </a:solidFill>
                <a:latin typeface="+mn-lt"/>
              </a:rPr>
              <a:t>new</a:t>
            </a:r>
            <a:r>
              <a:rPr lang="en-US" sz="1941" spc="-44">
                <a:solidFill>
                  <a:srgbClr val="002060"/>
                </a:solidFill>
                <a:latin typeface="+mn-lt"/>
              </a:rPr>
              <a:t> </a:t>
            </a:r>
            <a:r>
              <a:rPr lang="en-US" sz="1941" spc="-44">
                <a:solidFill>
                  <a:srgbClr val="00476D"/>
                </a:solidFill>
                <a:latin typeface="+mn-lt"/>
              </a:rPr>
              <a:t>diverse business partner</a:t>
            </a:r>
            <a:endParaRPr sz="1941" spc="-44">
              <a:solidFill>
                <a:srgbClr val="00476D"/>
              </a:solidFill>
              <a:latin typeface="+mn-lt"/>
            </a:endParaRPr>
          </a:p>
        </p:txBody>
      </p:sp>
      <p:pic>
        <p:nvPicPr>
          <p:cNvPr id="43" name="Picture 3">
            <a:extLst>
              <a:ext uri="{FF2B5EF4-FFF2-40B4-BE49-F238E27FC236}">
                <a16:creationId xmlns:a16="http://schemas.microsoft.com/office/drawing/2014/main" id="{7251E5B5-13D5-493A-8FCD-88505FCB94D0}"/>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016" r="34412"/>
          <a:stretch/>
        </p:blipFill>
        <p:spPr bwMode="auto">
          <a:xfrm>
            <a:off x="8998959" y="2385928"/>
            <a:ext cx="2558152" cy="22518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4" name="TextBox 43">
            <a:extLst>
              <a:ext uri="{FF2B5EF4-FFF2-40B4-BE49-F238E27FC236}">
                <a16:creationId xmlns:a16="http://schemas.microsoft.com/office/drawing/2014/main" id="{D42A1B3B-DAB9-4D79-8BC8-6418EB058C3E}"/>
              </a:ext>
            </a:extLst>
          </p:cNvPr>
          <p:cNvSpPr txBox="1"/>
          <p:nvPr/>
        </p:nvSpPr>
        <p:spPr>
          <a:xfrm>
            <a:off x="8583706" y="4685917"/>
            <a:ext cx="3388659" cy="1789592"/>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206" dirty="0">
                <a:solidFill>
                  <a:prstClr val="white"/>
                </a:solidFill>
              </a:rPr>
              <a:t>Online Certification Self-Assessment Tool:</a:t>
            </a:r>
            <a:endParaRPr lang="en-US" sz="2206" dirty="0">
              <a:solidFill>
                <a:prstClr val="white"/>
              </a:solidFill>
              <a:hlinkClick r:id="rId5"/>
            </a:endParaRPr>
          </a:p>
          <a:p>
            <a:pPr algn="ctr"/>
            <a:r>
              <a:rPr lang="en-US" sz="2206" b="1" dirty="0">
                <a:solidFill>
                  <a:prstClr val="white"/>
                </a:solidFill>
                <a:hlinkClick r:id="rId6"/>
              </a:rPr>
              <a:t>https://www.mass.gov/forms/take-the-certification-self-assessment</a:t>
            </a:r>
            <a:endParaRPr lang="en-US" sz="2206" b="1" dirty="0">
              <a:solidFill>
                <a:prstClr val="white"/>
              </a:solidFill>
            </a:endParaRPr>
          </a:p>
        </p:txBody>
      </p:sp>
      <p:sp>
        <p:nvSpPr>
          <p:cNvPr id="28" name="Shape 1263">
            <a:extLst>
              <a:ext uri="{FF2B5EF4-FFF2-40B4-BE49-F238E27FC236}">
                <a16:creationId xmlns:a16="http://schemas.microsoft.com/office/drawing/2014/main" id="{6F975CE0-4AE1-40F6-93BB-1707F00FD685}"/>
              </a:ext>
            </a:extLst>
          </p:cNvPr>
          <p:cNvSpPr/>
          <p:nvPr/>
        </p:nvSpPr>
        <p:spPr>
          <a:xfrm>
            <a:off x="515471" y="2483080"/>
            <a:ext cx="474379" cy="451189"/>
          </a:xfrm>
          <a:prstGeom prst="ellipse">
            <a:avLst/>
          </a:prstGeom>
          <a:solidFill>
            <a:srgbClr val="00476D"/>
          </a:solidFill>
          <a:ln w="12700">
            <a:miter lim="400000"/>
            <a:tailEnd type="triangle"/>
          </a:ln>
        </p:spPr>
        <p:txBody>
          <a:bodyPr tIns="30256" bIns="30256" anchor="ctr"/>
          <a:lstStyle/>
          <a:p>
            <a:pPr algn="ctr" defTabSz="302575">
              <a:defRPr sz="3600">
                <a:solidFill>
                  <a:srgbClr val="FFFFFF"/>
                </a:solidFill>
                <a:latin typeface="Calibri"/>
                <a:ea typeface="Calibri"/>
                <a:cs typeface="Calibri"/>
                <a:sym typeface="Calibri"/>
              </a:defRPr>
            </a:pPr>
            <a:r>
              <a:rPr lang="en-US" sz="2471" b="1" dirty="0"/>
              <a:t>2</a:t>
            </a:r>
            <a:endParaRPr sz="2471" b="1" dirty="0"/>
          </a:p>
        </p:txBody>
      </p:sp>
      <p:sp>
        <p:nvSpPr>
          <p:cNvPr id="33" name="Shape 1263">
            <a:extLst>
              <a:ext uri="{FF2B5EF4-FFF2-40B4-BE49-F238E27FC236}">
                <a16:creationId xmlns:a16="http://schemas.microsoft.com/office/drawing/2014/main" id="{F84541E2-6ADE-456B-8D8A-782ECB7216D3}"/>
              </a:ext>
            </a:extLst>
          </p:cNvPr>
          <p:cNvSpPr/>
          <p:nvPr/>
        </p:nvSpPr>
        <p:spPr>
          <a:xfrm>
            <a:off x="527290" y="3903972"/>
            <a:ext cx="474379" cy="451189"/>
          </a:xfrm>
          <a:prstGeom prst="ellipse">
            <a:avLst/>
          </a:prstGeom>
          <a:solidFill>
            <a:srgbClr val="00476D"/>
          </a:solidFill>
          <a:ln w="12700">
            <a:miter lim="400000"/>
            <a:tailEnd type="triangle"/>
          </a:ln>
        </p:spPr>
        <p:txBody>
          <a:bodyPr tIns="30256" bIns="30256" anchor="ctr"/>
          <a:lstStyle/>
          <a:p>
            <a:pPr algn="ctr" defTabSz="302575">
              <a:defRPr sz="3600">
                <a:solidFill>
                  <a:srgbClr val="FFFFFF"/>
                </a:solidFill>
                <a:latin typeface="Calibri"/>
                <a:ea typeface="Calibri"/>
                <a:cs typeface="Calibri"/>
                <a:sym typeface="Calibri"/>
              </a:defRPr>
            </a:pPr>
            <a:r>
              <a:rPr lang="en-US" sz="2471" b="1" dirty="0"/>
              <a:t>3</a:t>
            </a:r>
            <a:endParaRPr sz="2471" b="1" dirty="0"/>
          </a:p>
        </p:txBody>
      </p:sp>
      <p:sp>
        <p:nvSpPr>
          <p:cNvPr id="38" name="Shape 1263">
            <a:extLst>
              <a:ext uri="{FF2B5EF4-FFF2-40B4-BE49-F238E27FC236}">
                <a16:creationId xmlns:a16="http://schemas.microsoft.com/office/drawing/2014/main" id="{EE03003B-D517-4D8B-9F7C-AA4C62937463}"/>
              </a:ext>
            </a:extLst>
          </p:cNvPr>
          <p:cNvSpPr/>
          <p:nvPr/>
        </p:nvSpPr>
        <p:spPr>
          <a:xfrm>
            <a:off x="524212" y="5340923"/>
            <a:ext cx="474379" cy="451189"/>
          </a:xfrm>
          <a:prstGeom prst="ellipse">
            <a:avLst/>
          </a:prstGeom>
          <a:solidFill>
            <a:srgbClr val="00476D"/>
          </a:solidFill>
          <a:ln w="12700">
            <a:miter lim="400000"/>
            <a:tailEnd type="triangle"/>
          </a:ln>
        </p:spPr>
        <p:txBody>
          <a:bodyPr tIns="30256" bIns="30256" anchor="ctr"/>
          <a:lstStyle/>
          <a:p>
            <a:pPr algn="ctr" defTabSz="302575">
              <a:defRPr sz="3600">
                <a:solidFill>
                  <a:srgbClr val="FFFFFF"/>
                </a:solidFill>
                <a:latin typeface="Calibri"/>
                <a:ea typeface="Calibri"/>
                <a:cs typeface="Calibri"/>
                <a:sym typeface="Calibri"/>
              </a:defRPr>
            </a:pPr>
            <a:r>
              <a:rPr lang="en-US" sz="2471" b="1" dirty="0"/>
              <a:t>4</a:t>
            </a:r>
            <a:endParaRPr sz="2471" b="1" dirty="0"/>
          </a:p>
        </p:txBody>
      </p:sp>
    </p:spTree>
    <p:extLst>
      <p:ext uri="{BB962C8B-B14F-4D97-AF65-F5344CB8AC3E}">
        <p14:creationId xmlns:p14="http://schemas.microsoft.com/office/powerpoint/2010/main" val="2111845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6">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Freeform: Shape 8">
            <a:extLst>
              <a:ext uri="{FF2B5EF4-FFF2-40B4-BE49-F238E27FC236}">
                <a16:creationId xmlns:a16="http://schemas.microsoft.com/office/drawing/2014/main" id="{D20AEB5B-DFC7-42B4-9FAA-6B95E01D0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124" y="0"/>
            <a:ext cx="7476877" cy="6858000"/>
          </a:xfrm>
          <a:custGeom>
            <a:avLst/>
            <a:gdLst>
              <a:gd name="connsiteX0" fmla="*/ 637332 w 7476877"/>
              <a:gd name="connsiteY0" fmla="*/ 4332728 h 6858000"/>
              <a:gd name="connsiteX1" fmla="*/ 1576347 w 7476877"/>
              <a:gd name="connsiteY1" fmla="*/ 4332728 h 6858000"/>
              <a:gd name="connsiteX2" fmla="*/ 1720345 w 7476877"/>
              <a:gd name="connsiteY2" fmla="*/ 4419228 h 6858000"/>
              <a:gd name="connsiteX3" fmla="*/ 2190864 w 7476877"/>
              <a:gd name="connsiteY3" fmla="*/ 5245095 h 6858000"/>
              <a:gd name="connsiteX4" fmla="*/ 2190864 w 7476877"/>
              <a:gd name="connsiteY4" fmla="*/ 5413976 h 6858000"/>
              <a:gd name="connsiteX5" fmla="*/ 1720345 w 7476877"/>
              <a:gd name="connsiteY5" fmla="*/ 6239844 h 6858000"/>
              <a:gd name="connsiteX6" fmla="*/ 1576347 w 7476877"/>
              <a:gd name="connsiteY6" fmla="*/ 6326343 h 6858000"/>
              <a:gd name="connsiteX7" fmla="*/ 637332 w 7476877"/>
              <a:gd name="connsiteY7" fmla="*/ 6326343 h 6858000"/>
              <a:gd name="connsiteX8" fmla="*/ 491309 w 7476877"/>
              <a:gd name="connsiteY8" fmla="*/ 6239844 h 6858000"/>
              <a:gd name="connsiteX9" fmla="*/ 22817 w 7476877"/>
              <a:gd name="connsiteY9" fmla="*/ 5413976 h 6858000"/>
              <a:gd name="connsiteX10" fmla="*/ 22817 w 7476877"/>
              <a:gd name="connsiteY10" fmla="*/ 5245095 h 6858000"/>
              <a:gd name="connsiteX11" fmla="*/ 491309 w 7476877"/>
              <a:gd name="connsiteY11" fmla="*/ 4419228 h 6858000"/>
              <a:gd name="connsiteX12" fmla="*/ 637332 w 7476877"/>
              <a:gd name="connsiteY12" fmla="*/ 4332728 h 6858000"/>
              <a:gd name="connsiteX13" fmla="*/ 3853980 w 7476877"/>
              <a:gd name="connsiteY13" fmla="*/ 0 h 6858000"/>
              <a:gd name="connsiteX14" fmla="*/ 5043644 w 7476877"/>
              <a:gd name="connsiteY14" fmla="*/ 0 h 6858000"/>
              <a:gd name="connsiteX15" fmla="*/ 5083740 w 7476877"/>
              <a:gd name="connsiteY15" fmla="*/ 70378 h 6858000"/>
              <a:gd name="connsiteX16" fmla="*/ 5225307 w 7476877"/>
              <a:gd name="connsiteY16" fmla="*/ 318859 h 6858000"/>
              <a:gd name="connsiteX17" fmla="*/ 5225307 w 7476877"/>
              <a:gd name="connsiteY17" fmla="*/ 577503 h 6858000"/>
              <a:gd name="connsiteX18" fmla="*/ 4504695 w 7476877"/>
              <a:gd name="connsiteY18" fmla="*/ 1842337 h 6858000"/>
              <a:gd name="connsiteX19" fmla="*/ 4284162 w 7476877"/>
              <a:gd name="connsiteY19" fmla="*/ 1974811 h 6858000"/>
              <a:gd name="connsiteX20" fmla="*/ 2846045 w 7476877"/>
              <a:gd name="connsiteY20" fmla="*/ 1974811 h 6858000"/>
              <a:gd name="connsiteX21" fmla="*/ 2778342 w 7476877"/>
              <a:gd name="connsiteY21" fmla="*/ 1965645 h 6858000"/>
              <a:gd name="connsiteX22" fmla="*/ 2731777 w 7476877"/>
              <a:gd name="connsiteY22" fmla="*/ 1945746 h 6858000"/>
              <a:gd name="connsiteX23" fmla="*/ 2760233 w 7476877"/>
              <a:gd name="connsiteY23" fmla="*/ 1895581 h 6858000"/>
              <a:gd name="connsiteX24" fmla="*/ 3768459 w 7476877"/>
              <a:gd name="connsiteY24" fmla="*/ 118263 h 6858000"/>
              <a:gd name="connsiteX25" fmla="*/ 3819932 w 7476877"/>
              <a:gd name="connsiteY25" fmla="*/ 39732 h 6858000"/>
              <a:gd name="connsiteX26" fmla="*/ 1880237 w 7476877"/>
              <a:gd name="connsiteY26" fmla="*/ 0 h 6858000"/>
              <a:gd name="connsiteX27" fmla="*/ 2102124 w 7476877"/>
              <a:gd name="connsiteY27" fmla="*/ 0 h 6858000"/>
              <a:gd name="connsiteX28" fmla="*/ 2086946 w 7476877"/>
              <a:gd name="connsiteY28" fmla="*/ 26756 h 6858000"/>
              <a:gd name="connsiteX29" fmla="*/ 1911773 w 7476877"/>
              <a:gd name="connsiteY29" fmla="*/ 335552 h 6858000"/>
              <a:gd name="connsiteX30" fmla="*/ 1911773 w 7476877"/>
              <a:gd name="connsiteY30" fmla="*/ 594199 h 6858000"/>
              <a:gd name="connsiteX31" fmla="*/ 2629280 w 7476877"/>
              <a:gd name="connsiteY31" fmla="*/ 1859030 h 6858000"/>
              <a:gd name="connsiteX32" fmla="*/ 2723627 w 7476877"/>
              <a:gd name="connsiteY32" fmla="*/ 1956020 h 6858000"/>
              <a:gd name="connsiteX33" fmla="*/ 2734544 w 7476877"/>
              <a:gd name="connsiteY33" fmla="*/ 1960685 h 6858000"/>
              <a:gd name="connsiteX34" fmla="*/ 2676021 w 7476877"/>
              <a:gd name="connsiteY34" fmla="*/ 2063851 h 6858000"/>
              <a:gd name="connsiteX35" fmla="*/ 2632495 w 7476877"/>
              <a:gd name="connsiteY35" fmla="*/ 2140578 h 6858000"/>
              <a:gd name="connsiteX36" fmla="*/ 2677641 w 7476877"/>
              <a:gd name="connsiteY36" fmla="*/ 2159871 h 6858000"/>
              <a:gd name="connsiteX37" fmla="*/ 2754009 w 7476877"/>
              <a:gd name="connsiteY37" fmla="*/ 2170210 h 6858000"/>
              <a:gd name="connsiteX38" fmla="*/ 4376198 w 7476877"/>
              <a:gd name="connsiteY38" fmla="*/ 2170210 h 6858000"/>
              <a:gd name="connsiteX39" fmla="*/ 4624956 w 7476877"/>
              <a:gd name="connsiteY39" fmla="*/ 2020780 h 6858000"/>
              <a:gd name="connsiteX40" fmla="*/ 5437803 w 7476877"/>
              <a:gd name="connsiteY40" fmla="*/ 594055 h 6858000"/>
              <a:gd name="connsiteX41" fmla="*/ 5437803 w 7476877"/>
              <a:gd name="connsiteY41" fmla="*/ 302307 h 6858000"/>
              <a:gd name="connsiteX42" fmla="*/ 5294722 w 7476877"/>
              <a:gd name="connsiteY42" fmla="*/ 51168 h 6858000"/>
              <a:gd name="connsiteX43" fmla="*/ 5265570 w 7476877"/>
              <a:gd name="connsiteY43" fmla="*/ 0 h 6858000"/>
              <a:gd name="connsiteX44" fmla="*/ 7476877 w 7476877"/>
              <a:gd name="connsiteY44" fmla="*/ 0 h 6858000"/>
              <a:gd name="connsiteX45" fmla="*/ 7476877 w 7476877"/>
              <a:gd name="connsiteY45" fmla="*/ 6858000 h 6858000"/>
              <a:gd name="connsiteX46" fmla="*/ 3343303 w 7476877"/>
              <a:gd name="connsiteY46" fmla="*/ 6858000 h 6858000"/>
              <a:gd name="connsiteX47" fmla="*/ 3297958 w 7476877"/>
              <a:gd name="connsiteY47" fmla="*/ 6778065 h 6858000"/>
              <a:gd name="connsiteX48" fmla="*/ 1841286 w 7476877"/>
              <a:gd name="connsiteY48" fmla="*/ 4210218 h 6858000"/>
              <a:gd name="connsiteX49" fmla="*/ 1841286 w 7476877"/>
              <a:gd name="connsiteY49" fmla="*/ 3515516 h 6858000"/>
              <a:gd name="connsiteX50" fmla="*/ 2556859 w 7476877"/>
              <a:gd name="connsiteY50" fmla="*/ 2254092 h 6858000"/>
              <a:gd name="connsiteX51" fmla="*/ 2617166 w 7476877"/>
              <a:gd name="connsiteY51" fmla="*/ 2147787 h 6858000"/>
              <a:gd name="connsiteX52" fmla="*/ 2615044 w 7476877"/>
              <a:gd name="connsiteY52" fmla="*/ 2146880 h 6858000"/>
              <a:gd name="connsiteX53" fmla="*/ 2508620 w 7476877"/>
              <a:gd name="connsiteY53" fmla="*/ 2037473 h 6858000"/>
              <a:gd name="connsiteX54" fmla="*/ 1699276 w 7476877"/>
              <a:gd name="connsiteY54" fmla="*/ 610749 h 6858000"/>
              <a:gd name="connsiteX55" fmla="*/ 1699276 w 7476877"/>
              <a:gd name="connsiteY55" fmla="*/ 319000 h 6858000"/>
              <a:gd name="connsiteX56" fmla="*/ 1843322 w 7476877"/>
              <a:gd name="connsiteY56" fmla="*/ 650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6877" h="6858000">
                <a:moveTo>
                  <a:pt x="637332" y="4332728"/>
                </a:moveTo>
                <a:cubicBezTo>
                  <a:pt x="637332" y="4332728"/>
                  <a:pt x="637332" y="4332728"/>
                  <a:pt x="1576347" y="4332728"/>
                </a:cubicBezTo>
                <a:cubicBezTo>
                  <a:pt x="1635163" y="4332728"/>
                  <a:pt x="1691949" y="4365681"/>
                  <a:pt x="1720345" y="4419228"/>
                </a:cubicBezTo>
                <a:cubicBezTo>
                  <a:pt x="1720345" y="4419228"/>
                  <a:pt x="1720345" y="4419228"/>
                  <a:pt x="2190864" y="5245095"/>
                </a:cubicBezTo>
                <a:cubicBezTo>
                  <a:pt x="2221287" y="5296583"/>
                  <a:pt x="2221287" y="5362488"/>
                  <a:pt x="2190864" y="5413976"/>
                </a:cubicBezTo>
                <a:cubicBezTo>
                  <a:pt x="2190864" y="5413976"/>
                  <a:pt x="2190864" y="5413976"/>
                  <a:pt x="1720345" y="6239844"/>
                </a:cubicBezTo>
                <a:cubicBezTo>
                  <a:pt x="1691949" y="6293391"/>
                  <a:pt x="1635163" y="6326343"/>
                  <a:pt x="1576347" y="6326343"/>
                </a:cubicBezTo>
                <a:cubicBezTo>
                  <a:pt x="1576347" y="6326343"/>
                  <a:pt x="1576347" y="6326343"/>
                  <a:pt x="637332" y="6326343"/>
                </a:cubicBezTo>
                <a:cubicBezTo>
                  <a:pt x="576490" y="6326343"/>
                  <a:pt x="521732" y="6293391"/>
                  <a:pt x="491309" y="6239844"/>
                </a:cubicBezTo>
                <a:cubicBezTo>
                  <a:pt x="491309" y="6239844"/>
                  <a:pt x="491309" y="6239844"/>
                  <a:pt x="22817" y="5413976"/>
                </a:cubicBezTo>
                <a:cubicBezTo>
                  <a:pt x="-7605" y="5362488"/>
                  <a:pt x="-7605" y="5296583"/>
                  <a:pt x="22817" y="5245095"/>
                </a:cubicBezTo>
                <a:cubicBezTo>
                  <a:pt x="22817" y="5245095"/>
                  <a:pt x="22817" y="5245095"/>
                  <a:pt x="491309" y="4419228"/>
                </a:cubicBezTo>
                <a:cubicBezTo>
                  <a:pt x="521732" y="4365681"/>
                  <a:pt x="576490" y="4332728"/>
                  <a:pt x="637332" y="4332728"/>
                </a:cubicBezTo>
                <a:close/>
                <a:moveTo>
                  <a:pt x="3853980" y="0"/>
                </a:moveTo>
                <a:lnTo>
                  <a:pt x="5043644" y="0"/>
                </a:lnTo>
                <a:lnTo>
                  <a:pt x="5083740" y="70378"/>
                </a:lnTo>
                <a:cubicBezTo>
                  <a:pt x="5127533" y="147245"/>
                  <a:pt x="5174639" y="229925"/>
                  <a:pt x="5225307" y="318859"/>
                </a:cubicBezTo>
                <a:cubicBezTo>
                  <a:pt x="5271897" y="397715"/>
                  <a:pt x="5271897" y="498649"/>
                  <a:pt x="5225307" y="577503"/>
                </a:cubicBezTo>
                <a:cubicBezTo>
                  <a:pt x="5225307" y="577503"/>
                  <a:pt x="5225307" y="577503"/>
                  <a:pt x="4504695" y="1842337"/>
                </a:cubicBezTo>
                <a:cubicBezTo>
                  <a:pt x="4461209" y="1924345"/>
                  <a:pt x="4374239" y="1974811"/>
                  <a:pt x="4284162" y="1974811"/>
                </a:cubicBezTo>
                <a:cubicBezTo>
                  <a:pt x="4284162" y="1974811"/>
                  <a:pt x="4284162" y="1974811"/>
                  <a:pt x="2846045" y="1974811"/>
                </a:cubicBezTo>
                <a:cubicBezTo>
                  <a:pt x="2822750" y="1974811"/>
                  <a:pt x="2800035" y="1971656"/>
                  <a:pt x="2778342" y="1965645"/>
                </a:cubicBezTo>
                <a:lnTo>
                  <a:pt x="2731777" y="1945746"/>
                </a:lnTo>
                <a:lnTo>
                  <a:pt x="2760233" y="1895581"/>
                </a:lnTo>
                <a:cubicBezTo>
                  <a:pt x="3017539" y="1441999"/>
                  <a:pt x="3346890" y="861413"/>
                  <a:pt x="3768459" y="118263"/>
                </a:cubicBezTo>
                <a:cubicBezTo>
                  <a:pt x="3784101" y="90729"/>
                  <a:pt x="3801308" y="64519"/>
                  <a:pt x="3819932" y="39732"/>
                </a:cubicBezTo>
                <a:close/>
                <a:moveTo>
                  <a:pt x="1880237" y="0"/>
                </a:moveTo>
                <a:lnTo>
                  <a:pt x="2102124" y="0"/>
                </a:lnTo>
                <a:lnTo>
                  <a:pt x="2086946" y="26756"/>
                </a:lnTo>
                <a:cubicBezTo>
                  <a:pt x="1911773" y="335552"/>
                  <a:pt x="1911773" y="335552"/>
                  <a:pt x="1911773" y="335552"/>
                </a:cubicBezTo>
                <a:cubicBezTo>
                  <a:pt x="1865182" y="414408"/>
                  <a:pt x="1865182" y="515344"/>
                  <a:pt x="1911773" y="594199"/>
                </a:cubicBezTo>
                <a:cubicBezTo>
                  <a:pt x="2629280" y="1859030"/>
                  <a:pt x="2629280" y="1859030"/>
                  <a:pt x="2629280" y="1859030"/>
                </a:cubicBezTo>
                <a:cubicBezTo>
                  <a:pt x="2652576" y="1900035"/>
                  <a:pt x="2685189" y="1933154"/>
                  <a:pt x="2723627" y="1956020"/>
                </a:cubicBezTo>
                <a:lnTo>
                  <a:pt x="2734544" y="1960685"/>
                </a:lnTo>
                <a:lnTo>
                  <a:pt x="2676021" y="2063851"/>
                </a:lnTo>
                <a:lnTo>
                  <a:pt x="2632495" y="2140578"/>
                </a:lnTo>
                <a:lnTo>
                  <a:pt x="2677641" y="2159871"/>
                </a:lnTo>
                <a:cubicBezTo>
                  <a:pt x="2702113" y="2166652"/>
                  <a:pt x="2727732" y="2170210"/>
                  <a:pt x="2754009" y="2170210"/>
                </a:cubicBezTo>
                <a:cubicBezTo>
                  <a:pt x="4376198" y="2170210"/>
                  <a:pt x="4376198" y="2170210"/>
                  <a:pt x="4376198" y="2170210"/>
                </a:cubicBezTo>
                <a:cubicBezTo>
                  <a:pt x="4477805" y="2170210"/>
                  <a:pt x="4575904" y="2113286"/>
                  <a:pt x="4624956" y="2020780"/>
                </a:cubicBezTo>
                <a:cubicBezTo>
                  <a:pt x="5437803" y="594055"/>
                  <a:pt x="5437803" y="594055"/>
                  <a:pt x="5437803" y="594055"/>
                </a:cubicBezTo>
                <a:cubicBezTo>
                  <a:pt x="5490358" y="505109"/>
                  <a:pt x="5490358" y="391256"/>
                  <a:pt x="5437803" y="302307"/>
                </a:cubicBezTo>
                <a:cubicBezTo>
                  <a:pt x="5387000" y="213137"/>
                  <a:pt x="5339373" y="129540"/>
                  <a:pt x="5294722" y="51168"/>
                </a:cubicBezTo>
                <a:lnTo>
                  <a:pt x="5265570" y="0"/>
                </a:lnTo>
                <a:lnTo>
                  <a:pt x="7476877" y="0"/>
                </a:lnTo>
                <a:lnTo>
                  <a:pt x="7476877" y="6858000"/>
                </a:lnTo>
                <a:lnTo>
                  <a:pt x="3343303" y="6858000"/>
                </a:lnTo>
                <a:lnTo>
                  <a:pt x="3297958" y="6778065"/>
                </a:lnTo>
                <a:cubicBezTo>
                  <a:pt x="3015657" y="6280421"/>
                  <a:pt x="2563976" y="5484189"/>
                  <a:pt x="1841286" y="4210218"/>
                </a:cubicBezTo>
                <a:cubicBezTo>
                  <a:pt x="1716144" y="3998418"/>
                  <a:pt x="1716144" y="3727316"/>
                  <a:pt x="1841286" y="3515516"/>
                </a:cubicBezTo>
                <a:cubicBezTo>
                  <a:pt x="1841286" y="3515516"/>
                  <a:pt x="1841286" y="3515516"/>
                  <a:pt x="2556859" y="2254092"/>
                </a:cubicBezTo>
                <a:lnTo>
                  <a:pt x="2617166" y="2147787"/>
                </a:lnTo>
                <a:lnTo>
                  <a:pt x="2615044" y="2146880"/>
                </a:lnTo>
                <a:cubicBezTo>
                  <a:pt x="2571686" y="2121084"/>
                  <a:pt x="2534897" y="2083728"/>
                  <a:pt x="2508620" y="2037473"/>
                </a:cubicBezTo>
                <a:cubicBezTo>
                  <a:pt x="2508620" y="2037473"/>
                  <a:pt x="2508620" y="2037473"/>
                  <a:pt x="1699276" y="610749"/>
                </a:cubicBezTo>
                <a:cubicBezTo>
                  <a:pt x="1646720" y="521803"/>
                  <a:pt x="1646720" y="407950"/>
                  <a:pt x="1699276" y="319000"/>
                </a:cubicBezTo>
                <a:cubicBezTo>
                  <a:pt x="1699276" y="319000"/>
                  <a:pt x="1699276" y="319000"/>
                  <a:pt x="1843322" y="65075"/>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8925DC-3848-654E-9821-A9CE898814A8}"/>
              </a:ext>
            </a:extLst>
          </p:cNvPr>
          <p:cNvSpPr>
            <a:spLocks noGrp="1"/>
          </p:cNvSpPr>
          <p:nvPr>
            <p:ph type="ctrTitle"/>
          </p:nvPr>
        </p:nvSpPr>
        <p:spPr>
          <a:xfrm>
            <a:off x="514905" y="2945524"/>
            <a:ext cx="5921406" cy="2274388"/>
          </a:xfrm>
        </p:spPr>
        <p:txBody>
          <a:bodyPr vert="horz" lIns="91440" tIns="45720" rIns="91440" bIns="45720" rtlCol="0" anchor="t">
            <a:normAutofit/>
          </a:bodyPr>
          <a:lstStyle/>
          <a:p>
            <a:pPr algn="l"/>
            <a:r>
              <a:rPr lang="en-US" sz="6000" kern="1200" dirty="0">
                <a:solidFill>
                  <a:schemeClr val="tx1"/>
                </a:solidFill>
                <a:latin typeface="+mj-lt"/>
                <a:ea typeface="+mj-ea"/>
                <a:cs typeface="+mj-cs"/>
              </a:rPr>
              <a:t>Training Resources </a:t>
            </a:r>
          </a:p>
        </p:txBody>
      </p:sp>
      <p:grpSp>
        <p:nvGrpSpPr>
          <p:cNvPr id="36" name="Group 10">
            <a:extLst>
              <a:ext uri="{FF2B5EF4-FFF2-40B4-BE49-F238E27FC236}">
                <a16:creationId xmlns:a16="http://schemas.microsoft.com/office/drawing/2014/main" id="{64B93721-934F-4F1E-A868-0B2BA110D3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960" y="561256"/>
            <a:ext cx="1128382" cy="847206"/>
            <a:chOff x="7393391" y="1075612"/>
            <a:chExt cx="1128382" cy="847206"/>
          </a:xfrm>
        </p:grpSpPr>
        <p:sp>
          <p:nvSpPr>
            <p:cNvPr id="12" name="Freeform 5">
              <a:extLst>
                <a:ext uri="{FF2B5EF4-FFF2-40B4-BE49-F238E27FC236}">
                  <a16:creationId xmlns:a16="http://schemas.microsoft.com/office/drawing/2014/main" id="{99494AF8-52DE-4016-B1B9-5D16974BA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5">
              <a:extLst>
                <a:ext uri="{FF2B5EF4-FFF2-40B4-BE49-F238E27FC236}">
                  <a16:creationId xmlns:a16="http://schemas.microsoft.com/office/drawing/2014/main" id="{C27115E3-8DBD-460F-8EAD-44E126174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021359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AD99A-32E5-4A96-8F99-C02E89C65745}"/>
              </a:ext>
            </a:extLst>
          </p:cNvPr>
          <p:cNvSpPr>
            <a:spLocks noGrp="1"/>
          </p:cNvSpPr>
          <p:nvPr>
            <p:ph type="title"/>
          </p:nvPr>
        </p:nvSpPr>
        <p:spPr/>
        <p:txBody>
          <a:bodyPr/>
          <a:lstStyle/>
          <a:p>
            <a:r>
              <a:rPr lang="en-US" dirty="0">
                <a:latin typeface="+mn-lt"/>
              </a:rPr>
              <a:t>COMMBUYS Q&amp;A</a:t>
            </a:r>
          </a:p>
        </p:txBody>
      </p:sp>
      <p:sp>
        <p:nvSpPr>
          <p:cNvPr id="3" name="Content Placeholder 2">
            <a:extLst>
              <a:ext uri="{FF2B5EF4-FFF2-40B4-BE49-F238E27FC236}">
                <a16:creationId xmlns:a16="http://schemas.microsoft.com/office/drawing/2014/main" id="{8199E109-3E01-45DA-9C36-547B544F59B6}"/>
              </a:ext>
            </a:extLst>
          </p:cNvPr>
          <p:cNvSpPr>
            <a:spLocks noGrp="1"/>
          </p:cNvSpPr>
          <p:nvPr>
            <p:ph idx="1"/>
          </p:nvPr>
        </p:nvSpPr>
        <p:spPr>
          <a:xfrm>
            <a:off x="654519" y="1825626"/>
            <a:ext cx="10504712" cy="365125"/>
          </a:xfrm>
        </p:spPr>
        <p:txBody>
          <a:bodyPr>
            <a:normAutofit lnSpcReduction="10000"/>
          </a:bodyPr>
          <a:lstStyle/>
          <a:p>
            <a:pPr marL="0" indent="0">
              <a:buNone/>
            </a:pPr>
            <a:r>
              <a:rPr lang="en-US" sz="2000" kern="0" dirty="0">
                <a:solidFill>
                  <a:schemeClr val="bg1">
                    <a:lumMod val="50000"/>
                  </a:schemeClr>
                </a:solidFill>
                <a:latin typeface="+mn-lt"/>
              </a:rPr>
              <a:t>Please watch this short video that demonstrates how to use the tool to ask questions about the bid.</a:t>
            </a:r>
          </a:p>
          <a:p>
            <a:endParaRPr lang="en-US" dirty="0"/>
          </a:p>
        </p:txBody>
      </p:sp>
      <p:sp>
        <p:nvSpPr>
          <p:cNvPr id="4" name="Slide Number Placeholder 3">
            <a:extLst>
              <a:ext uri="{FF2B5EF4-FFF2-40B4-BE49-F238E27FC236}">
                <a16:creationId xmlns:a16="http://schemas.microsoft.com/office/drawing/2014/main" id="{70564A7F-1275-428F-046A-B0DF96F88FB1}"/>
              </a:ext>
            </a:extLst>
          </p:cNvPr>
          <p:cNvSpPr>
            <a:spLocks noGrp="1"/>
          </p:cNvSpPr>
          <p:nvPr>
            <p:ph type="sldNum" sz="quarter" idx="12"/>
          </p:nvPr>
        </p:nvSpPr>
        <p:spPr/>
        <p:txBody>
          <a:bodyPr/>
          <a:lstStyle/>
          <a:p>
            <a:fld id="{E13E75AD-A17F-B640-BDFA-33D864DFCB3D}" type="slidenum">
              <a:rPr lang="en-US" smtClean="0"/>
              <a:pPr/>
              <a:t>24</a:t>
            </a:fld>
            <a:endParaRPr lang="en-US" dirty="0"/>
          </a:p>
        </p:txBody>
      </p:sp>
      <p:sp>
        <p:nvSpPr>
          <p:cNvPr id="5" name="Text Placeholder 4">
            <a:extLst>
              <a:ext uri="{FF2B5EF4-FFF2-40B4-BE49-F238E27FC236}">
                <a16:creationId xmlns:a16="http://schemas.microsoft.com/office/drawing/2014/main" id="{0CF9DAAF-C7B5-4D55-30E6-EAB658C19543}"/>
              </a:ext>
            </a:extLst>
          </p:cNvPr>
          <p:cNvSpPr>
            <a:spLocks noGrp="1"/>
          </p:cNvSpPr>
          <p:nvPr>
            <p:ph type="body" sz="quarter" idx="13"/>
          </p:nvPr>
        </p:nvSpPr>
        <p:spPr/>
        <p:txBody>
          <a:bodyPr/>
          <a:lstStyle/>
          <a:p>
            <a:r>
              <a:rPr lang="en-US" sz="1600" kern="0" dirty="0">
                <a:solidFill>
                  <a:schemeClr val="bg1">
                    <a:lumMod val="50000"/>
                  </a:schemeClr>
                </a:solidFill>
                <a:latin typeface="+mn-lt"/>
              </a:rPr>
              <a:t>COMMBUYS Q&amp;A is a tool to manage dialogue between buyers and bidders.</a:t>
            </a:r>
          </a:p>
          <a:p>
            <a:endParaRPr lang="en-US" dirty="0"/>
          </a:p>
        </p:txBody>
      </p:sp>
      <p:sp>
        <p:nvSpPr>
          <p:cNvPr id="6" name="Date Placeholder 5">
            <a:extLst>
              <a:ext uri="{FF2B5EF4-FFF2-40B4-BE49-F238E27FC236}">
                <a16:creationId xmlns:a16="http://schemas.microsoft.com/office/drawing/2014/main" id="{0B42A643-0304-2C6B-3E84-3FEB3786257E}"/>
              </a:ext>
            </a:extLst>
          </p:cNvPr>
          <p:cNvSpPr>
            <a:spLocks noGrp="1"/>
          </p:cNvSpPr>
          <p:nvPr>
            <p:ph type="dt" sz="half" idx="10"/>
          </p:nvPr>
        </p:nvSpPr>
        <p:spPr/>
        <p:txBody>
          <a:bodyPr/>
          <a:lstStyle/>
          <a:p>
            <a:fld id="{B2633CA9-336F-454B-81BA-6B397D31C827}" type="datetime1">
              <a:rPr lang="en-US" smtClean="0"/>
              <a:t>7/6/2026</a:t>
            </a:fld>
            <a:endParaRPr lang="en-US" dirty="0"/>
          </a:p>
        </p:txBody>
      </p:sp>
      <p:pic>
        <p:nvPicPr>
          <p:cNvPr id="11" name="Picture 10" descr="Graphical user interface, text, application, Teams&#10;&#10;Description automatically generated">
            <a:extLst>
              <a:ext uri="{FF2B5EF4-FFF2-40B4-BE49-F238E27FC236}">
                <a16:creationId xmlns:a16="http://schemas.microsoft.com/office/drawing/2014/main" id="{A81913BA-0B0C-8950-752D-6AFD0788ADB5}"/>
              </a:ext>
            </a:extLst>
          </p:cNvPr>
          <p:cNvPicPr>
            <a:picLocks noChangeAspect="1"/>
          </p:cNvPicPr>
          <p:nvPr/>
        </p:nvPicPr>
        <p:blipFill>
          <a:blip r:embed="rId3"/>
          <a:stretch>
            <a:fillRect/>
          </a:stretch>
        </p:blipFill>
        <p:spPr>
          <a:xfrm>
            <a:off x="5171913" y="2689095"/>
            <a:ext cx="5630061" cy="2762636"/>
          </a:xfrm>
          <a:prstGeom prst="rect">
            <a:avLst/>
          </a:prstGeom>
        </p:spPr>
      </p:pic>
      <p:sp>
        <p:nvSpPr>
          <p:cNvPr id="12" name="TextBox 11">
            <a:extLst>
              <a:ext uri="{FF2B5EF4-FFF2-40B4-BE49-F238E27FC236}">
                <a16:creationId xmlns:a16="http://schemas.microsoft.com/office/drawing/2014/main" id="{DC1A6D4D-5569-D07B-740E-FDC4979AF235}"/>
              </a:ext>
            </a:extLst>
          </p:cNvPr>
          <p:cNvSpPr txBox="1"/>
          <p:nvPr/>
        </p:nvSpPr>
        <p:spPr>
          <a:xfrm>
            <a:off x="1642369" y="3675355"/>
            <a:ext cx="1746953" cy="369332"/>
          </a:xfrm>
          <a:prstGeom prst="rect">
            <a:avLst/>
          </a:prstGeom>
          <a:noFill/>
        </p:spPr>
        <p:txBody>
          <a:bodyPr wrap="none" rtlCol="0">
            <a:spAutoFit/>
          </a:bodyPr>
          <a:lstStyle/>
          <a:p>
            <a:r>
              <a:rPr lang="en-US" dirty="0">
                <a:hlinkClick r:id="rId4"/>
              </a:rPr>
              <a:t>Link to the video</a:t>
            </a:r>
            <a:endParaRPr lang="en-US" dirty="0"/>
          </a:p>
        </p:txBody>
      </p:sp>
    </p:spTree>
    <p:extLst>
      <p:ext uri="{BB962C8B-B14F-4D97-AF65-F5344CB8AC3E}">
        <p14:creationId xmlns:p14="http://schemas.microsoft.com/office/powerpoint/2010/main" val="4223495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AA818-A703-1613-0576-7F0D630EFFBB}"/>
              </a:ext>
            </a:extLst>
          </p:cNvPr>
          <p:cNvSpPr>
            <a:spLocks noGrp="1"/>
          </p:cNvSpPr>
          <p:nvPr>
            <p:ph type="title"/>
          </p:nvPr>
        </p:nvSpPr>
        <p:spPr/>
        <p:txBody>
          <a:bodyPr/>
          <a:lstStyle/>
          <a:p>
            <a:r>
              <a:rPr lang="en-US" dirty="0">
                <a:latin typeface="+mn-lt"/>
              </a:rPr>
              <a:t>COMMBUYS Training</a:t>
            </a:r>
          </a:p>
        </p:txBody>
      </p:sp>
      <p:sp>
        <p:nvSpPr>
          <p:cNvPr id="3" name="Content Placeholder 2">
            <a:extLst>
              <a:ext uri="{FF2B5EF4-FFF2-40B4-BE49-F238E27FC236}">
                <a16:creationId xmlns:a16="http://schemas.microsoft.com/office/drawing/2014/main" id="{4C53621E-EA2A-38B8-4BF9-02F97FF85FB5}"/>
              </a:ext>
            </a:extLst>
          </p:cNvPr>
          <p:cNvSpPr>
            <a:spLocks noGrp="1"/>
          </p:cNvSpPr>
          <p:nvPr>
            <p:ph idx="1"/>
          </p:nvPr>
        </p:nvSpPr>
        <p:spPr>
          <a:xfrm>
            <a:off x="239697" y="2563404"/>
            <a:ext cx="5408628" cy="1254926"/>
          </a:xfrm>
        </p:spPr>
        <p:txBody>
          <a:bodyPr>
            <a:normAutofit/>
          </a:bodyPr>
          <a:lstStyle/>
          <a:p>
            <a:pPr marL="0" indent="0" algn="ctr">
              <a:spcAft>
                <a:spcPts val="600"/>
              </a:spcAft>
              <a:buNone/>
            </a:pPr>
            <a:r>
              <a:rPr lang="en-US" sz="1600" b="1" dirty="0">
                <a:solidFill>
                  <a:schemeClr val="bg1">
                    <a:lumMod val="50000"/>
                  </a:schemeClr>
                </a:solidFill>
                <a:latin typeface="+mn-lt"/>
              </a:rPr>
              <a:t>Pre-recorded Webcast</a:t>
            </a:r>
          </a:p>
          <a:p>
            <a:pPr marL="0" indent="0" algn="ctr">
              <a:buNone/>
            </a:pPr>
            <a:r>
              <a:rPr lang="en-US" sz="1600" i="1" dirty="0">
                <a:solidFill>
                  <a:schemeClr val="bg1">
                    <a:lumMod val="50000"/>
                  </a:schemeClr>
                </a:solidFill>
                <a:latin typeface="+mn-lt"/>
              </a:rPr>
              <a:t>How to Locate and Respond to Bid Solicitations in COMMBUYS</a:t>
            </a:r>
          </a:p>
          <a:p>
            <a:pPr marL="0" indent="0" algn="ctr">
              <a:spcAft>
                <a:spcPts val="600"/>
              </a:spcAft>
              <a:buNone/>
            </a:pPr>
            <a:r>
              <a:rPr lang="en-US" sz="1600" dirty="0">
                <a:solidFill>
                  <a:schemeClr val="bg1">
                    <a:lumMod val="50000"/>
                  </a:schemeClr>
                </a:solidFill>
                <a:latin typeface="+mn-lt"/>
                <a:hlinkClick r:id="rId3"/>
              </a:rPr>
              <a:t>Link to the recording</a:t>
            </a:r>
            <a:r>
              <a:rPr lang="en-US" sz="1600" dirty="0">
                <a:solidFill>
                  <a:schemeClr val="bg1">
                    <a:lumMod val="50000"/>
                  </a:schemeClr>
                </a:solidFill>
                <a:latin typeface="+mn-lt"/>
              </a:rPr>
              <a:t>.</a:t>
            </a:r>
          </a:p>
        </p:txBody>
      </p:sp>
      <p:sp>
        <p:nvSpPr>
          <p:cNvPr id="4" name="Slide Number Placeholder 3">
            <a:extLst>
              <a:ext uri="{FF2B5EF4-FFF2-40B4-BE49-F238E27FC236}">
                <a16:creationId xmlns:a16="http://schemas.microsoft.com/office/drawing/2014/main" id="{794AADCC-52F7-1732-CF8C-192D1F0A3A07}"/>
              </a:ext>
            </a:extLst>
          </p:cNvPr>
          <p:cNvSpPr>
            <a:spLocks noGrp="1"/>
          </p:cNvSpPr>
          <p:nvPr>
            <p:ph type="sldNum" sz="quarter" idx="12"/>
          </p:nvPr>
        </p:nvSpPr>
        <p:spPr/>
        <p:txBody>
          <a:bodyPr/>
          <a:lstStyle/>
          <a:p>
            <a:fld id="{E13E75AD-A17F-B640-BDFA-33D864DFCB3D}" type="slidenum">
              <a:rPr lang="en-US" smtClean="0"/>
              <a:pPr/>
              <a:t>25</a:t>
            </a:fld>
            <a:endParaRPr lang="en-US" dirty="0"/>
          </a:p>
        </p:txBody>
      </p:sp>
      <p:sp>
        <p:nvSpPr>
          <p:cNvPr id="6" name="Date Placeholder 5">
            <a:extLst>
              <a:ext uri="{FF2B5EF4-FFF2-40B4-BE49-F238E27FC236}">
                <a16:creationId xmlns:a16="http://schemas.microsoft.com/office/drawing/2014/main" id="{D03830AA-98F9-306B-2AA5-4E5B5DA1CCF1}"/>
              </a:ext>
            </a:extLst>
          </p:cNvPr>
          <p:cNvSpPr>
            <a:spLocks noGrp="1"/>
          </p:cNvSpPr>
          <p:nvPr>
            <p:ph type="dt" sz="half" idx="10"/>
          </p:nvPr>
        </p:nvSpPr>
        <p:spPr/>
        <p:txBody>
          <a:bodyPr/>
          <a:lstStyle/>
          <a:p>
            <a:fld id="{B2633CA9-336F-454B-81BA-6B397D31C827}" type="datetime1">
              <a:rPr lang="en-US" smtClean="0"/>
              <a:t>7/6/2026</a:t>
            </a:fld>
            <a:endParaRPr lang="en-US" dirty="0"/>
          </a:p>
        </p:txBody>
      </p:sp>
      <p:sp>
        <p:nvSpPr>
          <p:cNvPr id="10" name="TextBox 9">
            <a:extLst>
              <a:ext uri="{FF2B5EF4-FFF2-40B4-BE49-F238E27FC236}">
                <a16:creationId xmlns:a16="http://schemas.microsoft.com/office/drawing/2014/main" id="{F0C2598D-2846-7B69-9BC0-08D411E08156}"/>
              </a:ext>
            </a:extLst>
          </p:cNvPr>
          <p:cNvSpPr txBox="1"/>
          <p:nvPr/>
        </p:nvSpPr>
        <p:spPr>
          <a:xfrm>
            <a:off x="2502777" y="4783246"/>
            <a:ext cx="6291096" cy="1477328"/>
          </a:xfrm>
          <a:prstGeom prst="rect">
            <a:avLst/>
          </a:prstGeom>
          <a:noFill/>
        </p:spPr>
        <p:txBody>
          <a:bodyPr wrap="square" rtlCol="0">
            <a:spAutoFit/>
          </a:bodyPr>
          <a:lstStyle/>
          <a:p>
            <a:pPr algn="ctr"/>
            <a:r>
              <a:rPr lang="en-US" sz="1800" b="1" dirty="0">
                <a:solidFill>
                  <a:schemeClr val="bg1">
                    <a:lumMod val="50000"/>
                  </a:schemeClr>
                </a:solidFill>
                <a:cs typeface="Arial" pitchFamily="34" charset="0"/>
              </a:rPr>
              <a:t>Job Aids</a:t>
            </a:r>
          </a:p>
          <a:p>
            <a:pPr algn="ctr">
              <a:buClr>
                <a:srgbClr val="43956F"/>
              </a:buClr>
              <a:buSzPct val="130000"/>
            </a:pPr>
            <a:r>
              <a:rPr lang="en-US" sz="1800" dirty="0">
                <a:cs typeface="Arial" pitchFamily="34" charset="0"/>
                <a:hlinkClick r:id="rId4"/>
              </a:rPr>
              <a:t>How to Create a Quote in COMMBUYS</a:t>
            </a:r>
            <a:endParaRPr lang="en-US" sz="1800" dirty="0">
              <a:cs typeface="Arial" pitchFamily="34" charset="0"/>
            </a:endParaRPr>
          </a:p>
          <a:p>
            <a:pPr algn="ctr">
              <a:buClr>
                <a:srgbClr val="43956F"/>
              </a:buClr>
              <a:buSzPct val="130000"/>
            </a:pPr>
            <a:r>
              <a:rPr lang="en-US" sz="1800" dirty="0">
                <a:cs typeface="Arial" pitchFamily="34" charset="0"/>
                <a:hlinkClick r:id="rId5"/>
              </a:rPr>
              <a:t>Using the Q&amp;A Tab within a COMMBUYS Bid</a:t>
            </a:r>
            <a:endParaRPr lang="en-US" sz="1800" dirty="0">
              <a:cs typeface="Arial" pitchFamily="34" charset="0"/>
            </a:endParaRPr>
          </a:p>
          <a:p>
            <a:pPr algn="ctr">
              <a:buClr>
                <a:srgbClr val="43956F"/>
              </a:buClr>
              <a:buSzPct val="130000"/>
            </a:pPr>
            <a:r>
              <a:rPr lang="en-US" sz="1800" dirty="0">
                <a:cs typeface="Arial" pitchFamily="34" charset="0"/>
                <a:hlinkClick r:id="rId6"/>
              </a:rPr>
              <a:t>How to Withdraw, Reopen, and Resubmit a Quote</a:t>
            </a:r>
            <a:endParaRPr lang="en-US" sz="1800" dirty="0">
              <a:cs typeface="Arial" pitchFamily="34" charset="0"/>
            </a:endParaRPr>
          </a:p>
          <a:p>
            <a:pPr algn="ctr">
              <a:buClr>
                <a:srgbClr val="43956F"/>
              </a:buClr>
              <a:buSzPct val="150000"/>
            </a:pPr>
            <a:r>
              <a:rPr lang="en-US" sz="1800" dirty="0">
                <a:cs typeface="Arial" pitchFamily="34" charset="0"/>
                <a:hlinkClick r:id="rId7"/>
              </a:rPr>
              <a:t>Basic COMMBUYS Navigation and Searching for the Seller Role</a:t>
            </a:r>
            <a:endParaRPr lang="en-US" sz="1800" dirty="0">
              <a:cs typeface="Arial" pitchFamily="34" charset="0"/>
            </a:endParaRPr>
          </a:p>
        </p:txBody>
      </p:sp>
      <p:pic>
        <p:nvPicPr>
          <p:cNvPr id="21" name="Graphic 20" descr="Computer with solid fill">
            <a:extLst>
              <a:ext uri="{FF2B5EF4-FFF2-40B4-BE49-F238E27FC236}">
                <a16:creationId xmlns:a16="http://schemas.microsoft.com/office/drawing/2014/main" id="{F3E8075A-FAD1-60F4-D1A5-15710AA6FED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638426" y="1377786"/>
            <a:ext cx="969183" cy="1014757"/>
          </a:xfrm>
          <a:prstGeom prst="rect">
            <a:avLst/>
          </a:prstGeom>
        </p:spPr>
      </p:pic>
      <p:sp>
        <p:nvSpPr>
          <p:cNvPr id="23" name="Rectangle 22">
            <a:extLst>
              <a:ext uri="{FF2B5EF4-FFF2-40B4-BE49-F238E27FC236}">
                <a16:creationId xmlns:a16="http://schemas.microsoft.com/office/drawing/2014/main" id="{1C89F4D4-8F28-E377-FB08-A4A2BE2CFD32}"/>
              </a:ext>
            </a:extLst>
          </p:cNvPr>
          <p:cNvSpPr/>
          <p:nvPr/>
        </p:nvSpPr>
        <p:spPr>
          <a:xfrm>
            <a:off x="990600" y="1361944"/>
            <a:ext cx="1405105" cy="523220"/>
          </a:xfrm>
          <a:prstGeom prst="rect">
            <a:avLst/>
          </a:prstGeom>
          <a:noFill/>
          <a:ln>
            <a:solidFill>
              <a:schemeClr val="tx1"/>
            </a:solidFill>
          </a:ln>
        </p:spPr>
        <p:txBody>
          <a:bodyPr wrap="square" lIns="91440" tIns="45720" rIns="91440" bIns="45720">
            <a:spAutoFit/>
          </a:bodyPr>
          <a:lstStyle/>
          <a:p>
            <a:pPr algn="ctr"/>
            <a:r>
              <a:rPr lang="en-US"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View</a:t>
            </a:r>
          </a:p>
        </p:txBody>
      </p:sp>
      <p:pic>
        <p:nvPicPr>
          <p:cNvPr id="25" name="Graphic 24" descr="Open book with solid fill">
            <a:extLst>
              <a:ext uri="{FF2B5EF4-FFF2-40B4-BE49-F238E27FC236}">
                <a16:creationId xmlns:a16="http://schemas.microsoft.com/office/drawing/2014/main" id="{C03AFC9D-834E-2E44-7D1C-E6E32A55966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096000" y="3735508"/>
            <a:ext cx="914400" cy="914400"/>
          </a:xfrm>
          <a:prstGeom prst="rect">
            <a:avLst/>
          </a:prstGeom>
        </p:spPr>
      </p:pic>
      <p:sp>
        <p:nvSpPr>
          <p:cNvPr id="26" name="Rectangle 25">
            <a:extLst>
              <a:ext uri="{FF2B5EF4-FFF2-40B4-BE49-F238E27FC236}">
                <a16:creationId xmlns:a16="http://schemas.microsoft.com/office/drawing/2014/main" id="{EFD4B72C-74A8-7EA4-56E8-AD0BC616DD26}"/>
              </a:ext>
            </a:extLst>
          </p:cNvPr>
          <p:cNvSpPr/>
          <p:nvPr/>
        </p:nvSpPr>
        <p:spPr>
          <a:xfrm>
            <a:off x="3971925" y="3993349"/>
            <a:ext cx="1676400" cy="523220"/>
          </a:xfrm>
          <a:prstGeom prst="rect">
            <a:avLst/>
          </a:prstGeom>
          <a:noFill/>
          <a:ln>
            <a:solidFill>
              <a:schemeClr val="tx1"/>
            </a:solidFill>
          </a:ln>
        </p:spPr>
        <p:txBody>
          <a:bodyPr wrap="square" lIns="91440" tIns="45720" rIns="91440" bIns="45720">
            <a:spAutoFit/>
          </a:bodyPr>
          <a:lstStyle/>
          <a:p>
            <a:pPr algn="ctr"/>
            <a:r>
              <a:rPr lang="en-US"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Read</a:t>
            </a:r>
          </a:p>
        </p:txBody>
      </p:sp>
      <p:pic>
        <p:nvPicPr>
          <p:cNvPr id="28" name="Graphic 27" descr="Teacher with solid fill">
            <a:extLst>
              <a:ext uri="{FF2B5EF4-FFF2-40B4-BE49-F238E27FC236}">
                <a16:creationId xmlns:a16="http://schemas.microsoft.com/office/drawing/2014/main" id="{837E942C-8063-A136-AF51-8A57B313289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15200" y="1515242"/>
            <a:ext cx="1140702" cy="947881"/>
          </a:xfrm>
          <a:prstGeom prst="rect">
            <a:avLst/>
          </a:prstGeom>
        </p:spPr>
      </p:pic>
      <p:sp>
        <p:nvSpPr>
          <p:cNvPr id="33" name="TextBox 32">
            <a:extLst>
              <a:ext uri="{FF2B5EF4-FFF2-40B4-BE49-F238E27FC236}">
                <a16:creationId xmlns:a16="http://schemas.microsoft.com/office/drawing/2014/main" id="{7ADA100A-0B50-6A37-6137-BD7ED5A21242}"/>
              </a:ext>
            </a:extLst>
          </p:cNvPr>
          <p:cNvSpPr txBox="1"/>
          <p:nvPr/>
        </p:nvSpPr>
        <p:spPr>
          <a:xfrm>
            <a:off x="8793873" y="1427898"/>
            <a:ext cx="2502777" cy="523220"/>
          </a:xfrm>
          <a:prstGeom prst="rect">
            <a:avLst/>
          </a:prstGeom>
          <a:noFill/>
          <a:ln>
            <a:solidFill>
              <a:schemeClr val="tx1"/>
            </a:solidFill>
          </a:ln>
        </p:spPr>
        <p:txBody>
          <a:bodyPr wrap="square">
            <a:spAutoFit/>
          </a:bodyPr>
          <a:lstStyle/>
          <a:p>
            <a:pPr algn="ctr"/>
            <a:r>
              <a:rPr lang="en-US"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Participate</a:t>
            </a:r>
          </a:p>
        </p:txBody>
      </p:sp>
      <p:sp>
        <p:nvSpPr>
          <p:cNvPr id="34" name="TextBox 33">
            <a:extLst>
              <a:ext uri="{FF2B5EF4-FFF2-40B4-BE49-F238E27FC236}">
                <a16:creationId xmlns:a16="http://schemas.microsoft.com/office/drawing/2014/main" id="{06DD8D92-977D-337B-1AF1-E7B78BC97C59}"/>
              </a:ext>
            </a:extLst>
          </p:cNvPr>
          <p:cNvSpPr txBox="1"/>
          <p:nvPr/>
        </p:nvSpPr>
        <p:spPr>
          <a:xfrm>
            <a:off x="8205927" y="2533616"/>
            <a:ext cx="3843198" cy="646331"/>
          </a:xfrm>
          <a:prstGeom prst="rect">
            <a:avLst/>
          </a:prstGeom>
          <a:noFill/>
        </p:spPr>
        <p:txBody>
          <a:bodyPr wrap="square" rtlCol="0">
            <a:spAutoFit/>
          </a:bodyPr>
          <a:lstStyle/>
          <a:p>
            <a:r>
              <a:rPr lang="en-US" sz="1800" dirty="0">
                <a:solidFill>
                  <a:schemeClr val="bg1">
                    <a:lumMod val="50000"/>
                  </a:schemeClr>
                </a:solidFill>
                <a:cs typeface="Arial" panose="020B0604020202020204" pitchFamily="34" charset="0"/>
              </a:rPr>
              <a:t>Link to the </a:t>
            </a:r>
            <a:r>
              <a:rPr lang="en-US" sz="1800" dirty="0">
                <a:solidFill>
                  <a:schemeClr val="bg1">
                    <a:lumMod val="50000"/>
                  </a:schemeClr>
                </a:solidFill>
                <a:cs typeface="Arial" panose="020B0604020202020204" pitchFamily="34" charset="0"/>
                <a:hlinkClick r:id="rId11"/>
              </a:rPr>
              <a:t>Vendor Training Schedule</a:t>
            </a:r>
            <a:r>
              <a:rPr lang="en-US" sz="1800" dirty="0">
                <a:solidFill>
                  <a:schemeClr val="bg1">
                    <a:lumMod val="50000"/>
                  </a:schemeClr>
                </a:solidFill>
                <a:cs typeface="Arial" panose="020B0604020202020204" pitchFamily="34" charset="0"/>
              </a:rPr>
              <a:t>;</a:t>
            </a:r>
          </a:p>
          <a:p>
            <a:endParaRPr lang="en-US" dirty="0"/>
          </a:p>
        </p:txBody>
      </p:sp>
    </p:spTree>
    <p:extLst>
      <p:ext uri="{BB962C8B-B14F-4D97-AF65-F5344CB8AC3E}">
        <p14:creationId xmlns:p14="http://schemas.microsoft.com/office/powerpoint/2010/main" val="37242743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47E16-2243-6381-35B3-2289B8871166}"/>
              </a:ext>
            </a:extLst>
          </p:cNvPr>
          <p:cNvSpPr>
            <a:spLocks noGrp="1"/>
          </p:cNvSpPr>
          <p:nvPr>
            <p:ph type="title"/>
          </p:nvPr>
        </p:nvSpPr>
        <p:spPr/>
        <p:txBody>
          <a:bodyPr/>
          <a:lstStyle/>
          <a:p>
            <a:r>
              <a:rPr lang="en-US" dirty="0">
                <a:latin typeface="+mn-lt"/>
              </a:rPr>
              <a:t>Important steps to follow for bid submission</a:t>
            </a:r>
          </a:p>
        </p:txBody>
      </p:sp>
      <p:sp>
        <p:nvSpPr>
          <p:cNvPr id="3" name="Content Placeholder 2">
            <a:extLst>
              <a:ext uri="{FF2B5EF4-FFF2-40B4-BE49-F238E27FC236}">
                <a16:creationId xmlns:a16="http://schemas.microsoft.com/office/drawing/2014/main" id="{D984102C-6B2D-8B90-3C76-3EF32168316A}"/>
              </a:ext>
            </a:extLst>
          </p:cNvPr>
          <p:cNvSpPr>
            <a:spLocks noGrp="1"/>
          </p:cNvSpPr>
          <p:nvPr>
            <p:ph idx="1"/>
          </p:nvPr>
        </p:nvSpPr>
        <p:spPr>
          <a:xfrm>
            <a:off x="654518" y="1501187"/>
            <a:ext cx="11184556" cy="2155640"/>
          </a:xfrm>
        </p:spPr>
        <p:txBody>
          <a:bodyPr>
            <a:normAutofit fontScale="25000" lnSpcReduction="20000"/>
          </a:bodyPr>
          <a:lstStyle/>
          <a:p>
            <a:pPr marL="0" indent="0">
              <a:spcAft>
                <a:spcPts val="600"/>
              </a:spcAft>
              <a:buNone/>
            </a:pPr>
            <a:r>
              <a:rPr lang="en-US" sz="5600" b="1" dirty="0">
                <a:latin typeface="+mn-lt"/>
              </a:rPr>
              <a:t>Acknowledge the Bid</a:t>
            </a:r>
          </a:p>
          <a:p>
            <a:pPr marL="0" indent="0">
              <a:buNone/>
            </a:pPr>
            <a:r>
              <a:rPr lang="en-US" sz="5600" dirty="0">
                <a:solidFill>
                  <a:schemeClr val="bg1">
                    <a:lumMod val="50000"/>
                  </a:schemeClr>
                </a:solidFill>
                <a:latin typeface="+mn-lt"/>
              </a:rPr>
              <a:t>Bidders are encouraged to </a:t>
            </a:r>
            <a:r>
              <a:rPr lang="en-US" sz="5600" i="1" dirty="0">
                <a:solidFill>
                  <a:schemeClr val="bg1">
                    <a:lumMod val="50000"/>
                  </a:schemeClr>
                </a:solidFill>
                <a:latin typeface="+mn-lt"/>
              </a:rPr>
              <a:t>Acknowledge</a:t>
            </a:r>
            <a:r>
              <a:rPr lang="en-US" sz="5600" dirty="0">
                <a:solidFill>
                  <a:schemeClr val="bg1">
                    <a:lumMod val="50000"/>
                  </a:schemeClr>
                </a:solidFill>
                <a:latin typeface="+mn-lt"/>
              </a:rPr>
              <a:t> the bid to be notified of any updates/amendments to the bid, including changes to the bid opening date/due date. </a:t>
            </a:r>
          </a:p>
          <a:p>
            <a:pPr marL="0" indent="0">
              <a:buNone/>
            </a:pPr>
            <a:r>
              <a:rPr lang="en-US" sz="5600" dirty="0">
                <a:solidFill>
                  <a:schemeClr val="bg1">
                    <a:lumMod val="50000"/>
                  </a:schemeClr>
                </a:solidFill>
                <a:latin typeface="+mn-lt"/>
              </a:rPr>
              <a:t>To receive these updates:</a:t>
            </a:r>
          </a:p>
          <a:p>
            <a:pPr marL="625475" indent="-285750">
              <a:buFont typeface="Arial" panose="020B0604020202020204" pitchFamily="34" charset="0"/>
              <a:buChar char="•"/>
            </a:pPr>
            <a:r>
              <a:rPr lang="en-US" sz="5600" dirty="0">
                <a:solidFill>
                  <a:schemeClr val="bg1">
                    <a:lumMod val="50000"/>
                  </a:schemeClr>
                </a:solidFill>
                <a:latin typeface="+mn-lt"/>
              </a:rPr>
              <a:t>Login to COMMBUYS</a:t>
            </a:r>
          </a:p>
          <a:p>
            <a:pPr marL="625475" indent="-285750">
              <a:buFont typeface="Arial" panose="020B0604020202020204" pitchFamily="34" charset="0"/>
              <a:buChar char="•"/>
            </a:pPr>
            <a:r>
              <a:rPr lang="en-US" sz="5600" dirty="0">
                <a:solidFill>
                  <a:schemeClr val="bg1">
                    <a:lumMod val="50000"/>
                  </a:schemeClr>
                </a:solidFill>
                <a:latin typeface="+mn-lt"/>
              </a:rPr>
              <a:t>Navigate to the bid using the </a:t>
            </a:r>
            <a:r>
              <a:rPr lang="en-US" sz="5600" i="1" dirty="0">
                <a:solidFill>
                  <a:schemeClr val="bg1">
                    <a:lumMod val="50000"/>
                  </a:schemeClr>
                </a:solidFill>
                <a:latin typeface="+mn-lt"/>
              </a:rPr>
              <a:t>Advanced Search</a:t>
            </a:r>
          </a:p>
          <a:p>
            <a:pPr marL="625475" indent="-285750">
              <a:spcAft>
                <a:spcPts val="600"/>
              </a:spcAft>
              <a:buFont typeface="Arial" panose="020B0604020202020204" pitchFamily="34" charset="0"/>
              <a:buChar char="•"/>
            </a:pPr>
            <a:r>
              <a:rPr lang="en-US" sz="5600" i="1" dirty="0">
                <a:solidFill>
                  <a:schemeClr val="bg1">
                    <a:lumMod val="50000"/>
                  </a:schemeClr>
                </a:solidFill>
                <a:latin typeface="+mn-lt"/>
              </a:rPr>
              <a:t>S</a:t>
            </a:r>
            <a:r>
              <a:rPr lang="en-US" sz="5600" dirty="0">
                <a:solidFill>
                  <a:schemeClr val="bg1">
                    <a:lumMod val="50000"/>
                  </a:schemeClr>
                </a:solidFill>
                <a:latin typeface="+mn-lt"/>
              </a:rPr>
              <a:t>elect "</a:t>
            </a:r>
            <a:r>
              <a:rPr lang="en-US" sz="5600" i="1" dirty="0">
                <a:solidFill>
                  <a:schemeClr val="bg1">
                    <a:lumMod val="50000"/>
                  </a:schemeClr>
                </a:solidFill>
                <a:latin typeface="+mn-lt"/>
              </a:rPr>
              <a:t>Yes</a:t>
            </a:r>
            <a:r>
              <a:rPr lang="en-US" sz="5600" dirty="0">
                <a:solidFill>
                  <a:schemeClr val="bg1">
                    <a:lumMod val="50000"/>
                  </a:schemeClr>
                </a:solidFill>
                <a:latin typeface="+mn-lt"/>
              </a:rPr>
              <a:t>" on the </a:t>
            </a:r>
            <a:r>
              <a:rPr lang="en-US" sz="5600" i="1" dirty="0">
                <a:solidFill>
                  <a:schemeClr val="bg1">
                    <a:lumMod val="50000"/>
                  </a:schemeClr>
                </a:solidFill>
                <a:latin typeface="+mn-lt"/>
              </a:rPr>
              <a:t>Acknowledge Receipt and View Solicitation</a:t>
            </a:r>
            <a:r>
              <a:rPr lang="en-US" sz="5600" dirty="0">
                <a:solidFill>
                  <a:schemeClr val="bg1">
                    <a:lumMod val="50000"/>
                  </a:schemeClr>
                </a:solidFill>
                <a:latin typeface="+mn-lt"/>
              </a:rPr>
              <a:t> window. </a:t>
            </a:r>
          </a:p>
          <a:p>
            <a:pPr marL="0" indent="0">
              <a:buNone/>
            </a:pPr>
            <a:r>
              <a:rPr lang="en-US" sz="5600" dirty="0">
                <a:solidFill>
                  <a:schemeClr val="bg1">
                    <a:lumMod val="50000"/>
                  </a:schemeClr>
                </a:solidFill>
                <a:latin typeface="+mn-lt"/>
              </a:rPr>
              <a:t>You must be registered in COMMBUYS to take this action. </a:t>
            </a:r>
            <a:endParaRPr lang="en-US" sz="5600" dirty="0">
              <a:latin typeface="+mn-lt"/>
            </a:endParaRPr>
          </a:p>
          <a:p>
            <a:endParaRPr lang="en-US" dirty="0"/>
          </a:p>
        </p:txBody>
      </p:sp>
      <p:sp>
        <p:nvSpPr>
          <p:cNvPr id="4" name="Slide Number Placeholder 3">
            <a:extLst>
              <a:ext uri="{FF2B5EF4-FFF2-40B4-BE49-F238E27FC236}">
                <a16:creationId xmlns:a16="http://schemas.microsoft.com/office/drawing/2014/main" id="{32AE7080-6994-D66A-1BAC-692B3373F6D2}"/>
              </a:ext>
            </a:extLst>
          </p:cNvPr>
          <p:cNvSpPr>
            <a:spLocks noGrp="1"/>
          </p:cNvSpPr>
          <p:nvPr>
            <p:ph type="sldNum" sz="quarter" idx="12"/>
          </p:nvPr>
        </p:nvSpPr>
        <p:spPr/>
        <p:txBody>
          <a:bodyPr/>
          <a:lstStyle/>
          <a:p>
            <a:fld id="{E13E75AD-A17F-B640-BDFA-33D864DFCB3D}" type="slidenum">
              <a:rPr lang="en-US" smtClean="0"/>
              <a:pPr/>
              <a:t>26</a:t>
            </a:fld>
            <a:endParaRPr lang="en-US" dirty="0"/>
          </a:p>
        </p:txBody>
      </p:sp>
      <p:sp>
        <p:nvSpPr>
          <p:cNvPr id="6" name="Date Placeholder 5">
            <a:extLst>
              <a:ext uri="{FF2B5EF4-FFF2-40B4-BE49-F238E27FC236}">
                <a16:creationId xmlns:a16="http://schemas.microsoft.com/office/drawing/2014/main" id="{BC902E9D-B30A-155F-920D-60E9678C2D49}"/>
              </a:ext>
            </a:extLst>
          </p:cNvPr>
          <p:cNvSpPr>
            <a:spLocks noGrp="1"/>
          </p:cNvSpPr>
          <p:nvPr>
            <p:ph type="dt" sz="half" idx="10"/>
          </p:nvPr>
        </p:nvSpPr>
        <p:spPr/>
        <p:txBody>
          <a:bodyPr/>
          <a:lstStyle/>
          <a:p>
            <a:fld id="{A7465765-9854-954B-97F7-5BC866A61166}" type="datetime1">
              <a:rPr lang="en-US" smtClean="0"/>
              <a:t>7/6/2026</a:t>
            </a:fld>
            <a:endParaRPr lang="en-US" dirty="0"/>
          </a:p>
        </p:txBody>
      </p:sp>
      <p:sp>
        <p:nvSpPr>
          <p:cNvPr id="21" name="TextBox 20">
            <a:extLst>
              <a:ext uri="{FF2B5EF4-FFF2-40B4-BE49-F238E27FC236}">
                <a16:creationId xmlns:a16="http://schemas.microsoft.com/office/drawing/2014/main" id="{A52FF439-FAE9-F13D-35B8-26012C8F6D37}"/>
              </a:ext>
            </a:extLst>
          </p:cNvPr>
          <p:cNvSpPr txBox="1"/>
          <p:nvPr/>
        </p:nvSpPr>
        <p:spPr>
          <a:xfrm>
            <a:off x="8686898" y="2744025"/>
            <a:ext cx="3075878" cy="1384995"/>
          </a:xfrm>
          <a:prstGeom prst="rect">
            <a:avLst/>
          </a:prstGeom>
          <a:noFill/>
        </p:spPr>
        <p:txBody>
          <a:bodyPr wrap="square" rtlCol="0">
            <a:spAutoFit/>
          </a:bodyPr>
          <a:lstStyle/>
          <a:p>
            <a:r>
              <a:rPr lang="en-US" sz="1400" b="1" dirty="0">
                <a:cs typeface="Arial" panose="020B0604020202020204" pitchFamily="34" charset="0"/>
              </a:rPr>
              <a:t>Questions?</a:t>
            </a:r>
          </a:p>
          <a:p>
            <a:endParaRPr lang="en-US" sz="1400" b="1" dirty="0">
              <a:cs typeface="Arial" panose="020B0604020202020204" pitchFamily="34" charset="0"/>
            </a:endParaRPr>
          </a:p>
          <a:p>
            <a:r>
              <a:rPr lang="en-US" sz="1400" b="1" dirty="0">
                <a:cs typeface="Arial" panose="020B0604020202020204" pitchFamily="34" charset="0"/>
              </a:rPr>
              <a:t>OSD Help Desk</a:t>
            </a:r>
          </a:p>
          <a:p>
            <a:r>
              <a:rPr lang="en-US" sz="1400" b="1" dirty="0">
                <a:cs typeface="Arial" panose="020B0604020202020204" pitchFamily="34" charset="0"/>
              </a:rPr>
              <a:t>Monday – Friday, 8:00 a.m. – 5:00 p.m.</a:t>
            </a:r>
          </a:p>
          <a:p>
            <a:r>
              <a:rPr lang="en-US" sz="1400" b="1" dirty="0">
                <a:cs typeface="Arial" panose="020B0604020202020204" pitchFamily="34" charset="0"/>
              </a:rPr>
              <a:t>888-MA-State (627-8283)</a:t>
            </a:r>
          </a:p>
          <a:p>
            <a:r>
              <a:rPr lang="en-US" sz="1400" b="1" dirty="0">
                <a:cs typeface="Arial" panose="020B0604020202020204" pitchFamily="34" charset="0"/>
                <a:hlinkClick r:id="rId3"/>
              </a:rPr>
              <a:t>OSDHelpDesk@mass.gov</a:t>
            </a:r>
            <a:endParaRPr lang="en-US" sz="1400" dirty="0">
              <a:cs typeface="Arial" panose="020B0604020202020204" pitchFamily="34" charset="0"/>
            </a:endParaRPr>
          </a:p>
        </p:txBody>
      </p:sp>
      <p:sp>
        <p:nvSpPr>
          <p:cNvPr id="22" name="TextBox 21">
            <a:extLst>
              <a:ext uri="{FF2B5EF4-FFF2-40B4-BE49-F238E27FC236}">
                <a16:creationId xmlns:a16="http://schemas.microsoft.com/office/drawing/2014/main" id="{731576C8-AA4E-C45A-4F97-62202C27D9A4}"/>
              </a:ext>
            </a:extLst>
          </p:cNvPr>
          <p:cNvSpPr txBox="1"/>
          <p:nvPr/>
        </p:nvSpPr>
        <p:spPr>
          <a:xfrm>
            <a:off x="654518" y="3944354"/>
            <a:ext cx="8108678" cy="1677382"/>
          </a:xfrm>
          <a:prstGeom prst="rect">
            <a:avLst/>
          </a:prstGeom>
          <a:noFill/>
        </p:spPr>
        <p:txBody>
          <a:bodyPr wrap="square" rtlCol="0">
            <a:spAutoFit/>
          </a:bodyPr>
          <a:lstStyle/>
          <a:p>
            <a:pPr>
              <a:spcAft>
                <a:spcPts val="600"/>
              </a:spcAft>
            </a:pPr>
            <a:r>
              <a:rPr lang="en-US" sz="1400" b="1" dirty="0">
                <a:cs typeface="Arial" panose="020B0604020202020204" pitchFamily="34" charset="0"/>
              </a:rPr>
              <a:t>Plan to Submit Your Response</a:t>
            </a:r>
          </a:p>
          <a:p>
            <a:pPr marL="625475" indent="-336550">
              <a:buFont typeface="Arial" panose="020B0604020202020204" pitchFamily="34" charset="0"/>
              <a:buChar char="•"/>
            </a:pPr>
            <a:r>
              <a:rPr lang="en-US" sz="1400" dirty="0">
                <a:solidFill>
                  <a:schemeClr val="bg1">
                    <a:lumMod val="50000"/>
                  </a:schemeClr>
                </a:solidFill>
                <a:cs typeface="Arial" panose="020B0604020202020204" pitchFamily="34" charset="0"/>
              </a:rPr>
              <a:t>All responses must be submitted in COMMBUYS by the Bid Opening Date and Time; </a:t>
            </a:r>
            <a:r>
              <a:rPr lang="en-US" sz="1400" b="1" i="1" u="sng" dirty="0">
                <a:solidFill>
                  <a:schemeClr val="bg1">
                    <a:lumMod val="50000"/>
                  </a:schemeClr>
                </a:solidFill>
                <a:cs typeface="Arial" panose="020B0604020202020204" pitchFamily="34" charset="0"/>
              </a:rPr>
              <a:t>late responses may not be accepted</a:t>
            </a:r>
            <a:r>
              <a:rPr lang="en-US" sz="1400" i="1" u="sng" dirty="0">
                <a:solidFill>
                  <a:schemeClr val="bg1">
                    <a:lumMod val="50000"/>
                  </a:schemeClr>
                </a:solidFill>
                <a:cs typeface="Arial" panose="020B0604020202020204" pitchFamily="34" charset="0"/>
              </a:rPr>
              <a:t>.</a:t>
            </a:r>
          </a:p>
          <a:p>
            <a:pPr marL="288925"/>
            <a:endParaRPr lang="en-US" sz="1400" dirty="0">
              <a:solidFill>
                <a:schemeClr val="bg1">
                  <a:lumMod val="50000"/>
                </a:schemeClr>
              </a:solidFill>
              <a:cs typeface="Arial" panose="020B0604020202020204" pitchFamily="34" charset="0"/>
            </a:endParaRPr>
          </a:p>
          <a:p>
            <a:pPr marL="625475" indent="-336550">
              <a:buFont typeface="Arial" panose="020B0604020202020204" pitchFamily="34" charset="0"/>
              <a:buChar char="•"/>
            </a:pPr>
            <a:r>
              <a:rPr lang="en-US" sz="1400" dirty="0">
                <a:solidFill>
                  <a:schemeClr val="bg1">
                    <a:lumMod val="50000"/>
                  </a:schemeClr>
                </a:solidFill>
                <a:cs typeface="Arial" panose="020B0604020202020204" pitchFamily="34" charset="0"/>
              </a:rPr>
              <a:t>It is imperative that bidders allow sufficient time to submit their quote, and bidders are advised – at a minimum – to begin well in advance of the Bid Opening Date and at a time when OSD Help Desk staff are available for questions.</a:t>
            </a:r>
          </a:p>
        </p:txBody>
      </p:sp>
    </p:spTree>
    <p:extLst>
      <p:ext uri="{BB962C8B-B14F-4D97-AF65-F5344CB8AC3E}">
        <p14:creationId xmlns:p14="http://schemas.microsoft.com/office/powerpoint/2010/main" val="2699254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6">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Freeform: Shape 8">
            <a:extLst>
              <a:ext uri="{FF2B5EF4-FFF2-40B4-BE49-F238E27FC236}">
                <a16:creationId xmlns:a16="http://schemas.microsoft.com/office/drawing/2014/main" id="{D20AEB5B-DFC7-42B4-9FAA-6B95E01D0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124" y="0"/>
            <a:ext cx="7476877" cy="6858000"/>
          </a:xfrm>
          <a:custGeom>
            <a:avLst/>
            <a:gdLst>
              <a:gd name="connsiteX0" fmla="*/ 637332 w 7476877"/>
              <a:gd name="connsiteY0" fmla="*/ 4332728 h 6858000"/>
              <a:gd name="connsiteX1" fmla="*/ 1576347 w 7476877"/>
              <a:gd name="connsiteY1" fmla="*/ 4332728 h 6858000"/>
              <a:gd name="connsiteX2" fmla="*/ 1720345 w 7476877"/>
              <a:gd name="connsiteY2" fmla="*/ 4419228 h 6858000"/>
              <a:gd name="connsiteX3" fmla="*/ 2190864 w 7476877"/>
              <a:gd name="connsiteY3" fmla="*/ 5245095 h 6858000"/>
              <a:gd name="connsiteX4" fmla="*/ 2190864 w 7476877"/>
              <a:gd name="connsiteY4" fmla="*/ 5413976 h 6858000"/>
              <a:gd name="connsiteX5" fmla="*/ 1720345 w 7476877"/>
              <a:gd name="connsiteY5" fmla="*/ 6239844 h 6858000"/>
              <a:gd name="connsiteX6" fmla="*/ 1576347 w 7476877"/>
              <a:gd name="connsiteY6" fmla="*/ 6326343 h 6858000"/>
              <a:gd name="connsiteX7" fmla="*/ 637332 w 7476877"/>
              <a:gd name="connsiteY7" fmla="*/ 6326343 h 6858000"/>
              <a:gd name="connsiteX8" fmla="*/ 491309 w 7476877"/>
              <a:gd name="connsiteY8" fmla="*/ 6239844 h 6858000"/>
              <a:gd name="connsiteX9" fmla="*/ 22817 w 7476877"/>
              <a:gd name="connsiteY9" fmla="*/ 5413976 h 6858000"/>
              <a:gd name="connsiteX10" fmla="*/ 22817 w 7476877"/>
              <a:gd name="connsiteY10" fmla="*/ 5245095 h 6858000"/>
              <a:gd name="connsiteX11" fmla="*/ 491309 w 7476877"/>
              <a:gd name="connsiteY11" fmla="*/ 4419228 h 6858000"/>
              <a:gd name="connsiteX12" fmla="*/ 637332 w 7476877"/>
              <a:gd name="connsiteY12" fmla="*/ 4332728 h 6858000"/>
              <a:gd name="connsiteX13" fmla="*/ 3853980 w 7476877"/>
              <a:gd name="connsiteY13" fmla="*/ 0 h 6858000"/>
              <a:gd name="connsiteX14" fmla="*/ 5043644 w 7476877"/>
              <a:gd name="connsiteY14" fmla="*/ 0 h 6858000"/>
              <a:gd name="connsiteX15" fmla="*/ 5083740 w 7476877"/>
              <a:gd name="connsiteY15" fmla="*/ 70378 h 6858000"/>
              <a:gd name="connsiteX16" fmla="*/ 5225307 w 7476877"/>
              <a:gd name="connsiteY16" fmla="*/ 318859 h 6858000"/>
              <a:gd name="connsiteX17" fmla="*/ 5225307 w 7476877"/>
              <a:gd name="connsiteY17" fmla="*/ 577503 h 6858000"/>
              <a:gd name="connsiteX18" fmla="*/ 4504695 w 7476877"/>
              <a:gd name="connsiteY18" fmla="*/ 1842337 h 6858000"/>
              <a:gd name="connsiteX19" fmla="*/ 4284162 w 7476877"/>
              <a:gd name="connsiteY19" fmla="*/ 1974811 h 6858000"/>
              <a:gd name="connsiteX20" fmla="*/ 2846045 w 7476877"/>
              <a:gd name="connsiteY20" fmla="*/ 1974811 h 6858000"/>
              <a:gd name="connsiteX21" fmla="*/ 2778342 w 7476877"/>
              <a:gd name="connsiteY21" fmla="*/ 1965645 h 6858000"/>
              <a:gd name="connsiteX22" fmla="*/ 2731777 w 7476877"/>
              <a:gd name="connsiteY22" fmla="*/ 1945746 h 6858000"/>
              <a:gd name="connsiteX23" fmla="*/ 2760233 w 7476877"/>
              <a:gd name="connsiteY23" fmla="*/ 1895581 h 6858000"/>
              <a:gd name="connsiteX24" fmla="*/ 3768459 w 7476877"/>
              <a:gd name="connsiteY24" fmla="*/ 118263 h 6858000"/>
              <a:gd name="connsiteX25" fmla="*/ 3819932 w 7476877"/>
              <a:gd name="connsiteY25" fmla="*/ 39732 h 6858000"/>
              <a:gd name="connsiteX26" fmla="*/ 1880237 w 7476877"/>
              <a:gd name="connsiteY26" fmla="*/ 0 h 6858000"/>
              <a:gd name="connsiteX27" fmla="*/ 2102124 w 7476877"/>
              <a:gd name="connsiteY27" fmla="*/ 0 h 6858000"/>
              <a:gd name="connsiteX28" fmla="*/ 2086946 w 7476877"/>
              <a:gd name="connsiteY28" fmla="*/ 26756 h 6858000"/>
              <a:gd name="connsiteX29" fmla="*/ 1911773 w 7476877"/>
              <a:gd name="connsiteY29" fmla="*/ 335552 h 6858000"/>
              <a:gd name="connsiteX30" fmla="*/ 1911773 w 7476877"/>
              <a:gd name="connsiteY30" fmla="*/ 594199 h 6858000"/>
              <a:gd name="connsiteX31" fmla="*/ 2629280 w 7476877"/>
              <a:gd name="connsiteY31" fmla="*/ 1859030 h 6858000"/>
              <a:gd name="connsiteX32" fmla="*/ 2723627 w 7476877"/>
              <a:gd name="connsiteY32" fmla="*/ 1956020 h 6858000"/>
              <a:gd name="connsiteX33" fmla="*/ 2734544 w 7476877"/>
              <a:gd name="connsiteY33" fmla="*/ 1960685 h 6858000"/>
              <a:gd name="connsiteX34" fmla="*/ 2676021 w 7476877"/>
              <a:gd name="connsiteY34" fmla="*/ 2063851 h 6858000"/>
              <a:gd name="connsiteX35" fmla="*/ 2632495 w 7476877"/>
              <a:gd name="connsiteY35" fmla="*/ 2140578 h 6858000"/>
              <a:gd name="connsiteX36" fmla="*/ 2677641 w 7476877"/>
              <a:gd name="connsiteY36" fmla="*/ 2159871 h 6858000"/>
              <a:gd name="connsiteX37" fmla="*/ 2754009 w 7476877"/>
              <a:gd name="connsiteY37" fmla="*/ 2170210 h 6858000"/>
              <a:gd name="connsiteX38" fmla="*/ 4376198 w 7476877"/>
              <a:gd name="connsiteY38" fmla="*/ 2170210 h 6858000"/>
              <a:gd name="connsiteX39" fmla="*/ 4624956 w 7476877"/>
              <a:gd name="connsiteY39" fmla="*/ 2020780 h 6858000"/>
              <a:gd name="connsiteX40" fmla="*/ 5437803 w 7476877"/>
              <a:gd name="connsiteY40" fmla="*/ 594055 h 6858000"/>
              <a:gd name="connsiteX41" fmla="*/ 5437803 w 7476877"/>
              <a:gd name="connsiteY41" fmla="*/ 302307 h 6858000"/>
              <a:gd name="connsiteX42" fmla="*/ 5294722 w 7476877"/>
              <a:gd name="connsiteY42" fmla="*/ 51168 h 6858000"/>
              <a:gd name="connsiteX43" fmla="*/ 5265570 w 7476877"/>
              <a:gd name="connsiteY43" fmla="*/ 0 h 6858000"/>
              <a:gd name="connsiteX44" fmla="*/ 7476877 w 7476877"/>
              <a:gd name="connsiteY44" fmla="*/ 0 h 6858000"/>
              <a:gd name="connsiteX45" fmla="*/ 7476877 w 7476877"/>
              <a:gd name="connsiteY45" fmla="*/ 6858000 h 6858000"/>
              <a:gd name="connsiteX46" fmla="*/ 3343303 w 7476877"/>
              <a:gd name="connsiteY46" fmla="*/ 6858000 h 6858000"/>
              <a:gd name="connsiteX47" fmla="*/ 3297958 w 7476877"/>
              <a:gd name="connsiteY47" fmla="*/ 6778065 h 6858000"/>
              <a:gd name="connsiteX48" fmla="*/ 1841286 w 7476877"/>
              <a:gd name="connsiteY48" fmla="*/ 4210218 h 6858000"/>
              <a:gd name="connsiteX49" fmla="*/ 1841286 w 7476877"/>
              <a:gd name="connsiteY49" fmla="*/ 3515516 h 6858000"/>
              <a:gd name="connsiteX50" fmla="*/ 2556859 w 7476877"/>
              <a:gd name="connsiteY50" fmla="*/ 2254092 h 6858000"/>
              <a:gd name="connsiteX51" fmla="*/ 2617166 w 7476877"/>
              <a:gd name="connsiteY51" fmla="*/ 2147787 h 6858000"/>
              <a:gd name="connsiteX52" fmla="*/ 2615044 w 7476877"/>
              <a:gd name="connsiteY52" fmla="*/ 2146880 h 6858000"/>
              <a:gd name="connsiteX53" fmla="*/ 2508620 w 7476877"/>
              <a:gd name="connsiteY53" fmla="*/ 2037473 h 6858000"/>
              <a:gd name="connsiteX54" fmla="*/ 1699276 w 7476877"/>
              <a:gd name="connsiteY54" fmla="*/ 610749 h 6858000"/>
              <a:gd name="connsiteX55" fmla="*/ 1699276 w 7476877"/>
              <a:gd name="connsiteY55" fmla="*/ 319000 h 6858000"/>
              <a:gd name="connsiteX56" fmla="*/ 1843322 w 7476877"/>
              <a:gd name="connsiteY56" fmla="*/ 650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6877" h="6858000">
                <a:moveTo>
                  <a:pt x="637332" y="4332728"/>
                </a:moveTo>
                <a:cubicBezTo>
                  <a:pt x="637332" y="4332728"/>
                  <a:pt x="637332" y="4332728"/>
                  <a:pt x="1576347" y="4332728"/>
                </a:cubicBezTo>
                <a:cubicBezTo>
                  <a:pt x="1635163" y="4332728"/>
                  <a:pt x="1691949" y="4365681"/>
                  <a:pt x="1720345" y="4419228"/>
                </a:cubicBezTo>
                <a:cubicBezTo>
                  <a:pt x="1720345" y="4419228"/>
                  <a:pt x="1720345" y="4419228"/>
                  <a:pt x="2190864" y="5245095"/>
                </a:cubicBezTo>
                <a:cubicBezTo>
                  <a:pt x="2221287" y="5296583"/>
                  <a:pt x="2221287" y="5362488"/>
                  <a:pt x="2190864" y="5413976"/>
                </a:cubicBezTo>
                <a:cubicBezTo>
                  <a:pt x="2190864" y="5413976"/>
                  <a:pt x="2190864" y="5413976"/>
                  <a:pt x="1720345" y="6239844"/>
                </a:cubicBezTo>
                <a:cubicBezTo>
                  <a:pt x="1691949" y="6293391"/>
                  <a:pt x="1635163" y="6326343"/>
                  <a:pt x="1576347" y="6326343"/>
                </a:cubicBezTo>
                <a:cubicBezTo>
                  <a:pt x="1576347" y="6326343"/>
                  <a:pt x="1576347" y="6326343"/>
                  <a:pt x="637332" y="6326343"/>
                </a:cubicBezTo>
                <a:cubicBezTo>
                  <a:pt x="576490" y="6326343"/>
                  <a:pt x="521732" y="6293391"/>
                  <a:pt x="491309" y="6239844"/>
                </a:cubicBezTo>
                <a:cubicBezTo>
                  <a:pt x="491309" y="6239844"/>
                  <a:pt x="491309" y="6239844"/>
                  <a:pt x="22817" y="5413976"/>
                </a:cubicBezTo>
                <a:cubicBezTo>
                  <a:pt x="-7605" y="5362488"/>
                  <a:pt x="-7605" y="5296583"/>
                  <a:pt x="22817" y="5245095"/>
                </a:cubicBezTo>
                <a:cubicBezTo>
                  <a:pt x="22817" y="5245095"/>
                  <a:pt x="22817" y="5245095"/>
                  <a:pt x="491309" y="4419228"/>
                </a:cubicBezTo>
                <a:cubicBezTo>
                  <a:pt x="521732" y="4365681"/>
                  <a:pt x="576490" y="4332728"/>
                  <a:pt x="637332" y="4332728"/>
                </a:cubicBezTo>
                <a:close/>
                <a:moveTo>
                  <a:pt x="3853980" y="0"/>
                </a:moveTo>
                <a:lnTo>
                  <a:pt x="5043644" y="0"/>
                </a:lnTo>
                <a:lnTo>
                  <a:pt x="5083740" y="70378"/>
                </a:lnTo>
                <a:cubicBezTo>
                  <a:pt x="5127533" y="147245"/>
                  <a:pt x="5174639" y="229925"/>
                  <a:pt x="5225307" y="318859"/>
                </a:cubicBezTo>
                <a:cubicBezTo>
                  <a:pt x="5271897" y="397715"/>
                  <a:pt x="5271897" y="498649"/>
                  <a:pt x="5225307" y="577503"/>
                </a:cubicBezTo>
                <a:cubicBezTo>
                  <a:pt x="5225307" y="577503"/>
                  <a:pt x="5225307" y="577503"/>
                  <a:pt x="4504695" y="1842337"/>
                </a:cubicBezTo>
                <a:cubicBezTo>
                  <a:pt x="4461209" y="1924345"/>
                  <a:pt x="4374239" y="1974811"/>
                  <a:pt x="4284162" y="1974811"/>
                </a:cubicBezTo>
                <a:cubicBezTo>
                  <a:pt x="4284162" y="1974811"/>
                  <a:pt x="4284162" y="1974811"/>
                  <a:pt x="2846045" y="1974811"/>
                </a:cubicBezTo>
                <a:cubicBezTo>
                  <a:pt x="2822750" y="1974811"/>
                  <a:pt x="2800035" y="1971656"/>
                  <a:pt x="2778342" y="1965645"/>
                </a:cubicBezTo>
                <a:lnTo>
                  <a:pt x="2731777" y="1945746"/>
                </a:lnTo>
                <a:lnTo>
                  <a:pt x="2760233" y="1895581"/>
                </a:lnTo>
                <a:cubicBezTo>
                  <a:pt x="3017539" y="1441999"/>
                  <a:pt x="3346890" y="861413"/>
                  <a:pt x="3768459" y="118263"/>
                </a:cubicBezTo>
                <a:cubicBezTo>
                  <a:pt x="3784101" y="90729"/>
                  <a:pt x="3801308" y="64519"/>
                  <a:pt x="3819932" y="39732"/>
                </a:cubicBezTo>
                <a:close/>
                <a:moveTo>
                  <a:pt x="1880237" y="0"/>
                </a:moveTo>
                <a:lnTo>
                  <a:pt x="2102124" y="0"/>
                </a:lnTo>
                <a:lnTo>
                  <a:pt x="2086946" y="26756"/>
                </a:lnTo>
                <a:cubicBezTo>
                  <a:pt x="1911773" y="335552"/>
                  <a:pt x="1911773" y="335552"/>
                  <a:pt x="1911773" y="335552"/>
                </a:cubicBezTo>
                <a:cubicBezTo>
                  <a:pt x="1865182" y="414408"/>
                  <a:pt x="1865182" y="515344"/>
                  <a:pt x="1911773" y="594199"/>
                </a:cubicBezTo>
                <a:cubicBezTo>
                  <a:pt x="2629280" y="1859030"/>
                  <a:pt x="2629280" y="1859030"/>
                  <a:pt x="2629280" y="1859030"/>
                </a:cubicBezTo>
                <a:cubicBezTo>
                  <a:pt x="2652576" y="1900035"/>
                  <a:pt x="2685189" y="1933154"/>
                  <a:pt x="2723627" y="1956020"/>
                </a:cubicBezTo>
                <a:lnTo>
                  <a:pt x="2734544" y="1960685"/>
                </a:lnTo>
                <a:lnTo>
                  <a:pt x="2676021" y="2063851"/>
                </a:lnTo>
                <a:lnTo>
                  <a:pt x="2632495" y="2140578"/>
                </a:lnTo>
                <a:lnTo>
                  <a:pt x="2677641" y="2159871"/>
                </a:lnTo>
                <a:cubicBezTo>
                  <a:pt x="2702113" y="2166652"/>
                  <a:pt x="2727732" y="2170210"/>
                  <a:pt x="2754009" y="2170210"/>
                </a:cubicBezTo>
                <a:cubicBezTo>
                  <a:pt x="4376198" y="2170210"/>
                  <a:pt x="4376198" y="2170210"/>
                  <a:pt x="4376198" y="2170210"/>
                </a:cubicBezTo>
                <a:cubicBezTo>
                  <a:pt x="4477805" y="2170210"/>
                  <a:pt x="4575904" y="2113286"/>
                  <a:pt x="4624956" y="2020780"/>
                </a:cubicBezTo>
                <a:cubicBezTo>
                  <a:pt x="5437803" y="594055"/>
                  <a:pt x="5437803" y="594055"/>
                  <a:pt x="5437803" y="594055"/>
                </a:cubicBezTo>
                <a:cubicBezTo>
                  <a:pt x="5490358" y="505109"/>
                  <a:pt x="5490358" y="391256"/>
                  <a:pt x="5437803" y="302307"/>
                </a:cubicBezTo>
                <a:cubicBezTo>
                  <a:pt x="5387000" y="213137"/>
                  <a:pt x="5339373" y="129540"/>
                  <a:pt x="5294722" y="51168"/>
                </a:cubicBezTo>
                <a:lnTo>
                  <a:pt x="5265570" y="0"/>
                </a:lnTo>
                <a:lnTo>
                  <a:pt x="7476877" y="0"/>
                </a:lnTo>
                <a:lnTo>
                  <a:pt x="7476877" y="6858000"/>
                </a:lnTo>
                <a:lnTo>
                  <a:pt x="3343303" y="6858000"/>
                </a:lnTo>
                <a:lnTo>
                  <a:pt x="3297958" y="6778065"/>
                </a:lnTo>
                <a:cubicBezTo>
                  <a:pt x="3015657" y="6280421"/>
                  <a:pt x="2563976" y="5484189"/>
                  <a:pt x="1841286" y="4210218"/>
                </a:cubicBezTo>
                <a:cubicBezTo>
                  <a:pt x="1716144" y="3998418"/>
                  <a:pt x="1716144" y="3727316"/>
                  <a:pt x="1841286" y="3515516"/>
                </a:cubicBezTo>
                <a:cubicBezTo>
                  <a:pt x="1841286" y="3515516"/>
                  <a:pt x="1841286" y="3515516"/>
                  <a:pt x="2556859" y="2254092"/>
                </a:cubicBezTo>
                <a:lnTo>
                  <a:pt x="2617166" y="2147787"/>
                </a:lnTo>
                <a:lnTo>
                  <a:pt x="2615044" y="2146880"/>
                </a:lnTo>
                <a:cubicBezTo>
                  <a:pt x="2571686" y="2121084"/>
                  <a:pt x="2534897" y="2083728"/>
                  <a:pt x="2508620" y="2037473"/>
                </a:cubicBezTo>
                <a:cubicBezTo>
                  <a:pt x="2508620" y="2037473"/>
                  <a:pt x="2508620" y="2037473"/>
                  <a:pt x="1699276" y="610749"/>
                </a:cubicBezTo>
                <a:cubicBezTo>
                  <a:pt x="1646720" y="521803"/>
                  <a:pt x="1646720" y="407950"/>
                  <a:pt x="1699276" y="319000"/>
                </a:cubicBezTo>
                <a:cubicBezTo>
                  <a:pt x="1699276" y="319000"/>
                  <a:pt x="1699276" y="319000"/>
                  <a:pt x="1843322" y="65075"/>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8925DC-3848-654E-9821-A9CE898814A8}"/>
              </a:ext>
            </a:extLst>
          </p:cNvPr>
          <p:cNvSpPr>
            <a:spLocks noGrp="1"/>
          </p:cNvSpPr>
          <p:nvPr>
            <p:ph type="ctrTitle"/>
          </p:nvPr>
        </p:nvSpPr>
        <p:spPr>
          <a:xfrm>
            <a:off x="514905" y="2945524"/>
            <a:ext cx="5921406" cy="2274388"/>
          </a:xfrm>
        </p:spPr>
        <p:txBody>
          <a:bodyPr vert="horz" lIns="91440" tIns="45720" rIns="91440" bIns="45720" rtlCol="0" anchor="t">
            <a:normAutofit/>
          </a:bodyPr>
          <a:lstStyle/>
          <a:p>
            <a:pPr algn="l"/>
            <a:r>
              <a:rPr lang="en-US" sz="6000" kern="1200" dirty="0">
                <a:solidFill>
                  <a:schemeClr val="tx1"/>
                </a:solidFill>
                <a:latin typeface="+mj-lt"/>
                <a:ea typeface="+mj-ea"/>
                <a:cs typeface="+mj-cs"/>
              </a:rPr>
              <a:t>Questions?</a:t>
            </a:r>
          </a:p>
        </p:txBody>
      </p:sp>
      <p:grpSp>
        <p:nvGrpSpPr>
          <p:cNvPr id="36" name="Group 10">
            <a:extLst>
              <a:ext uri="{FF2B5EF4-FFF2-40B4-BE49-F238E27FC236}">
                <a16:creationId xmlns:a16="http://schemas.microsoft.com/office/drawing/2014/main" id="{64B93721-934F-4F1E-A868-0B2BA110D3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960" y="561256"/>
            <a:ext cx="1128382" cy="847206"/>
            <a:chOff x="7393391" y="1075612"/>
            <a:chExt cx="1128382" cy="847206"/>
          </a:xfrm>
        </p:grpSpPr>
        <p:sp>
          <p:nvSpPr>
            <p:cNvPr id="12" name="Freeform 5">
              <a:extLst>
                <a:ext uri="{FF2B5EF4-FFF2-40B4-BE49-F238E27FC236}">
                  <a16:creationId xmlns:a16="http://schemas.microsoft.com/office/drawing/2014/main" id="{99494AF8-52DE-4016-B1B9-5D16974BA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5">
              <a:extLst>
                <a:ext uri="{FF2B5EF4-FFF2-40B4-BE49-F238E27FC236}">
                  <a16:creationId xmlns:a16="http://schemas.microsoft.com/office/drawing/2014/main" id="{C27115E3-8DBD-460F-8EAD-44E126174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5606955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61E7EDE-CB4A-402F-B0FB-8640C35891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C2BBEB8-4077-499F-80FD-AA9827A8D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395" y="608243"/>
            <a:ext cx="3380205" cy="54450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FD7CE4-32FB-03CC-D3F6-A427613DD915}"/>
              </a:ext>
            </a:extLst>
          </p:cNvPr>
          <p:cNvSpPr>
            <a:spLocks noGrp="1"/>
          </p:cNvSpPr>
          <p:nvPr>
            <p:ph type="title"/>
          </p:nvPr>
        </p:nvSpPr>
        <p:spPr>
          <a:xfrm>
            <a:off x="1316791" y="1005303"/>
            <a:ext cx="2032490" cy="4427309"/>
          </a:xfrm>
        </p:spPr>
        <p:txBody>
          <a:bodyPr vert="horz" lIns="91440" tIns="45720" rIns="91440" bIns="45720" rtlCol="0" anchor="ctr">
            <a:normAutofit/>
          </a:bodyPr>
          <a:lstStyle/>
          <a:p>
            <a:r>
              <a:rPr lang="en-US" sz="2800" kern="1200">
                <a:solidFill>
                  <a:schemeClr val="bg1"/>
                </a:solidFill>
                <a:latin typeface="+mj-lt"/>
                <a:ea typeface="+mj-ea"/>
                <a:cs typeface="+mj-cs"/>
              </a:rPr>
              <a:t>Closing</a:t>
            </a:r>
          </a:p>
        </p:txBody>
      </p:sp>
      <p:sp>
        <p:nvSpPr>
          <p:cNvPr id="9" name="TextBox 8">
            <a:extLst>
              <a:ext uri="{FF2B5EF4-FFF2-40B4-BE49-F238E27FC236}">
                <a16:creationId xmlns:a16="http://schemas.microsoft.com/office/drawing/2014/main" id="{03762C8E-A17B-8152-7613-D6E715E6C026}"/>
              </a:ext>
            </a:extLst>
          </p:cNvPr>
          <p:cNvSpPr txBox="1"/>
          <p:nvPr/>
        </p:nvSpPr>
        <p:spPr>
          <a:xfrm>
            <a:off x="5336498" y="1288934"/>
            <a:ext cx="5801194" cy="4280132"/>
          </a:xfrm>
          <a:prstGeom prst="rect">
            <a:avLst/>
          </a:prstGeom>
        </p:spPr>
        <p:txBody>
          <a:bodyPr vert="horz" lIns="91440" tIns="45720" rIns="91440" bIns="45720" rtlCol="0" anchor="ctr">
            <a:normAutofit/>
          </a:bodyPr>
          <a:lstStyle/>
          <a:p>
            <a:pPr marL="242888" indent="-228600">
              <a:lnSpc>
                <a:spcPct val="90000"/>
              </a:lnSpc>
              <a:spcAft>
                <a:spcPts val="600"/>
              </a:spcAft>
              <a:buFont typeface="Arial" panose="020B0604020202020204" pitchFamily="34" charset="0"/>
              <a:buChar char="•"/>
              <a:defRPr/>
            </a:pPr>
            <a:r>
              <a:rPr kumimoji="0" lang="en-US" sz="1300" b="0" i="0" u="none" strike="noStrike" cap="none" spc="0" normalizeH="0" baseline="0" noProof="0" dirty="0">
                <a:ln>
                  <a:noFill/>
                </a:ln>
                <a:effectLst/>
                <a:uLnTx/>
                <a:uFillTx/>
              </a:rPr>
              <a:t>This presentation in part or in whole is not meant to take precedence over the RFP documents in RFP </a:t>
            </a:r>
            <a:r>
              <a:rPr lang="en-US" sz="1300" dirty="0"/>
              <a:t>76</a:t>
            </a:r>
            <a:r>
              <a:rPr kumimoji="0" lang="en-US" sz="1300" b="0" i="0" u="none" strike="noStrike" cap="none" spc="0" normalizeH="0" baseline="0" noProof="0" dirty="0">
                <a:ln>
                  <a:noFill/>
                </a:ln>
                <a:effectLst/>
                <a:uLnTx/>
                <a:uFillTx/>
              </a:rPr>
              <a:t>-26 as posted on COMMBUYS, please refer to COMMBUYS for the most accurate information.</a:t>
            </a:r>
          </a:p>
          <a:p>
            <a:pPr indent="-228600">
              <a:lnSpc>
                <a:spcPct val="90000"/>
              </a:lnSpc>
              <a:spcAft>
                <a:spcPts val="600"/>
              </a:spcAft>
              <a:buFont typeface="Arial" panose="020B0604020202020204" pitchFamily="34" charset="0"/>
              <a:buChar char="•"/>
              <a:defRPr/>
            </a:pPr>
            <a:endParaRPr kumimoji="0" lang="en-US" sz="1300" b="0" i="0" u="none" strike="noStrike" cap="none" spc="0" normalizeH="0" baseline="0" noProof="0" dirty="0">
              <a:ln>
                <a:noFill/>
              </a:ln>
              <a:effectLst/>
              <a:uLnTx/>
              <a:uFillTx/>
            </a:endParaRPr>
          </a:p>
          <a:p>
            <a:pPr marL="242888"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rPr>
              <a:t>RFP Schedule and any dates mentioned are subject to change at the discretion of the MBTA. Please refer to COMMBUYS for the most accurate information.</a:t>
            </a:r>
          </a:p>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cap="none" spc="0" normalizeH="0" baseline="0" noProof="0" dirty="0">
              <a:ln>
                <a:noFill/>
              </a:ln>
              <a:effectLst/>
              <a:uLnTx/>
              <a:uFillTx/>
            </a:endParaRPr>
          </a:p>
          <a:p>
            <a:pPr marL="242888"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rPr>
              <a:t>Questions should be posted on COMMBUYS (Deadline – 16</a:t>
            </a:r>
            <a:r>
              <a:rPr kumimoji="0" lang="en-US" sz="1300" b="0" i="0" u="none" strike="noStrike" cap="none" spc="0" normalizeH="0" baseline="30000" noProof="0" dirty="0">
                <a:ln>
                  <a:noFill/>
                </a:ln>
                <a:effectLst/>
                <a:uLnTx/>
                <a:uFillTx/>
              </a:rPr>
              <a:t>th</a:t>
            </a:r>
            <a:r>
              <a:rPr kumimoji="0" lang="en-US" sz="1300" b="0" i="0" u="none" strike="noStrike" cap="none" spc="0" normalizeH="0" baseline="0" noProof="0" dirty="0">
                <a:ln>
                  <a:noFill/>
                </a:ln>
                <a:effectLst/>
                <a:uLnTx/>
                <a:uFillTx/>
              </a:rPr>
              <a:t>  July 2026 by 4:00pm </a:t>
            </a: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cap="none" spc="0" normalizeH="0" baseline="0" noProof="0" dirty="0">
              <a:ln>
                <a:noFill/>
              </a:ln>
              <a:effectLst/>
              <a:uLnTx/>
              <a:uFillTx/>
            </a:endParaRPr>
          </a:p>
          <a:p>
            <a:pPr marL="242888"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300" b="0" i="0" u="none" strike="noStrike" cap="none" spc="0" normalizeH="0" baseline="0" noProof="0" dirty="0">
                <a:ln>
                  <a:noFill/>
                </a:ln>
                <a:effectLst/>
                <a:uLnTx/>
                <a:uFillTx/>
              </a:rPr>
              <a:t>Any and all communication during the non-mandatory Bidders’ Conference of </a:t>
            </a:r>
            <a:r>
              <a:rPr lang="en-US" sz="1300" dirty="0"/>
              <a:t>6</a:t>
            </a:r>
            <a:r>
              <a:rPr lang="en-US" sz="1300" baseline="30000" dirty="0"/>
              <a:t>th</a:t>
            </a:r>
            <a:r>
              <a:rPr lang="en-US" sz="1300" dirty="0"/>
              <a:t> July 2026 </a:t>
            </a:r>
            <a:r>
              <a:rPr kumimoji="0" lang="en-US" sz="1300" b="0" i="0" u="none" strike="noStrike" cap="none" spc="0" normalizeH="0" baseline="0" noProof="0" dirty="0">
                <a:ln>
                  <a:noFill/>
                </a:ln>
                <a:effectLst/>
                <a:uLnTx/>
                <a:uFillTx/>
              </a:rPr>
              <a:t>represents no favor to attendees. All Bidders’ responses will be treated equally regardless of attendance.</a:t>
            </a: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cap="none" spc="0" normalizeH="0" baseline="0" noProof="0" dirty="0">
              <a:ln>
                <a:noFill/>
              </a:ln>
              <a:effectLst/>
              <a:uLnTx/>
              <a:uFillTx/>
            </a:endParaRPr>
          </a:p>
          <a:p>
            <a:pPr marL="242888" marR="0" lvl="0" indent="-228600" fontAlgn="auto">
              <a:lnSpc>
                <a:spcPct val="90000"/>
              </a:lnSpc>
              <a:spcBef>
                <a:spcPts val="0"/>
              </a:spcBef>
              <a:spcAft>
                <a:spcPts val="600"/>
              </a:spcAft>
              <a:buClrTx/>
              <a:buSzTx/>
              <a:buFont typeface="Arial" panose="020B0604020202020204" pitchFamily="34" charset="0"/>
              <a:buChar char="•"/>
              <a:tabLst/>
              <a:defRPr/>
            </a:pPr>
            <a:r>
              <a:rPr lang="en-US" sz="1300" dirty="0"/>
              <a:t>This Presentation will be posted on COMMBUYS in the File Attachments section.</a:t>
            </a:r>
            <a:endParaRPr kumimoji="0" lang="en-US" sz="1300" b="0" i="0" u="none" strike="noStrike" cap="none" spc="0" normalizeH="0" baseline="0" noProof="0" dirty="0">
              <a:ln>
                <a:noFill/>
              </a:ln>
              <a:effectLst/>
              <a:uLnTx/>
              <a:uFillTx/>
            </a:endParaRPr>
          </a:p>
          <a:p>
            <a:pPr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cap="none" spc="0" normalizeH="0" baseline="0" noProof="0" dirty="0">
              <a:ln>
                <a:noFill/>
              </a:ln>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1300" b="1" i="0" u="none" strike="noStrike" cap="none" spc="0" normalizeH="0" baseline="0" noProof="0" dirty="0">
                <a:ln>
                  <a:noFill/>
                </a:ln>
                <a:effectLst/>
                <a:uLnTx/>
                <a:uFillTx/>
              </a:rPr>
              <a:t>Thank You for your interest in partnering with the MBTA</a:t>
            </a:r>
          </a:p>
        </p:txBody>
      </p:sp>
      <p:sp>
        <p:nvSpPr>
          <p:cNvPr id="18" name="Rectangle 17">
            <a:extLst>
              <a:ext uri="{FF2B5EF4-FFF2-40B4-BE49-F238E27FC236}">
                <a16:creationId xmlns:a16="http://schemas.microsoft.com/office/drawing/2014/main" id="{6F3B7728-0C26-4662-B285-85C645523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5331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8C367AD-9838-470A-87EF-678609CC8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70606"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0CF1642-4E76-4223-A010-6334380A2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236"/>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Date Placeholder 5">
            <a:extLst>
              <a:ext uri="{FF2B5EF4-FFF2-40B4-BE49-F238E27FC236}">
                <a16:creationId xmlns:a16="http://schemas.microsoft.com/office/drawing/2014/main" id="{CA4AA92C-60FF-0DEF-39E3-BAC919EA5B08}"/>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fld id="{A7465765-9854-954B-97F7-5BC866A61166}" type="datetime1">
              <a:rPr lang="en-US" smtClean="0">
                <a:solidFill>
                  <a:schemeClr val="tx1">
                    <a:tint val="75000"/>
                  </a:schemeClr>
                </a:solidFill>
                <a:latin typeface="+mn-lt"/>
                <a:cs typeface="+mn-cs"/>
              </a:rPr>
              <a:pPr>
                <a:spcAft>
                  <a:spcPts val="600"/>
                </a:spcAft>
              </a:pPr>
              <a:t>7/6/2026</a:t>
            </a:fld>
            <a:endParaRPr lang="en-US">
              <a:solidFill>
                <a:schemeClr val="tx1">
                  <a:tint val="75000"/>
                </a:schemeClr>
              </a:solidFill>
              <a:latin typeface="+mn-lt"/>
              <a:cs typeface="+mn-cs"/>
            </a:endParaRPr>
          </a:p>
        </p:txBody>
      </p:sp>
      <p:sp>
        <p:nvSpPr>
          <p:cNvPr id="4" name="Slide Number Placeholder 3">
            <a:extLst>
              <a:ext uri="{FF2B5EF4-FFF2-40B4-BE49-F238E27FC236}">
                <a16:creationId xmlns:a16="http://schemas.microsoft.com/office/drawing/2014/main" id="{484A554E-5F01-E6A5-E454-7F4F8953533A}"/>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E13E75AD-A17F-B640-BDFA-33D864DFCB3D}" type="slidenum">
              <a:rPr lang="en-US" smtClean="0">
                <a:solidFill>
                  <a:schemeClr val="tx1">
                    <a:tint val="75000"/>
                  </a:schemeClr>
                </a:solidFill>
                <a:latin typeface="+mn-lt"/>
                <a:cs typeface="+mn-cs"/>
              </a:rPr>
              <a:pPr>
                <a:spcAft>
                  <a:spcPts val="600"/>
                </a:spcAft>
              </a:pPr>
              <a:t>28</a:t>
            </a:fld>
            <a:endParaRPr lang="en-US">
              <a:solidFill>
                <a:schemeClr val="tx1">
                  <a:tint val="75000"/>
                </a:schemeClr>
              </a:solidFill>
              <a:latin typeface="+mn-lt"/>
              <a:cs typeface="+mn-cs"/>
            </a:endParaRPr>
          </a:p>
        </p:txBody>
      </p:sp>
    </p:spTree>
    <p:extLst>
      <p:ext uri="{BB962C8B-B14F-4D97-AF65-F5344CB8AC3E}">
        <p14:creationId xmlns:p14="http://schemas.microsoft.com/office/powerpoint/2010/main" val="14063164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DA18E-CA01-0A44-A7EF-D0F49B4E02FF}"/>
              </a:ext>
            </a:extLst>
          </p:cNvPr>
          <p:cNvSpPr>
            <a:spLocks noGrp="1"/>
          </p:cNvSpPr>
          <p:nvPr>
            <p:ph type="ctrTitle"/>
          </p:nvPr>
        </p:nvSpPr>
        <p:spPr/>
        <p:txBody>
          <a:bodyPr/>
          <a:lstStyle/>
          <a:p>
            <a:r>
              <a:rPr lang="en-US" dirty="0">
                <a:latin typeface="+mn-lt"/>
              </a:rPr>
              <a:t>Thank you for attending!</a:t>
            </a:r>
          </a:p>
        </p:txBody>
      </p:sp>
    </p:spTree>
    <p:extLst>
      <p:ext uri="{BB962C8B-B14F-4D97-AF65-F5344CB8AC3E}">
        <p14:creationId xmlns:p14="http://schemas.microsoft.com/office/powerpoint/2010/main" val="25000296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2459</TotalTime>
  <Words>2924</Words>
  <Application>Microsoft Office PowerPoint</Application>
  <PresentationFormat>Widescreen</PresentationFormat>
  <Paragraphs>424</Paragraphs>
  <Slides>29</Slides>
  <Notes>22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29</vt:i4>
      </vt:variant>
    </vt:vector>
  </HeadingPairs>
  <TitlesOfParts>
    <vt:vector size="35" baseType="lpstr">
      <vt:lpstr>Arial</vt:lpstr>
      <vt:lpstr>Calibri</vt:lpstr>
      <vt:lpstr>Calibri Light</vt:lpstr>
      <vt:lpstr>Wingdings</vt:lpstr>
      <vt:lpstr>Office Theme</vt:lpstr>
      <vt:lpstr>1_Office Theme</vt:lpstr>
      <vt:lpstr>PRE-BID CONFERENCE for RFP# 76-26 Integrated Pest Management Plan </vt:lpstr>
      <vt:lpstr>Introductions</vt:lpstr>
      <vt:lpstr>Pre-Bid Logistics</vt:lpstr>
      <vt:lpstr>Agenda</vt:lpstr>
      <vt:lpstr>Session Expectations</vt:lpstr>
      <vt:lpstr>RFP 76-26 Integrated Pest Management Plan </vt:lpstr>
      <vt:lpstr> Product or Services  </vt:lpstr>
      <vt:lpstr>Product or Services </vt:lpstr>
      <vt:lpstr>Site Visit Details</vt:lpstr>
      <vt:lpstr>RFP Structure</vt:lpstr>
      <vt:lpstr>RFP Bid Submission</vt:lpstr>
      <vt:lpstr>Bidder Evaluation Criteria</vt:lpstr>
      <vt:lpstr>Basis of Award</vt:lpstr>
      <vt:lpstr>Performance Measures or Key Performance Indicators</vt:lpstr>
      <vt:lpstr>What Makes a Compliant Proposal Response?</vt:lpstr>
      <vt:lpstr>Important Dates</vt:lpstr>
      <vt:lpstr>Overview of Supplier Diversity &amp; Inclusion</vt:lpstr>
      <vt:lpstr>Supplier Diversity &amp; Inclusion Program</vt:lpstr>
      <vt:lpstr>Key Supplier Diversity Contract Requirements</vt:lpstr>
      <vt:lpstr>Recognized Third-Party Certifying Organizations</vt:lpstr>
      <vt:lpstr>Finding Partners</vt:lpstr>
      <vt:lpstr>Finding Eligible Certified Partners</vt:lpstr>
      <vt:lpstr>Training Resources </vt:lpstr>
      <vt:lpstr>COMMBUYS Q&amp;A</vt:lpstr>
      <vt:lpstr>COMMBUYS Training</vt:lpstr>
      <vt:lpstr>Important steps to follow for bid submission</vt:lpstr>
      <vt:lpstr>Questions?</vt:lpstr>
      <vt:lpstr>Closing</vt:lpstr>
      <vt:lpstr>Thank you for attending!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O'Connor, Mellissa</cp:lastModifiedBy>
  <cp:revision>31</cp:revision>
  <dcterms:created xsi:type="dcterms:W3CDTF">2021-02-26T20:29:43Z</dcterms:created>
  <dcterms:modified xsi:type="dcterms:W3CDTF">2026-07-06T15:32:57Z</dcterms:modified>
</cp:coreProperties>
</file>